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9144000" cy="6858000" type="screen4x3"/>
  <p:notesSz cx="7019925" cy="9305925"/>
  <p:defaultTextStyle>
    <a:defPPr>
      <a:defRPr lang="en-US"/>
    </a:defPPr>
    <a:lvl1pPr marL="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2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9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2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5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rakousis" initials="K" lastIdx="2" clrIdx="0"/>
  <p:cmAuthor id="1" name="Petros Karakousis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10" d="100"/>
          <a:sy n="110" d="100"/>
        </p:scale>
        <p:origin x="16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5F617-22EB-4D8C-B62D-C21216E66F86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01247-FBAA-4C91-97AF-B49062F682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55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E6DEFDE1-C194-4B66-A2A2-B6BCE3B21F68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4F1C3116-84D3-4A49-9CC2-408644A13A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2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2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6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9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72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5" algn="l" defTabSz="91430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6" indent="0">
              <a:buNone/>
              <a:defRPr sz="1800" b="1"/>
            </a:lvl3pPr>
            <a:lvl4pPr marL="1371459" indent="0">
              <a:buNone/>
              <a:defRPr sz="1600" b="1"/>
            </a:lvl4pPr>
            <a:lvl5pPr marL="1828612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19" indent="0">
              <a:buNone/>
              <a:defRPr sz="1600" b="1"/>
            </a:lvl7pPr>
            <a:lvl8pPr marL="3200072" indent="0">
              <a:buNone/>
              <a:defRPr sz="1600" b="1"/>
            </a:lvl8pPr>
            <a:lvl9pPr marL="365722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6" indent="0">
              <a:buNone/>
              <a:defRPr sz="1800" b="1"/>
            </a:lvl3pPr>
            <a:lvl4pPr marL="1371459" indent="0">
              <a:buNone/>
              <a:defRPr sz="1600" b="1"/>
            </a:lvl4pPr>
            <a:lvl5pPr marL="1828612" indent="0">
              <a:buNone/>
              <a:defRPr sz="1600" b="1"/>
            </a:lvl5pPr>
            <a:lvl6pPr marL="2285766" indent="0">
              <a:buNone/>
              <a:defRPr sz="1600" b="1"/>
            </a:lvl6pPr>
            <a:lvl7pPr marL="2742919" indent="0">
              <a:buNone/>
              <a:defRPr sz="1600" b="1"/>
            </a:lvl7pPr>
            <a:lvl8pPr marL="3200072" indent="0">
              <a:buNone/>
              <a:defRPr sz="1600" b="1"/>
            </a:lvl8pPr>
            <a:lvl9pPr marL="365722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6" indent="0">
              <a:buNone/>
              <a:defRPr sz="1000"/>
            </a:lvl3pPr>
            <a:lvl4pPr marL="1371459" indent="0">
              <a:buNone/>
              <a:defRPr sz="900"/>
            </a:lvl4pPr>
            <a:lvl5pPr marL="1828612" indent="0">
              <a:buNone/>
              <a:defRPr sz="900"/>
            </a:lvl5pPr>
            <a:lvl6pPr marL="2285766" indent="0">
              <a:buNone/>
              <a:defRPr sz="900"/>
            </a:lvl6pPr>
            <a:lvl7pPr marL="2742919" indent="0">
              <a:buNone/>
              <a:defRPr sz="900"/>
            </a:lvl7pPr>
            <a:lvl8pPr marL="3200072" indent="0">
              <a:buNone/>
              <a:defRPr sz="900"/>
            </a:lvl8pPr>
            <a:lvl9pPr marL="365722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6" indent="0">
              <a:buNone/>
              <a:defRPr sz="2400"/>
            </a:lvl3pPr>
            <a:lvl4pPr marL="1371459" indent="0">
              <a:buNone/>
              <a:defRPr sz="2000"/>
            </a:lvl4pPr>
            <a:lvl5pPr marL="1828612" indent="0">
              <a:buNone/>
              <a:defRPr sz="2000"/>
            </a:lvl5pPr>
            <a:lvl6pPr marL="2285766" indent="0">
              <a:buNone/>
              <a:defRPr sz="2000"/>
            </a:lvl6pPr>
            <a:lvl7pPr marL="2742919" indent="0">
              <a:buNone/>
              <a:defRPr sz="2000"/>
            </a:lvl7pPr>
            <a:lvl8pPr marL="3200072" indent="0">
              <a:buNone/>
              <a:defRPr sz="2000"/>
            </a:lvl8pPr>
            <a:lvl9pPr marL="3657225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6" indent="0">
              <a:buNone/>
              <a:defRPr sz="1000"/>
            </a:lvl3pPr>
            <a:lvl4pPr marL="1371459" indent="0">
              <a:buNone/>
              <a:defRPr sz="900"/>
            </a:lvl4pPr>
            <a:lvl5pPr marL="1828612" indent="0">
              <a:buNone/>
              <a:defRPr sz="900"/>
            </a:lvl5pPr>
            <a:lvl6pPr marL="2285766" indent="0">
              <a:buNone/>
              <a:defRPr sz="900"/>
            </a:lvl6pPr>
            <a:lvl7pPr marL="2742919" indent="0">
              <a:buNone/>
              <a:defRPr sz="900"/>
            </a:lvl7pPr>
            <a:lvl8pPr marL="3200072" indent="0">
              <a:buNone/>
              <a:defRPr sz="900"/>
            </a:lvl8pPr>
            <a:lvl9pPr marL="365722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0" tIns="45716" rIns="91430" bIns="457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0" tIns="45716" rIns="91430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0" tIns="45716" rIns="91430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0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91430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defTabSz="91430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5" indent="-228576" algn="l" defTabSz="91430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9" indent="-228576" algn="l" defTabSz="91430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2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5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8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01" indent="-228576" algn="l" defTabSz="914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9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2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9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2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5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0627397"/>
              </p:ext>
            </p:extLst>
          </p:nvPr>
        </p:nvGraphicFramePr>
        <p:xfrm>
          <a:off x="304800" y="3496310"/>
          <a:ext cx="8229600" cy="1410791"/>
        </p:xfrm>
        <a:graphic>
          <a:graphicData uri="http://schemas.openxmlformats.org/drawingml/2006/table">
            <a:tbl>
              <a:tblPr/>
              <a:tblGrid>
                <a:gridCol w="1468220"/>
                <a:gridCol w="762234"/>
                <a:gridCol w="769121"/>
                <a:gridCol w="769121"/>
                <a:gridCol w="846034"/>
                <a:gridCol w="769121"/>
                <a:gridCol w="769121"/>
                <a:gridCol w="769121"/>
                <a:gridCol w="1307507"/>
              </a:tblGrid>
              <a:tr h="249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Month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Group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-1.5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 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2(+3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4(+3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7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Untreated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0.06 ± 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0.12 ± 0.02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 ± 0.02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0.17 ± 0.07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04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INH</a:t>
                      </a:r>
                      <a:r>
                        <a:rPr lang="en-US" sz="1200" b="0" baseline="-25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en-US" sz="1200" b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 mg/kg)</a:t>
                      </a: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0.11 ± 0.04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0.07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0.13 ± 0.03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0.22 ± 0.03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97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RIF (</a:t>
                      </a:r>
                      <a:r>
                        <a:rPr lang="en-US" sz="1200" b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 mg/kg)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0.26 ± 0.08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 ± 0.02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0.08 ± 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0.15 ± 0.05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0.27 ± 0.07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27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PA-824</a:t>
                      </a:r>
                      <a:r>
                        <a:rPr lang="en-US" sz="1200" b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(50  mg/kg)</a:t>
                      </a:r>
                      <a:endParaRPr lang="en-US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0.16 ± 0.05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 ± 0.02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0.16 ± 0.04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0.37 ± 0.11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4622839"/>
              </p:ext>
            </p:extLst>
          </p:nvPr>
        </p:nvGraphicFramePr>
        <p:xfrm>
          <a:off x="304800" y="1078477"/>
          <a:ext cx="8229600" cy="1350194"/>
        </p:xfrm>
        <a:graphic>
          <a:graphicData uri="http://schemas.openxmlformats.org/drawingml/2006/table">
            <a:tbl>
              <a:tblPr/>
              <a:tblGrid>
                <a:gridCol w="1468220"/>
                <a:gridCol w="762234"/>
                <a:gridCol w="769121"/>
                <a:gridCol w="769121"/>
                <a:gridCol w="955704"/>
                <a:gridCol w="990600"/>
                <a:gridCol w="838200"/>
                <a:gridCol w="762000"/>
                <a:gridCol w="914400"/>
              </a:tblGrid>
              <a:tr h="228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Month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2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Group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-1.5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 </a:t>
                      </a: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2(+3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4(+3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0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Untreated 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0.13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0.10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0.11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0.09 ± 0.08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0.16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0.19 ± 0.02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8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INH (</a:t>
                      </a:r>
                      <a:r>
                        <a:rPr lang="en-US" sz="1200" b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 mg/kg)</a:t>
                      </a:r>
                      <a:endParaRPr lang="en-US" sz="1200" b="0" baseline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0.23 ± 0.07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0.13 ± 0.02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0.12 ± 0.02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0.13 ± 0.03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0.12 ± 0.03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5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RIF (</a:t>
                      </a:r>
                      <a:r>
                        <a:rPr lang="en-US" sz="1200" b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 mg/kg)</a:t>
                      </a:r>
                      <a:endParaRPr lang="en-US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0.21 ± 0.02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0.13 ± 0.02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0.13 ± 0.04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 ± 0.06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0.16 ± 0.04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8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PA-824 </a:t>
                      </a:r>
                      <a:r>
                        <a:rPr lang="en-US" sz="1200" b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(50  mg/kg)</a:t>
                      </a:r>
                      <a:endParaRPr lang="en-US" sz="1200" b="0" baseline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0.26 ± 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0.14 ± 0.01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0.15 ± 0.03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0.22 ± 0.2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0.25 ± 0.11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8600" y="5618210"/>
            <a:ext cx="8305800" cy="64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INH, isoniazid; RIF, rifampin.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Normalised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weights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(mean 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standard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deviation) of five mice per time point are shown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200" baseline="30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(+3) and 4(+3) indicate relapse time points, i.e. 3 months after completion of 2 months and 4 months of treatment, respectively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52400" y="147943"/>
            <a:ext cx="8839200" cy="46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6" rIns="91430" bIns="45716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 Table S2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Lung  and spleen weights </a:t>
            </a:r>
            <a:r>
              <a:rPr lang="en-US" sz="1200" baseline="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of </a:t>
            </a:r>
            <a:r>
              <a:rPr lang="en-US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latently infected mice following </a:t>
            </a:r>
            <a:r>
              <a:rPr lang="en-US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treatment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773676"/>
            <a:ext cx="534100" cy="276991"/>
          </a:xfrm>
          <a:prstGeom prst="rect">
            <a:avLst/>
          </a:prstGeom>
        </p:spPr>
        <p:txBody>
          <a:bodyPr wrap="none" lIns="91430" tIns="45716" rIns="91430" bIns="45716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Lung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3135876"/>
            <a:ext cx="620663" cy="461657"/>
          </a:xfrm>
          <a:prstGeom prst="rect">
            <a:avLst/>
          </a:prstGeom>
        </p:spPr>
        <p:txBody>
          <a:bodyPr wrap="none" lIns="91430" tIns="45716" rIns="91430" bIns="45716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Spleen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2528</TotalTime>
  <Words>272</Words>
  <Application>Microsoft Office PowerPoint</Application>
  <PresentationFormat>On-screen Show (4:3)</PresentationFormat>
  <Paragraphs>77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Noton K. Dutta</dc:creator>
  <cp:lastModifiedBy>Louise Chantler</cp:lastModifiedBy>
  <cp:revision>244</cp:revision>
  <dcterms:created xsi:type="dcterms:W3CDTF">2006-08-16T00:00:00Z</dcterms:created>
  <dcterms:modified xsi:type="dcterms:W3CDTF">2014-08-19T09:12:11Z</dcterms:modified>
</cp:coreProperties>
</file>