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2013/9/19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367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2013/9/19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56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2013/9/19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753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2013/9/19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33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2013/9/19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047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2013/9/19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70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2013/9/19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536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2013/9/19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172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2013/9/19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33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2013/9/19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345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2013/9/19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88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2013/9/19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42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テキスト ボックス 116"/>
          <p:cNvSpPr txBox="1"/>
          <p:nvPr/>
        </p:nvSpPr>
        <p:spPr>
          <a:xfrm>
            <a:off x="5297914" y="1640693"/>
            <a:ext cx="94455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dirty="0" smtClean="0">
                <a:solidFill>
                  <a:prstClr val="black"/>
                </a:solidFill>
              </a:rPr>
              <a:t>100,000</a:t>
            </a:r>
          </a:p>
          <a:p>
            <a:pPr algn="r"/>
            <a:endParaRPr lang="en-US" altLang="ja-JP" sz="500" dirty="0" smtClean="0">
              <a:solidFill>
                <a:prstClr val="black"/>
              </a:solidFill>
            </a:endParaRPr>
          </a:p>
          <a:p>
            <a:pPr algn="r"/>
            <a:r>
              <a:rPr lang="en-US" altLang="ja-JP" dirty="0" smtClean="0">
                <a:solidFill>
                  <a:prstClr val="black"/>
                </a:solidFill>
              </a:rPr>
              <a:t>90,000</a:t>
            </a:r>
          </a:p>
          <a:p>
            <a:pPr algn="r"/>
            <a:endParaRPr lang="en-US" altLang="ja-JP" sz="500" dirty="0" smtClean="0">
              <a:solidFill>
                <a:prstClr val="black"/>
              </a:solidFill>
            </a:endParaRPr>
          </a:p>
          <a:p>
            <a:pPr algn="r"/>
            <a:r>
              <a:rPr lang="en-US" altLang="ja-JP" dirty="0" smtClean="0">
                <a:solidFill>
                  <a:prstClr val="black"/>
                </a:solidFill>
              </a:rPr>
              <a:t>80,000</a:t>
            </a:r>
          </a:p>
          <a:p>
            <a:pPr algn="r"/>
            <a:endParaRPr lang="en-US" altLang="ja-JP" sz="500" dirty="0" smtClean="0">
              <a:solidFill>
                <a:prstClr val="black"/>
              </a:solidFill>
            </a:endParaRPr>
          </a:p>
          <a:p>
            <a:pPr algn="r"/>
            <a:r>
              <a:rPr lang="en-US" altLang="ja-JP" dirty="0" smtClean="0">
                <a:solidFill>
                  <a:prstClr val="black"/>
                </a:solidFill>
              </a:rPr>
              <a:t>70,000</a:t>
            </a:r>
          </a:p>
          <a:p>
            <a:pPr algn="r"/>
            <a:endParaRPr lang="en-US" altLang="ja-JP" sz="500" dirty="0" smtClean="0">
              <a:solidFill>
                <a:prstClr val="black"/>
              </a:solidFill>
            </a:endParaRPr>
          </a:p>
          <a:p>
            <a:pPr algn="r"/>
            <a:r>
              <a:rPr lang="en-US" altLang="ja-JP" dirty="0" smtClean="0">
                <a:solidFill>
                  <a:prstClr val="black"/>
                </a:solidFill>
              </a:rPr>
              <a:t>60,000</a:t>
            </a:r>
          </a:p>
          <a:p>
            <a:pPr algn="r"/>
            <a:endParaRPr lang="en-US" altLang="ja-JP" sz="500" dirty="0" smtClean="0">
              <a:solidFill>
                <a:prstClr val="black"/>
              </a:solidFill>
            </a:endParaRPr>
          </a:p>
          <a:p>
            <a:pPr algn="r"/>
            <a:r>
              <a:rPr lang="en-US" altLang="ja-JP" dirty="0" smtClean="0">
                <a:solidFill>
                  <a:prstClr val="black"/>
                </a:solidFill>
              </a:rPr>
              <a:t>50,000</a:t>
            </a:r>
          </a:p>
          <a:p>
            <a:pPr algn="r"/>
            <a:endParaRPr lang="en-US" altLang="ja-JP" sz="600" dirty="0" smtClean="0">
              <a:solidFill>
                <a:prstClr val="black"/>
              </a:solidFill>
            </a:endParaRPr>
          </a:p>
          <a:p>
            <a:pPr algn="r"/>
            <a:r>
              <a:rPr lang="en-US" altLang="ja-JP" dirty="0" smtClean="0">
                <a:solidFill>
                  <a:prstClr val="black"/>
                </a:solidFill>
              </a:rPr>
              <a:t>40,000</a:t>
            </a:r>
          </a:p>
          <a:p>
            <a:pPr algn="r"/>
            <a:endParaRPr lang="en-US" altLang="ja-JP" sz="500" dirty="0" smtClean="0">
              <a:solidFill>
                <a:prstClr val="black"/>
              </a:solidFill>
            </a:endParaRPr>
          </a:p>
          <a:p>
            <a:pPr algn="r"/>
            <a:r>
              <a:rPr lang="en-US" altLang="ja-JP" dirty="0" smtClean="0">
                <a:solidFill>
                  <a:prstClr val="black"/>
                </a:solidFill>
              </a:rPr>
              <a:t>30,000</a:t>
            </a:r>
          </a:p>
          <a:p>
            <a:pPr algn="r"/>
            <a:endParaRPr lang="en-US" altLang="ja-JP" sz="600" dirty="0" smtClean="0">
              <a:solidFill>
                <a:prstClr val="black"/>
              </a:solidFill>
            </a:endParaRPr>
          </a:p>
          <a:p>
            <a:pPr algn="r"/>
            <a:r>
              <a:rPr lang="en-US" altLang="ja-JP" dirty="0" smtClean="0">
                <a:solidFill>
                  <a:prstClr val="black"/>
                </a:solidFill>
              </a:rPr>
              <a:t>20,000</a:t>
            </a:r>
          </a:p>
          <a:p>
            <a:pPr algn="r"/>
            <a:endParaRPr lang="en-US" altLang="ja-JP" sz="600" dirty="0" smtClean="0">
              <a:solidFill>
                <a:prstClr val="black"/>
              </a:solidFill>
            </a:endParaRPr>
          </a:p>
          <a:p>
            <a:pPr algn="r"/>
            <a:r>
              <a:rPr lang="en-US" altLang="ja-JP" dirty="0" smtClean="0">
                <a:solidFill>
                  <a:prstClr val="black"/>
                </a:solidFill>
              </a:rPr>
              <a:t>10,000</a:t>
            </a:r>
          </a:p>
          <a:p>
            <a:pPr algn="r"/>
            <a:endParaRPr lang="en-US" altLang="ja-JP" sz="600" dirty="0" smtClean="0">
              <a:solidFill>
                <a:prstClr val="black"/>
              </a:solidFill>
            </a:endParaRPr>
          </a:p>
          <a:p>
            <a:pPr algn="r"/>
            <a:r>
              <a:rPr lang="en-US" altLang="ja-JP" dirty="0" smtClean="0">
                <a:solidFill>
                  <a:prstClr val="black"/>
                </a:solidFill>
              </a:rPr>
              <a:t>0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6448458" y="3933056"/>
            <a:ext cx="996923" cy="1440160"/>
          </a:xfrm>
          <a:prstGeom prst="rect">
            <a:avLst/>
          </a:prstGeom>
          <a:solidFill>
            <a:srgbClr val="E46C0A"/>
          </a:solidFill>
          <a:ln>
            <a:solidFill>
              <a:srgbClr val="E46C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19" name="直線コネクタ 118"/>
          <p:cNvCxnSpPr/>
          <p:nvPr/>
        </p:nvCxnSpPr>
        <p:spPr>
          <a:xfrm flipH="1">
            <a:off x="6941980" y="2643605"/>
            <a:ext cx="9878" cy="1296144"/>
          </a:xfrm>
          <a:prstGeom prst="line">
            <a:avLst/>
          </a:prstGeom>
          <a:ln w="25400">
            <a:solidFill>
              <a:srgbClr val="E46C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コネクタ 119"/>
          <p:cNvCxnSpPr/>
          <p:nvPr/>
        </p:nvCxnSpPr>
        <p:spPr>
          <a:xfrm>
            <a:off x="6766899" y="2656668"/>
            <a:ext cx="360040" cy="0"/>
          </a:xfrm>
          <a:prstGeom prst="line">
            <a:avLst/>
          </a:prstGeom>
          <a:ln w="25400">
            <a:solidFill>
              <a:srgbClr val="E46C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コネクタ 120"/>
          <p:cNvCxnSpPr/>
          <p:nvPr/>
        </p:nvCxnSpPr>
        <p:spPr>
          <a:xfrm>
            <a:off x="8196533" y="4509120"/>
            <a:ext cx="0" cy="648072"/>
          </a:xfrm>
          <a:prstGeom prst="line">
            <a:avLst/>
          </a:prstGeom>
          <a:ln w="25400">
            <a:solidFill>
              <a:srgbClr val="558E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コネクタ 121"/>
          <p:cNvCxnSpPr/>
          <p:nvPr/>
        </p:nvCxnSpPr>
        <p:spPr>
          <a:xfrm>
            <a:off x="8016514" y="4522183"/>
            <a:ext cx="360040" cy="0"/>
          </a:xfrm>
          <a:prstGeom prst="line">
            <a:avLst/>
          </a:prstGeom>
          <a:ln w="25400">
            <a:solidFill>
              <a:srgbClr val="558E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正方形/長方形 122"/>
          <p:cNvSpPr/>
          <p:nvPr/>
        </p:nvSpPr>
        <p:spPr>
          <a:xfrm>
            <a:off x="7698071" y="4869160"/>
            <a:ext cx="996923" cy="504056"/>
          </a:xfrm>
          <a:prstGeom prst="rect">
            <a:avLst/>
          </a:prstGeom>
          <a:solidFill>
            <a:srgbClr val="558ED5"/>
          </a:solidFill>
          <a:ln>
            <a:solidFill>
              <a:srgbClr val="558E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24" name="直線コネクタ 123"/>
          <p:cNvCxnSpPr/>
          <p:nvPr/>
        </p:nvCxnSpPr>
        <p:spPr>
          <a:xfrm>
            <a:off x="6941434" y="1916832"/>
            <a:ext cx="0" cy="2880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コネクタ 124"/>
          <p:cNvCxnSpPr/>
          <p:nvPr/>
        </p:nvCxnSpPr>
        <p:spPr>
          <a:xfrm>
            <a:off x="6941434" y="1916832"/>
            <a:ext cx="126276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/>
          <p:cNvCxnSpPr/>
          <p:nvPr/>
        </p:nvCxnSpPr>
        <p:spPr>
          <a:xfrm>
            <a:off x="8204344" y="1916832"/>
            <a:ext cx="0" cy="19442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テキスト ボックス 12"/>
          <p:cNvSpPr txBox="1">
            <a:spLocks noChangeArrowheads="1"/>
          </p:cNvSpPr>
          <p:nvPr/>
        </p:nvSpPr>
        <p:spPr bwMode="auto">
          <a:xfrm>
            <a:off x="7077068" y="1557338"/>
            <a:ext cx="9444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P&lt;0.001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29" name="テキスト ボックス 15"/>
          <p:cNvSpPr txBox="1">
            <a:spLocks noChangeArrowheads="1"/>
          </p:cNvSpPr>
          <p:nvPr/>
        </p:nvSpPr>
        <p:spPr bwMode="auto">
          <a:xfrm>
            <a:off x="5857705" y="1331476"/>
            <a:ext cx="6643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(yen)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30" name="テキスト ボックス 1"/>
          <p:cNvSpPr txBox="1"/>
          <p:nvPr/>
        </p:nvSpPr>
        <p:spPr>
          <a:xfrm>
            <a:off x="6304147" y="5418732"/>
            <a:ext cx="1229691" cy="45854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800" dirty="0" err="1" smtClean="0">
                <a:solidFill>
                  <a:prstClr val="black"/>
                </a:solidFill>
              </a:rPr>
              <a:t>Carperitide</a:t>
            </a:r>
            <a:endParaRPr lang="ja-JP" altLang="en-US" sz="1800" dirty="0">
              <a:solidFill>
                <a:prstClr val="black"/>
              </a:solidFill>
            </a:endParaRPr>
          </a:p>
        </p:txBody>
      </p:sp>
      <p:sp>
        <p:nvSpPr>
          <p:cNvPr id="131" name="テキスト ボックス 1"/>
          <p:cNvSpPr txBox="1"/>
          <p:nvPr/>
        </p:nvSpPr>
        <p:spPr>
          <a:xfrm>
            <a:off x="7633525" y="5418732"/>
            <a:ext cx="1126018" cy="45854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800" dirty="0" err="1" smtClean="0">
                <a:solidFill>
                  <a:prstClr val="black"/>
                </a:solidFill>
              </a:rPr>
              <a:t>Tolvaptan</a:t>
            </a:r>
            <a:endParaRPr lang="ja-JP" altLang="en-US" sz="1800" dirty="0">
              <a:solidFill>
                <a:prstClr val="black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79512" y="626925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prstClr val="black"/>
                </a:solidFill>
              </a:rPr>
              <a:t>Supplement Figure </a:t>
            </a:r>
            <a:r>
              <a:rPr lang="en-US" altLang="ja-JP" sz="2000" dirty="0">
                <a:solidFill>
                  <a:prstClr val="black"/>
                </a:solidFill>
              </a:rPr>
              <a:t>1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79514" y="908723"/>
            <a:ext cx="623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prstClr val="black"/>
                </a:solidFill>
              </a:rPr>
              <a:t>(A)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538446" y="1023123"/>
            <a:ext cx="623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prstClr val="black"/>
                </a:solidFill>
              </a:rPr>
              <a:t>(B)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116" name="直線コネクタ 115"/>
          <p:cNvCxnSpPr/>
          <p:nvPr/>
        </p:nvCxnSpPr>
        <p:spPr>
          <a:xfrm>
            <a:off x="6234018" y="1772816"/>
            <a:ext cx="0" cy="3600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線コネクタ 114"/>
          <p:cNvCxnSpPr/>
          <p:nvPr/>
        </p:nvCxnSpPr>
        <p:spPr>
          <a:xfrm>
            <a:off x="6234018" y="5373216"/>
            <a:ext cx="265846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テキスト ボックス 33"/>
          <p:cNvSpPr txBox="1">
            <a:spLocks noChangeArrowheads="1"/>
          </p:cNvSpPr>
          <p:nvPr/>
        </p:nvSpPr>
        <p:spPr bwMode="auto">
          <a:xfrm>
            <a:off x="2039805" y="5219908"/>
            <a:ext cx="16794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Cumulative </a:t>
            </a:r>
            <a:r>
              <a:rPr lang="en-US" altLang="ja-JP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cost</a:t>
            </a:r>
            <a:endParaRPr lang="ja-JP" altLang="en-US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172" name="テキスト ボックス 33"/>
          <p:cNvSpPr txBox="1">
            <a:spLocks noChangeArrowheads="1"/>
          </p:cNvSpPr>
          <p:nvPr/>
        </p:nvSpPr>
        <p:spPr bwMode="auto">
          <a:xfrm rot="-5400000">
            <a:off x="-555700" y="3165648"/>
            <a:ext cx="20214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Cumulative percent</a:t>
            </a:r>
            <a:endParaRPr lang="ja-JP" altLang="en-US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163" name="テキスト ボックス 19"/>
          <p:cNvSpPr txBox="1">
            <a:spLocks noChangeArrowheads="1"/>
          </p:cNvSpPr>
          <p:nvPr/>
        </p:nvSpPr>
        <p:spPr bwMode="auto">
          <a:xfrm>
            <a:off x="464137" y="1775417"/>
            <a:ext cx="4587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100</a:t>
            </a:r>
            <a:endParaRPr lang="ja-JP" altLang="en-US" sz="1400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166" name="テキスト ボックス 20"/>
          <p:cNvSpPr txBox="1">
            <a:spLocks noChangeArrowheads="1"/>
          </p:cNvSpPr>
          <p:nvPr/>
        </p:nvSpPr>
        <p:spPr bwMode="auto">
          <a:xfrm>
            <a:off x="540337" y="3193357"/>
            <a:ext cx="3674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>
                <a:solidFill>
                  <a:prstClr val="black"/>
                </a:solidFill>
                <a:latin typeface="Calibri"/>
                <a:cs typeface="Times New Roman" pitchFamily="18" charset="0"/>
              </a:rPr>
              <a:t>50</a:t>
            </a:r>
            <a:endParaRPr lang="ja-JP" altLang="en-US" sz="140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171" name="テキスト ボックス 21"/>
          <p:cNvSpPr txBox="1">
            <a:spLocks noChangeArrowheads="1"/>
          </p:cNvSpPr>
          <p:nvPr/>
        </p:nvSpPr>
        <p:spPr bwMode="auto">
          <a:xfrm>
            <a:off x="618126" y="4611293"/>
            <a:ext cx="2760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>
                <a:solidFill>
                  <a:prstClr val="black"/>
                </a:solidFill>
                <a:latin typeface="Calibri"/>
                <a:cs typeface="Times New Roman" pitchFamily="18" charset="0"/>
              </a:rPr>
              <a:t>0</a:t>
            </a:r>
            <a:endParaRPr lang="ja-JP" altLang="en-US" sz="140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cxnSp>
        <p:nvCxnSpPr>
          <p:cNvPr id="173" name="直線コネクタ 172"/>
          <p:cNvCxnSpPr/>
          <p:nvPr/>
        </p:nvCxnSpPr>
        <p:spPr>
          <a:xfrm>
            <a:off x="1859984" y="4800862"/>
            <a:ext cx="0" cy="14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線コネクタ 173"/>
          <p:cNvCxnSpPr/>
          <p:nvPr/>
        </p:nvCxnSpPr>
        <p:spPr>
          <a:xfrm>
            <a:off x="3947547" y="4800862"/>
            <a:ext cx="0" cy="14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線コネクタ 174"/>
          <p:cNvCxnSpPr/>
          <p:nvPr/>
        </p:nvCxnSpPr>
        <p:spPr>
          <a:xfrm>
            <a:off x="4984024" y="4800865"/>
            <a:ext cx="0" cy="1328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テキスト ボックス 31"/>
          <p:cNvSpPr txBox="1">
            <a:spLocks noChangeArrowheads="1"/>
          </p:cNvSpPr>
          <p:nvPr/>
        </p:nvSpPr>
        <p:spPr bwMode="auto">
          <a:xfrm>
            <a:off x="840483" y="4931879"/>
            <a:ext cx="2760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400">
                <a:solidFill>
                  <a:prstClr val="black"/>
                </a:solidFill>
                <a:latin typeface="Calibri"/>
                <a:cs typeface="Times New Roman" pitchFamily="18" charset="0"/>
              </a:rPr>
              <a:t>0</a:t>
            </a:r>
            <a:endParaRPr lang="ja-JP" altLang="en-US" sz="140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177" name="テキスト ボックス 32"/>
          <p:cNvSpPr txBox="1">
            <a:spLocks noChangeArrowheads="1"/>
          </p:cNvSpPr>
          <p:nvPr/>
        </p:nvSpPr>
        <p:spPr bwMode="auto">
          <a:xfrm>
            <a:off x="4555298" y="4931879"/>
            <a:ext cx="77777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400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200,000</a:t>
            </a:r>
            <a:endParaRPr lang="ja-JP" altLang="en-US" sz="1400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178" name="テキスト ボックス 34"/>
          <p:cNvSpPr txBox="1">
            <a:spLocks noChangeArrowheads="1"/>
          </p:cNvSpPr>
          <p:nvPr/>
        </p:nvSpPr>
        <p:spPr bwMode="auto">
          <a:xfrm>
            <a:off x="1539383" y="4931879"/>
            <a:ext cx="6864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400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50,000</a:t>
            </a:r>
            <a:endParaRPr lang="ja-JP" altLang="en-US" sz="1400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179" name="テキスト ボックス 37"/>
          <p:cNvSpPr txBox="1">
            <a:spLocks noChangeArrowheads="1"/>
          </p:cNvSpPr>
          <p:nvPr/>
        </p:nvSpPr>
        <p:spPr bwMode="auto">
          <a:xfrm>
            <a:off x="3568562" y="4931879"/>
            <a:ext cx="77777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400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150,000</a:t>
            </a:r>
            <a:endParaRPr lang="ja-JP" altLang="en-US" sz="1400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cxnSp>
        <p:nvCxnSpPr>
          <p:cNvPr id="180" name="直線コネクタ 179"/>
          <p:cNvCxnSpPr/>
          <p:nvPr/>
        </p:nvCxnSpPr>
        <p:spPr>
          <a:xfrm>
            <a:off x="2868047" y="4800862"/>
            <a:ext cx="0" cy="14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テキスト ボックス 40"/>
          <p:cNvSpPr txBox="1">
            <a:spLocks noChangeArrowheads="1"/>
          </p:cNvSpPr>
          <p:nvPr/>
        </p:nvSpPr>
        <p:spPr bwMode="auto">
          <a:xfrm>
            <a:off x="2494761" y="4931879"/>
            <a:ext cx="77777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400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100,000</a:t>
            </a:r>
            <a:endParaRPr lang="ja-JP" altLang="en-US" sz="1400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182" name="テキスト ボックス 33"/>
          <p:cNvSpPr txBox="1">
            <a:spLocks noChangeArrowheads="1"/>
          </p:cNvSpPr>
          <p:nvPr/>
        </p:nvSpPr>
        <p:spPr bwMode="auto">
          <a:xfrm>
            <a:off x="1964231" y="2987660"/>
            <a:ext cx="11176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dirty="0" err="1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Carperitide</a:t>
            </a:r>
            <a:endParaRPr lang="en-US" altLang="ja-JP" sz="1600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cxnSp>
        <p:nvCxnSpPr>
          <p:cNvPr id="187" name="直線コネクタ 186"/>
          <p:cNvCxnSpPr/>
          <p:nvPr/>
        </p:nvCxnSpPr>
        <p:spPr>
          <a:xfrm>
            <a:off x="995888" y="4800862"/>
            <a:ext cx="39876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/>
          <p:cNvGrpSpPr/>
          <p:nvPr/>
        </p:nvGrpSpPr>
        <p:grpSpPr>
          <a:xfrm>
            <a:off x="862951" y="1924302"/>
            <a:ext cx="132923" cy="2876563"/>
            <a:chOff x="776536" y="1789575"/>
            <a:chExt cx="144000" cy="2876563"/>
          </a:xfrm>
        </p:grpSpPr>
        <p:cxnSp>
          <p:nvCxnSpPr>
            <p:cNvPr id="186" name="直線コネクタ 185"/>
            <p:cNvCxnSpPr/>
            <p:nvPr/>
          </p:nvCxnSpPr>
          <p:spPr>
            <a:xfrm flipH="1">
              <a:off x="920536" y="1789575"/>
              <a:ext cx="0" cy="287656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/>
            <p:cNvCxnSpPr/>
            <p:nvPr/>
          </p:nvCxnSpPr>
          <p:spPr>
            <a:xfrm flipV="1">
              <a:off x="776536" y="1798893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線コネクタ 188"/>
            <p:cNvCxnSpPr/>
            <p:nvPr/>
          </p:nvCxnSpPr>
          <p:spPr>
            <a:xfrm flipV="1">
              <a:off x="776536" y="2084042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線コネクタ 189"/>
            <p:cNvCxnSpPr/>
            <p:nvPr/>
          </p:nvCxnSpPr>
          <p:spPr>
            <a:xfrm flipV="1">
              <a:off x="776536" y="2373098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線コネクタ 190"/>
            <p:cNvCxnSpPr/>
            <p:nvPr/>
          </p:nvCxnSpPr>
          <p:spPr>
            <a:xfrm flipV="1">
              <a:off x="776536" y="2646530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線コネクタ 191"/>
            <p:cNvCxnSpPr/>
            <p:nvPr/>
          </p:nvCxnSpPr>
          <p:spPr>
            <a:xfrm flipV="1">
              <a:off x="776536" y="2941445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線コネクタ 192"/>
            <p:cNvCxnSpPr/>
            <p:nvPr/>
          </p:nvCxnSpPr>
          <p:spPr>
            <a:xfrm flipV="1">
              <a:off x="776536" y="3222688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線コネクタ 193"/>
            <p:cNvCxnSpPr/>
            <p:nvPr/>
          </p:nvCxnSpPr>
          <p:spPr>
            <a:xfrm flipV="1">
              <a:off x="776536" y="3488307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線コネクタ 194"/>
            <p:cNvCxnSpPr/>
            <p:nvPr/>
          </p:nvCxnSpPr>
          <p:spPr>
            <a:xfrm flipV="1">
              <a:off x="776536" y="3777363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/>
            <p:cNvCxnSpPr/>
            <p:nvPr/>
          </p:nvCxnSpPr>
          <p:spPr>
            <a:xfrm flipV="1">
              <a:off x="776536" y="4072279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/>
            <p:cNvCxnSpPr/>
            <p:nvPr/>
          </p:nvCxnSpPr>
          <p:spPr>
            <a:xfrm flipV="1">
              <a:off x="776536" y="4373052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/>
            <p:cNvCxnSpPr/>
            <p:nvPr/>
          </p:nvCxnSpPr>
          <p:spPr>
            <a:xfrm flipV="1">
              <a:off x="776536" y="4666138"/>
              <a:ext cx="14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9" name="直線コネクタ 198"/>
          <p:cNvCxnSpPr/>
          <p:nvPr/>
        </p:nvCxnSpPr>
        <p:spPr>
          <a:xfrm>
            <a:off x="2868047" y="4800862"/>
            <a:ext cx="0" cy="14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コネクタ 199"/>
          <p:cNvCxnSpPr/>
          <p:nvPr/>
        </p:nvCxnSpPr>
        <p:spPr>
          <a:xfrm>
            <a:off x="3947547" y="4800862"/>
            <a:ext cx="0" cy="14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コネクタ 200"/>
          <p:cNvCxnSpPr/>
          <p:nvPr/>
        </p:nvCxnSpPr>
        <p:spPr>
          <a:xfrm>
            <a:off x="4982436" y="4800862"/>
            <a:ext cx="0" cy="14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コネクタ 201"/>
          <p:cNvCxnSpPr/>
          <p:nvPr/>
        </p:nvCxnSpPr>
        <p:spPr>
          <a:xfrm>
            <a:off x="1859984" y="4800862"/>
            <a:ext cx="0" cy="14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テキスト ボックス 33"/>
          <p:cNvSpPr txBox="1">
            <a:spLocks noChangeArrowheads="1"/>
          </p:cNvSpPr>
          <p:nvPr/>
        </p:nvSpPr>
        <p:spPr bwMode="auto">
          <a:xfrm>
            <a:off x="1231521" y="1619508"/>
            <a:ext cx="9871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600" dirty="0" err="1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Tolvaptan</a:t>
            </a:r>
            <a:endParaRPr lang="en-US" altLang="ja-JP" sz="1600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204" name="フリーフォーム 203"/>
          <p:cNvSpPr/>
          <p:nvPr/>
        </p:nvSpPr>
        <p:spPr>
          <a:xfrm>
            <a:off x="1003271" y="1924302"/>
            <a:ext cx="717550" cy="2872533"/>
          </a:xfrm>
          <a:custGeom>
            <a:avLst/>
            <a:gdLst>
              <a:gd name="connsiteX0" fmla="*/ 717550 w 717550"/>
              <a:gd name="connsiteY0" fmla="*/ 0 h 2305050"/>
              <a:gd name="connsiteX1" fmla="*/ 546100 w 717550"/>
              <a:gd name="connsiteY1" fmla="*/ 215900 h 2305050"/>
              <a:gd name="connsiteX2" fmla="*/ 501650 w 717550"/>
              <a:gd name="connsiteY2" fmla="*/ 387350 h 2305050"/>
              <a:gd name="connsiteX3" fmla="*/ 336550 w 717550"/>
              <a:gd name="connsiteY3" fmla="*/ 565150 h 2305050"/>
              <a:gd name="connsiteX4" fmla="*/ 209550 w 717550"/>
              <a:gd name="connsiteY4" fmla="*/ 1003300 h 2305050"/>
              <a:gd name="connsiteX5" fmla="*/ 139700 w 717550"/>
              <a:gd name="connsiteY5" fmla="*/ 1549400 h 2305050"/>
              <a:gd name="connsiteX6" fmla="*/ 69850 w 717550"/>
              <a:gd name="connsiteY6" fmla="*/ 1733550 h 2305050"/>
              <a:gd name="connsiteX7" fmla="*/ 0 w 717550"/>
              <a:gd name="connsiteY7" fmla="*/ 2305050 h 230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7550" h="2305050">
                <a:moveTo>
                  <a:pt x="717550" y="0"/>
                </a:moveTo>
                <a:cubicBezTo>
                  <a:pt x="649816" y="75671"/>
                  <a:pt x="582083" y="151342"/>
                  <a:pt x="546100" y="215900"/>
                </a:cubicBezTo>
                <a:cubicBezTo>
                  <a:pt x="510117" y="280458"/>
                  <a:pt x="536575" y="329142"/>
                  <a:pt x="501650" y="387350"/>
                </a:cubicBezTo>
                <a:cubicBezTo>
                  <a:pt x="466725" y="445558"/>
                  <a:pt x="385233" y="462492"/>
                  <a:pt x="336550" y="565150"/>
                </a:cubicBezTo>
                <a:cubicBezTo>
                  <a:pt x="287867" y="667808"/>
                  <a:pt x="242358" y="839258"/>
                  <a:pt x="209550" y="1003300"/>
                </a:cubicBezTo>
                <a:cubicBezTo>
                  <a:pt x="176742" y="1167342"/>
                  <a:pt x="162983" y="1427692"/>
                  <a:pt x="139700" y="1549400"/>
                </a:cubicBezTo>
                <a:cubicBezTo>
                  <a:pt x="116417" y="1671108"/>
                  <a:pt x="93133" y="1607608"/>
                  <a:pt x="69850" y="1733550"/>
                </a:cubicBezTo>
                <a:cubicBezTo>
                  <a:pt x="46567" y="1859492"/>
                  <a:pt x="7408" y="2211917"/>
                  <a:pt x="0" y="2305050"/>
                </a:cubicBezTo>
              </a:path>
            </a:pathLst>
          </a:cu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05" name="フリーフォーム 204"/>
          <p:cNvSpPr/>
          <p:nvPr/>
        </p:nvSpPr>
        <p:spPr>
          <a:xfrm>
            <a:off x="1000653" y="2118801"/>
            <a:ext cx="1411288" cy="2681082"/>
          </a:xfrm>
          <a:custGeom>
            <a:avLst/>
            <a:gdLst>
              <a:gd name="connsiteX0" fmla="*/ 0 w 1410758"/>
              <a:gd name="connsiteY0" fmla="*/ 2276475 h 2276475"/>
              <a:gd name="connsiteX1" fmla="*/ 44450 w 1410758"/>
              <a:gd name="connsiteY1" fmla="*/ 2206625 h 2276475"/>
              <a:gd name="connsiteX2" fmla="*/ 139700 w 1410758"/>
              <a:gd name="connsiteY2" fmla="*/ 2054225 h 2276475"/>
              <a:gd name="connsiteX3" fmla="*/ 139700 w 1410758"/>
              <a:gd name="connsiteY3" fmla="*/ 1990725 h 2276475"/>
              <a:gd name="connsiteX4" fmla="*/ 330200 w 1410758"/>
              <a:gd name="connsiteY4" fmla="*/ 1749425 h 2276475"/>
              <a:gd name="connsiteX5" fmla="*/ 342900 w 1410758"/>
              <a:gd name="connsiteY5" fmla="*/ 1666875 h 2276475"/>
              <a:gd name="connsiteX6" fmla="*/ 488950 w 1410758"/>
              <a:gd name="connsiteY6" fmla="*/ 1495425 h 2276475"/>
              <a:gd name="connsiteX7" fmla="*/ 552450 w 1410758"/>
              <a:gd name="connsiteY7" fmla="*/ 1438275 h 2276475"/>
              <a:gd name="connsiteX8" fmla="*/ 711200 w 1410758"/>
              <a:gd name="connsiteY8" fmla="*/ 1038225 h 2276475"/>
              <a:gd name="connsiteX9" fmla="*/ 857250 w 1410758"/>
              <a:gd name="connsiteY9" fmla="*/ 936625 h 2276475"/>
              <a:gd name="connsiteX10" fmla="*/ 939800 w 1410758"/>
              <a:gd name="connsiteY10" fmla="*/ 803275 h 2276475"/>
              <a:gd name="connsiteX11" fmla="*/ 1022350 w 1410758"/>
              <a:gd name="connsiteY11" fmla="*/ 688975 h 2276475"/>
              <a:gd name="connsiteX12" fmla="*/ 1073150 w 1410758"/>
              <a:gd name="connsiteY12" fmla="*/ 612775 h 2276475"/>
              <a:gd name="connsiteX13" fmla="*/ 1193800 w 1410758"/>
              <a:gd name="connsiteY13" fmla="*/ 530225 h 2276475"/>
              <a:gd name="connsiteX14" fmla="*/ 1270000 w 1410758"/>
              <a:gd name="connsiteY14" fmla="*/ 301625 h 2276475"/>
              <a:gd name="connsiteX15" fmla="*/ 1390650 w 1410758"/>
              <a:gd name="connsiteY15" fmla="*/ 41275 h 2276475"/>
              <a:gd name="connsiteX16" fmla="*/ 1390650 w 1410758"/>
              <a:gd name="connsiteY16" fmla="*/ 53975 h 2276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10758" h="2276475">
                <a:moveTo>
                  <a:pt x="0" y="2276475"/>
                </a:moveTo>
                <a:cubicBezTo>
                  <a:pt x="10583" y="2260071"/>
                  <a:pt x="44450" y="2206625"/>
                  <a:pt x="44450" y="2206625"/>
                </a:cubicBezTo>
                <a:cubicBezTo>
                  <a:pt x="67733" y="2169583"/>
                  <a:pt x="123825" y="2090208"/>
                  <a:pt x="139700" y="2054225"/>
                </a:cubicBezTo>
                <a:cubicBezTo>
                  <a:pt x="155575" y="2018242"/>
                  <a:pt x="107950" y="2041525"/>
                  <a:pt x="139700" y="1990725"/>
                </a:cubicBezTo>
                <a:cubicBezTo>
                  <a:pt x="171450" y="1939925"/>
                  <a:pt x="296333" y="1803400"/>
                  <a:pt x="330200" y="1749425"/>
                </a:cubicBezTo>
                <a:cubicBezTo>
                  <a:pt x="364067" y="1695450"/>
                  <a:pt x="316442" y="1709208"/>
                  <a:pt x="342900" y="1666875"/>
                </a:cubicBezTo>
                <a:cubicBezTo>
                  <a:pt x="369358" y="1624542"/>
                  <a:pt x="454025" y="1533525"/>
                  <a:pt x="488950" y="1495425"/>
                </a:cubicBezTo>
                <a:cubicBezTo>
                  <a:pt x="523875" y="1457325"/>
                  <a:pt x="515408" y="1514475"/>
                  <a:pt x="552450" y="1438275"/>
                </a:cubicBezTo>
                <a:cubicBezTo>
                  <a:pt x="589492" y="1362075"/>
                  <a:pt x="660400" y="1121833"/>
                  <a:pt x="711200" y="1038225"/>
                </a:cubicBezTo>
                <a:cubicBezTo>
                  <a:pt x="762000" y="954617"/>
                  <a:pt x="819150" y="975783"/>
                  <a:pt x="857250" y="936625"/>
                </a:cubicBezTo>
                <a:cubicBezTo>
                  <a:pt x="895350" y="897467"/>
                  <a:pt x="912283" y="844550"/>
                  <a:pt x="939800" y="803275"/>
                </a:cubicBezTo>
                <a:cubicBezTo>
                  <a:pt x="967317" y="762000"/>
                  <a:pt x="1000125" y="720725"/>
                  <a:pt x="1022350" y="688975"/>
                </a:cubicBezTo>
                <a:cubicBezTo>
                  <a:pt x="1044575" y="657225"/>
                  <a:pt x="1044575" y="639233"/>
                  <a:pt x="1073150" y="612775"/>
                </a:cubicBezTo>
                <a:cubicBezTo>
                  <a:pt x="1101725" y="586317"/>
                  <a:pt x="1160992" y="582083"/>
                  <a:pt x="1193800" y="530225"/>
                </a:cubicBezTo>
                <a:cubicBezTo>
                  <a:pt x="1226608" y="478367"/>
                  <a:pt x="1237192" y="383117"/>
                  <a:pt x="1270000" y="301625"/>
                </a:cubicBezTo>
                <a:cubicBezTo>
                  <a:pt x="1302808" y="220133"/>
                  <a:pt x="1370542" y="82550"/>
                  <a:pt x="1390650" y="41275"/>
                </a:cubicBezTo>
                <a:cubicBezTo>
                  <a:pt x="1410758" y="0"/>
                  <a:pt x="1390650" y="53975"/>
                  <a:pt x="1390650" y="53975"/>
                </a:cubicBezTo>
              </a:path>
            </a:pathLst>
          </a:custGeom>
          <a:ln w="28575">
            <a:solidFill>
              <a:srgbClr val="E46C0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06" name="フリーフォーム 205"/>
          <p:cNvSpPr/>
          <p:nvPr/>
        </p:nvSpPr>
        <p:spPr>
          <a:xfrm>
            <a:off x="2390306" y="1933849"/>
            <a:ext cx="2597150" cy="212885"/>
          </a:xfrm>
          <a:custGeom>
            <a:avLst/>
            <a:gdLst>
              <a:gd name="connsiteX0" fmla="*/ 0 w 2597150"/>
              <a:gd name="connsiteY0" fmla="*/ 173567 h 173567"/>
              <a:gd name="connsiteX1" fmla="*/ 1854200 w 2597150"/>
              <a:gd name="connsiteY1" fmla="*/ 84667 h 173567"/>
              <a:gd name="connsiteX2" fmla="*/ 2444750 w 2597150"/>
              <a:gd name="connsiteY2" fmla="*/ 21167 h 173567"/>
              <a:gd name="connsiteX3" fmla="*/ 2514600 w 2597150"/>
              <a:gd name="connsiteY3" fmla="*/ 2117 h 173567"/>
              <a:gd name="connsiteX4" fmla="*/ 2597150 w 2597150"/>
              <a:gd name="connsiteY4" fmla="*/ 8467 h 17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7150" h="173567">
                <a:moveTo>
                  <a:pt x="0" y="173567"/>
                </a:moveTo>
                <a:lnTo>
                  <a:pt x="1854200" y="84667"/>
                </a:lnTo>
                <a:cubicBezTo>
                  <a:pt x="2261658" y="59267"/>
                  <a:pt x="2334683" y="34925"/>
                  <a:pt x="2444750" y="21167"/>
                </a:cubicBezTo>
                <a:cubicBezTo>
                  <a:pt x="2554817" y="7409"/>
                  <a:pt x="2489200" y="4234"/>
                  <a:pt x="2514600" y="2117"/>
                </a:cubicBezTo>
                <a:cubicBezTo>
                  <a:pt x="2540000" y="0"/>
                  <a:pt x="2568575" y="4233"/>
                  <a:pt x="2597150" y="8467"/>
                </a:cubicBezTo>
              </a:path>
            </a:pathLst>
          </a:custGeom>
          <a:ln w="28575">
            <a:solidFill>
              <a:srgbClr val="E46C0A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07" name="テキスト ボックス 15"/>
          <p:cNvSpPr txBox="1">
            <a:spLocks noChangeArrowheads="1"/>
          </p:cNvSpPr>
          <p:nvPr/>
        </p:nvSpPr>
        <p:spPr bwMode="auto">
          <a:xfrm>
            <a:off x="4686670" y="5138608"/>
            <a:ext cx="61016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solidFill>
                  <a:prstClr val="black"/>
                </a:solidFill>
              </a:rPr>
              <a:t>(yen)</a:t>
            </a:r>
            <a:endParaRPr lang="ja-JP" alt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66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43</Words>
  <Application>Microsoft Office PowerPoint</Application>
  <PresentationFormat>画面に合わせる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satoshi</dc:creator>
  <cp:lastModifiedBy>satoshi</cp:lastModifiedBy>
  <cp:revision>3</cp:revision>
  <dcterms:created xsi:type="dcterms:W3CDTF">2013-07-21T01:11:26Z</dcterms:created>
  <dcterms:modified xsi:type="dcterms:W3CDTF">2013-09-19T05:05:34Z</dcterms:modified>
</cp:coreProperties>
</file>