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6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40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C331381-722F-4281-A653-C16186B23BE9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2CA918-2233-48E0-941E-9DEABBF25DDB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3FCAD4-D1E4-4380-9D11-D5C6C243C06F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0B3DA5-BA03-4D2F-9396-E5820D147CE9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80742C-6857-4574-B1D5-5D119C1798B2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A5D90-93C6-47AA-8B47-965537CC8BAA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48C4DD-9782-4036-835A-5B9D22B2B2F8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461EF3-6280-4238-8A58-44C6142DE098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939A8B-8E77-42CE-8DAC-49C5C1141397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516AE-A693-443A-A210-2C662B91C844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B2B4F4-B8B2-4A82-AFD9-35D3816975D8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5B389-7EA9-4F92-A936-A0A3FFFCBC62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334135-53F6-42E5-B07E-AA641A5AC789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F1EDE-78A4-476B-A400-A9D318E6CC4B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8EFEEE-0A2D-4E63-AE32-1FFF52CB82C9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1BFBC7-DAC0-4B21-9D1B-7D51EF9CBFF2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DC709F-8F82-4B51-949D-8A900116A82B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9B1FD-306F-49C4-B86E-500EA1BA15C8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E79C26-4979-4635-9CD6-F86128A903D2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9A67EF-B175-49A5-AEDC-9B0D1CF17531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FC6A8F-1789-41B8-A3C5-81C4D2B9455B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889DA-86D1-4720-9A6D-F3CC0810CE36}" type="slidenum">
              <a:rPr lang="en-US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E40FF41A-3E53-496B-9089-1AC72526A990}" type="datetimeFigureOut">
              <a:rPr lang="en-US"/>
              <a:pPr/>
              <a:t>13/07/14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3911AE5D-7C31-4EC0-94CA-0D7555F2392B}" type="slidenum">
              <a:rPr lang="en-US"/>
              <a:pPr/>
              <a:t>‹n.›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jpe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5" Type="http://schemas.openxmlformats.org/officeDocument/2006/relationships/image" Target="../media/image14.jpeg"/><Relationship Id="rId6" Type="http://schemas.openxmlformats.org/officeDocument/2006/relationships/image" Target="../media/image15.jpeg"/><Relationship Id="rId7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jpeg"/><Relationship Id="rId8" Type="http://schemas.openxmlformats.org/officeDocument/2006/relationships/image" Target="../media/image23.jpeg"/><Relationship Id="rId9" Type="http://schemas.openxmlformats.org/officeDocument/2006/relationships/image" Target="../media/image24.jpeg"/><Relationship Id="rId10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4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28"/>
          <p:cNvSpPr>
            <a:spLocks noChangeArrowheads="1"/>
          </p:cNvSpPr>
          <p:nvPr/>
        </p:nvSpPr>
        <p:spPr bwMode="auto">
          <a:xfrm>
            <a:off x="2546350" y="3932238"/>
            <a:ext cx="903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Suppl. Fig.1</a:t>
            </a:r>
          </a:p>
        </p:txBody>
      </p:sp>
      <p:pic>
        <p:nvPicPr>
          <p:cNvPr id="13314" name="Picture 2" descr="C:\Users\Anna\Desktop\x risult\foto\anna 4x e12x anti-flag011.jpg"/>
          <p:cNvPicPr>
            <a:picLocks noChangeAspect="1" noChangeArrowheads="1"/>
          </p:cNvPicPr>
          <p:nvPr/>
        </p:nvPicPr>
        <p:blipFill>
          <a:blip r:embed="rId2"/>
          <a:srcRect l="23877" t="63605" r="44679" b="6549"/>
          <a:stretch>
            <a:fillRect/>
          </a:stretch>
        </p:blipFill>
        <p:spPr bwMode="auto">
          <a:xfrm>
            <a:off x="692150" y="593725"/>
            <a:ext cx="1782763" cy="2486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31" name="Straight Connector 92"/>
          <p:cNvCxnSpPr/>
          <p:nvPr/>
        </p:nvCxnSpPr>
        <p:spPr>
          <a:xfrm>
            <a:off x="522288" y="1320800"/>
            <a:ext cx="141287" cy="3175"/>
          </a:xfrm>
          <a:prstGeom prst="line">
            <a:avLst/>
          </a:prstGeom>
          <a:ln w="127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92"/>
          <p:cNvCxnSpPr/>
          <p:nvPr/>
        </p:nvCxnSpPr>
        <p:spPr>
          <a:xfrm>
            <a:off x="522288" y="876300"/>
            <a:ext cx="141287" cy="3175"/>
          </a:xfrm>
          <a:prstGeom prst="line">
            <a:avLst/>
          </a:prstGeom>
          <a:ln w="127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92"/>
          <p:cNvCxnSpPr/>
          <p:nvPr/>
        </p:nvCxnSpPr>
        <p:spPr>
          <a:xfrm>
            <a:off x="520700" y="2752725"/>
            <a:ext cx="142875" cy="3175"/>
          </a:xfrm>
          <a:prstGeom prst="line">
            <a:avLst/>
          </a:prstGeom>
          <a:ln w="127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92"/>
          <p:cNvCxnSpPr/>
          <p:nvPr/>
        </p:nvCxnSpPr>
        <p:spPr>
          <a:xfrm>
            <a:off x="522288" y="1936750"/>
            <a:ext cx="141287" cy="3175"/>
          </a:xfrm>
          <a:prstGeom prst="line">
            <a:avLst/>
          </a:prstGeom>
          <a:ln w="1270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319" name="Text Box 17"/>
          <p:cNvSpPr txBox="1">
            <a:spLocks noChangeArrowheads="1"/>
          </p:cNvSpPr>
          <p:nvPr/>
        </p:nvSpPr>
        <p:spPr bwMode="auto">
          <a:xfrm>
            <a:off x="222250" y="1787525"/>
            <a:ext cx="3556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46</a:t>
            </a:r>
          </a:p>
        </p:txBody>
      </p:sp>
      <p:sp>
        <p:nvSpPr>
          <p:cNvPr id="13320" name="Text Box 17"/>
          <p:cNvSpPr txBox="1">
            <a:spLocks noChangeArrowheads="1"/>
          </p:cNvSpPr>
          <p:nvPr/>
        </p:nvSpPr>
        <p:spPr bwMode="auto">
          <a:xfrm>
            <a:off x="206375" y="1160463"/>
            <a:ext cx="355600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58</a:t>
            </a:r>
          </a:p>
        </p:txBody>
      </p:sp>
      <p:sp>
        <p:nvSpPr>
          <p:cNvPr id="13321" name="Text Box 17"/>
          <p:cNvSpPr txBox="1">
            <a:spLocks noChangeArrowheads="1"/>
          </p:cNvSpPr>
          <p:nvPr/>
        </p:nvSpPr>
        <p:spPr bwMode="auto">
          <a:xfrm>
            <a:off x="204788" y="711200"/>
            <a:ext cx="3556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80</a:t>
            </a:r>
          </a:p>
        </p:txBody>
      </p:sp>
      <p:sp>
        <p:nvSpPr>
          <p:cNvPr id="13322" name="Text Box 17"/>
          <p:cNvSpPr txBox="1">
            <a:spLocks noChangeArrowheads="1"/>
          </p:cNvSpPr>
          <p:nvPr/>
        </p:nvSpPr>
        <p:spPr bwMode="auto">
          <a:xfrm>
            <a:off x="225425" y="2609850"/>
            <a:ext cx="355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30</a:t>
            </a:r>
          </a:p>
        </p:txBody>
      </p:sp>
      <p:sp>
        <p:nvSpPr>
          <p:cNvPr id="13323" name="Text Box 17"/>
          <p:cNvSpPr txBox="1">
            <a:spLocks noChangeArrowheads="1"/>
          </p:cNvSpPr>
          <p:nvPr/>
        </p:nvSpPr>
        <p:spPr bwMode="auto">
          <a:xfrm>
            <a:off x="800100" y="347663"/>
            <a:ext cx="2365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3324" name="Text Box 17"/>
          <p:cNvSpPr txBox="1">
            <a:spLocks noChangeArrowheads="1"/>
          </p:cNvSpPr>
          <p:nvPr/>
        </p:nvSpPr>
        <p:spPr bwMode="auto">
          <a:xfrm>
            <a:off x="1223963" y="365125"/>
            <a:ext cx="2746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13325" name="Text Box 17"/>
          <p:cNvSpPr txBox="1">
            <a:spLocks noChangeArrowheads="1"/>
          </p:cNvSpPr>
          <p:nvPr/>
        </p:nvSpPr>
        <p:spPr bwMode="auto">
          <a:xfrm>
            <a:off x="2089150" y="381000"/>
            <a:ext cx="27463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+</a:t>
            </a:r>
          </a:p>
        </p:txBody>
      </p:sp>
      <p:sp>
        <p:nvSpPr>
          <p:cNvPr id="13326" name="Text Box 17"/>
          <p:cNvSpPr txBox="1">
            <a:spLocks noChangeArrowheads="1"/>
          </p:cNvSpPr>
          <p:nvPr/>
        </p:nvSpPr>
        <p:spPr bwMode="auto">
          <a:xfrm>
            <a:off x="161925" y="355600"/>
            <a:ext cx="4730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TET</a:t>
            </a:r>
          </a:p>
        </p:txBody>
      </p:sp>
      <p:sp>
        <p:nvSpPr>
          <p:cNvPr id="13327" name="Text Box 17"/>
          <p:cNvSpPr txBox="1">
            <a:spLocks noChangeArrowheads="1"/>
          </p:cNvSpPr>
          <p:nvPr/>
        </p:nvSpPr>
        <p:spPr bwMode="auto">
          <a:xfrm>
            <a:off x="1663700" y="349250"/>
            <a:ext cx="23495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3328" name="Text Box 17"/>
          <p:cNvSpPr txBox="1">
            <a:spLocks noChangeArrowheads="1"/>
          </p:cNvSpPr>
          <p:nvPr/>
        </p:nvSpPr>
        <p:spPr bwMode="auto">
          <a:xfrm>
            <a:off x="2411413" y="2981325"/>
            <a:ext cx="59372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1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1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-Flag</a:t>
            </a:r>
          </a:p>
        </p:txBody>
      </p:sp>
      <p:pic>
        <p:nvPicPr>
          <p:cNvPr id="13329" name="Immagine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038" y="3213100"/>
            <a:ext cx="1782762" cy="517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3330" name="Text Box 17"/>
          <p:cNvSpPr txBox="1">
            <a:spLocks noChangeArrowheads="1"/>
          </p:cNvSpPr>
          <p:nvPr/>
        </p:nvSpPr>
        <p:spPr bwMode="auto">
          <a:xfrm>
            <a:off x="2405063" y="3632200"/>
            <a:ext cx="592137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0000FF"/>
              </a:buClr>
            </a:pPr>
            <a:r>
              <a:rPr lang="es-CL" sz="12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-Tub</a:t>
            </a:r>
          </a:p>
        </p:txBody>
      </p:sp>
      <p:cxnSp>
        <p:nvCxnSpPr>
          <p:cNvPr id="47" name="Connettore 1 72"/>
          <p:cNvCxnSpPr/>
          <p:nvPr/>
        </p:nvCxnSpPr>
        <p:spPr>
          <a:xfrm>
            <a:off x="842963" y="441325"/>
            <a:ext cx="5603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nettore 1 47"/>
          <p:cNvCxnSpPr/>
          <p:nvPr/>
        </p:nvCxnSpPr>
        <p:spPr>
          <a:xfrm>
            <a:off x="1736725" y="442913"/>
            <a:ext cx="56197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333" name="TextBox 13"/>
          <p:cNvSpPr txBox="1">
            <a:spLocks noChangeArrowheads="1"/>
          </p:cNvSpPr>
          <p:nvPr/>
        </p:nvSpPr>
        <p:spPr bwMode="auto">
          <a:xfrm>
            <a:off x="288925" y="206375"/>
            <a:ext cx="16017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/>
              <a:t> Flag-TDP-43WT</a:t>
            </a:r>
          </a:p>
        </p:txBody>
      </p:sp>
      <p:sp>
        <p:nvSpPr>
          <p:cNvPr id="13334" name="TextBox 13"/>
          <p:cNvSpPr txBox="1">
            <a:spLocks noChangeArrowheads="1"/>
          </p:cNvSpPr>
          <p:nvPr/>
        </p:nvSpPr>
        <p:spPr bwMode="auto">
          <a:xfrm>
            <a:off x="1130300" y="207963"/>
            <a:ext cx="18669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/>
              <a:t> Flag-TDP-12xQ/N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28"/>
          <p:cNvSpPr>
            <a:spLocks noChangeArrowheads="1"/>
          </p:cNvSpPr>
          <p:nvPr/>
        </p:nvSpPr>
        <p:spPr bwMode="auto">
          <a:xfrm>
            <a:off x="3814763" y="6529388"/>
            <a:ext cx="9032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Suppl.Fig. 2 </a:t>
            </a:r>
          </a:p>
        </p:txBody>
      </p:sp>
      <p:sp>
        <p:nvSpPr>
          <p:cNvPr id="122" name="TextBox 13"/>
          <p:cNvSpPr txBox="1">
            <a:spLocks noChangeArrowheads="1"/>
          </p:cNvSpPr>
          <p:nvPr/>
        </p:nvSpPr>
        <p:spPr bwMode="auto">
          <a:xfrm rot="16200000">
            <a:off x="-249237" y="862012"/>
            <a:ext cx="13350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Symbol" charset="2"/>
                <a:ea typeface="ＭＳ Ｐゴシック" charset="0"/>
                <a:cs typeface="Symbol" charset="2"/>
              </a:rPr>
              <a:t>a</a:t>
            </a:r>
            <a:r>
              <a:rPr lang="es-CL" sz="1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-</a:t>
            </a:r>
            <a:r>
              <a:rPr lang="en-GB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TDP-43</a:t>
            </a:r>
          </a:p>
        </p:txBody>
      </p:sp>
      <p:sp>
        <p:nvSpPr>
          <p:cNvPr id="188" name="TextBox 13"/>
          <p:cNvSpPr txBox="1">
            <a:spLocks noChangeArrowheads="1"/>
          </p:cNvSpPr>
          <p:nvPr/>
        </p:nvSpPr>
        <p:spPr bwMode="auto">
          <a:xfrm rot="16200000">
            <a:off x="7144" y="2523331"/>
            <a:ext cx="8223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CL" sz="1000" dirty="0">
                <a:solidFill>
                  <a:srgbClr val="000000"/>
                </a:solidFill>
                <a:latin typeface="Symbol" charset="2"/>
                <a:ea typeface="ＭＳ Ｐゴシック" charset="0"/>
                <a:cs typeface="Symbol" charset="2"/>
              </a:rPr>
              <a:t>a</a:t>
            </a:r>
            <a:r>
              <a:rPr lang="en-GB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-HSP70</a:t>
            </a:r>
          </a:p>
        </p:txBody>
      </p:sp>
      <p:sp>
        <p:nvSpPr>
          <p:cNvPr id="189" name="TextBox 13"/>
          <p:cNvSpPr txBox="1">
            <a:spLocks noChangeArrowheads="1"/>
          </p:cNvSpPr>
          <p:nvPr/>
        </p:nvSpPr>
        <p:spPr bwMode="auto">
          <a:xfrm rot="16200000">
            <a:off x="-647699" y="5748337"/>
            <a:ext cx="196215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MERGE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(</a:t>
            </a:r>
            <a:r>
              <a:rPr lang="es-CL" sz="1000" dirty="0">
                <a:solidFill>
                  <a:srgbClr val="000000"/>
                </a:solidFill>
                <a:latin typeface="Symbol" charset="2"/>
                <a:ea typeface="ＭＳ Ｐゴシック" charset="0"/>
                <a:cs typeface="Symbol" charset="2"/>
              </a:rPr>
              <a:t>a</a:t>
            </a:r>
            <a:r>
              <a:rPr lang="es-CL" sz="1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-</a:t>
            </a:r>
            <a:r>
              <a:rPr lang="it-IT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TDP-43/</a:t>
            </a:r>
            <a:r>
              <a:rPr lang="es-CL" sz="1000" dirty="0">
                <a:solidFill>
                  <a:srgbClr val="000000"/>
                </a:solidFill>
                <a:latin typeface="Symbol" charset="2"/>
                <a:ea typeface="ＭＳ Ｐゴシック" charset="0"/>
                <a:cs typeface="Symbol" charset="2"/>
              </a:rPr>
              <a:t>a</a:t>
            </a:r>
            <a:r>
              <a:rPr lang="it-IT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-</a:t>
            </a:r>
            <a:r>
              <a:rPr lang="it-IT" sz="1000" kern="0" dirty="0" err="1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Flag</a:t>
            </a:r>
            <a:r>
              <a:rPr lang="it-IT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/TOPRO-3</a:t>
            </a:r>
          </a:p>
        </p:txBody>
      </p:sp>
      <p:pic>
        <p:nvPicPr>
          <p:cNvPr id="14341" name="Immagine 20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71700" y="204788"/>
            <a:ext cx="1643063" cy="16589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342" name="Immagine 20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1700" y="1873250"/>
            <a:ext cx="1643063" cy="16017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343" name="Immagine 20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71700" y="5143500"/>
            <a:ext cx="1643063" cy="1643063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344" name="Immagine 20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6888" y="1863725"/>
            <a:ext cx="1620837" cy="1601788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345" name="Immagine 206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6888" y="204788"/>
            <a:ext cx="1620837" cy="16462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346" name="Immagine 207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6888" y="5132388"/>
            <a:ext cx="1620837" cy="16446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347" name="Immagine 4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71700" y="3484563"/>
            <a:ext cx="1643063" cy="164465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4348" name="Immagine 5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6888" y="3475038"/>
            <a:ext cx="1620837" cy="163988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210" name="TextBox 13"/>
          <p:cNvSpPr txBox="1">
            <a:spLocks noChangeArrowheads="1"/>
          </p:cNvSpPr>
          <p:nvPr/>
        </p:nvSpPr>
        <p:spPr bwMode="auto">
          <a:xfrm rot="16200000">
            <a:off x="-601662" y="4111625"/>
            <a:ext cx="1870075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MERGE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(</a:t>
            </a:r>
            <a:r>
              <a:rPr lang="es-CL" sz="1000" dirty="0">
                <a:solidFill>
                  <a:srgbClr val="000000"/>
                </a:solidFill>
                <a:latin typeface="Symbol" charset="2"/>
                <a:ea typeface="ＭＳ Ｐゴシック" charset="0"/>
                <a:cs typeface="Symbol" charset="2"/>
              </a:rPr>
              <a:t>a</a:t>
            </a:r>
            <a:r>
              <a:rPr lang="es-CL" sz="1000" dirty="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</a:rPr>
              <a:t>-</a:t>
            </a:r>
            <a:r>
              <a:rPr lang="it-IT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TDP-43/</a:t>
            </a:r>
            <a:r>
              <a:rPr lang="es-CL" sz="1000" dirty="0">
                <a:solidFill>
                  <a:srgbClr val="000000"/>
                </a:solidFill>
                <a:latin typeface="Symbol" charset="2"/>
                <a:ea typeface="ＭＳ Ｐゴシック" charset="0"/>
                <a:cs typeface="Symbol" charset="2"/>
              </a:rPr>
              <a:t>a</a:t>
            </a:r>
            <a:r>
              <a:rPr lang="it-IT" sz="1000" kern="0" dirty="0">
                <a:solidFill>
                  <a:sysClr val="windowText" lastClr="000000"/>
                </a:solidFill>
                <a:latin typeface="+mn-lt"/>
                <a:ea typeface="+mn-ea"/>
                <a:cs typeface="Andalus" pitchFamily="2" charset="-78"/>
              </a:rPr>
              <a:t>-HSP70</a:t>
            </a:r>
          </a:p>
        </p:txBody>
      </p:sp>
      <p:sp>
        <p:nvSpPr>
          <p:cNvPr id="14350" name="TextBox 13"/>
          <p:cNvSpPr txBox="1">
            <a:spLocks noChangeArrowheads="1"/>
          </p:cNvSpPr>
          <p:nvPr/>
        </p:nvSpPr>
        <p:spPr bwMode="auto">
          <a:xfrm>
            <a:off x="474663" y="-9525"/>
            <a:ext cx="1601787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/>
              <a:t> Flag-TDP-43WT (+ TET)</a:t>
            </a:r>
          </a:p>
        </p:txBody>
      </p:sp>
      <p:sp>
        <p:nvSpPr>
          <p:cNvPr id="14351" name="TextBox 13"/>
          <p:cNvSpPr txBox="1">
            <a:spLocks noChangeArrowheads="1"/>
          </p:cNvSpPr>
          <p:nvPr/>
        </p:nvSpPr>
        <p:spPr bwMode="auto">
          <a:xfrm>
            <a:off x="2100263" y="-9525"/>
            <a:ext cx="18669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100"/>
              <a:t> Flag-TDP-12xQ/N (+ TET)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\\Helix\plaza\tubulin 50ug030.jpg"/>
          <p:cNvPicPr>
            <a:picLocks noChangeAspect="1" noChangeArrowheads="1"/>
          </p:cNvPicPr>
          <p:nvPr/>
        </p:nvPicPr>
        <p:blipFill>
          <a:blip r:embed="rId2"/>
          <a:srcRect l="25836" t="6384" r="51151" b="74231"/>
          <a:stretch>
            <a:fillRect/>
          </a:stretch>
        </p:blipFill>
        <p:spPr bwMode="auto">
          <a:xfrm>
            <a:off x="695325" y="1190625"/>
            <a:ext cx="1816100" cy="6127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2" name="Picture 3" descr="\\Helix\plaza\tubulin 50ug030.jpg"/>
          <p:cNvPicPr>
            <a:picLocks noChangeAspect="1" noChangeArrowheads="1"/>
          </p:cNvPicPr>
          <p:nvPr/>
        </p:nvPicPr>
        <p:blipFill>
          <a:blip r:embed="rId3"/>
          <a:srcRect l="55753" t="8807" r="33577" b="73618"/>
          <a:stretch>
            <a:fillRect/>
          </a:stretch>
        </p:blipFill>
        <p:spPr bwMode="auto">
          <a:xfrm>
            <a:off x="3389313" y="1176338"/>
            <a:ext cx="935037" cy="627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5363" name="TextBox 13"/>
          <p:cNvSpPr txBox="1">
            <a:spLocks noChangeArrowheads="1"/>
          </p:cNvSpPr>
          <p:nvPr/>
        </p:nvSpPr>
        <p:spPr bwMode="auto">
          <a:xfrm>
            <a:off x="2273300" y="1657350"/>
            <a:ext cx="10715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0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0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GB" sz="1000">
                <a:cs typeface="Andalus" pitchFamily="18" charset="-78"/>
              </a:rPr>
              <a:t>HSP70</a:t>
            </a:r>
          </a:p>
        </p:txBody>
      </p:sp>
      <p:grpSp>
        <p:nvGrpSpPr>
          <p:cNvPr id="15364" name="Gruppo 38"/>
          <p:cNvGrpSpPr>
            <a:grpSpLocks/>
          </p:cNvGrpSpPr>
          <p:nvPr/>
        </p:nvGrpSpPr>
        <p:grpSpPr bwMode="auto">
          <a:xfrm>
            <a:off x="190500" y="1160463"/>
            <a:ext cx="469900" cy="246062"/>
            <a:chOff x="1619672" y="2623261"/>
            <a:chExt cx="504055" cy="227848"/>
          </a:xfrm>
        </p:grpSpPr>
        <p:sp>
          <p:nvSpPr>
            <p:cNvPr id="15396" name="CasellaDiTesto 65"/>
            <p:cNvSpPr txBox="1">
              <a:spLocks noChangeArrowheads="1"/>
            </p:cNvSpPr>
            <p:nvPr/>
          </p:nvSpPr>
          <p:spPr bwMode="auto">
            <a:xfrm>
              <a:off x="1619672" y="2623261"/>
              <a:ext cx="432048" cy="227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it-IT" sz="1000">
                  <a:cs typeface="Andalus" pitchFamily="18" charset="-78"/>
                </a:rPr>
                <a:t>83</a:t>
              </a:r>
            </a:p>
          </p:txBody>
        </p:sp>
        <p:cxnSp>
          <p:nvCxnSpPr>
            <p:cNvPr id="9" name="Connettore 1 66"/>
            <p:cNvCxnSpPr/>
            <p:nvPr/>
          </p:nvCxnSpPr>
          <p:spPr>
            <a:xfrm flipV="1">
              <a:off x="1933003" y="2726160"/>
              <a:ext cx="190724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5365" name="Picture 2" descr="C:\Users\Valentina\Desktop\anti tdp.jpg"/>
          <p:cNvPicPr>
            <a:picLocks noChangeAspect="1" noChangeArrowheads="1"/>
          </p:cNvPicPr>
          <p:nvPr/>
        </p:nvPicPr>
        <p:blipFill>
          <a:blip r:embed="rId4"/>
          <a:srcRect l="3363" t="23804" r="83723" b="65115"/>
          <a:stretch>
            <a:fillRect/>
          </a:stretch>
        </p:blipFill>
        <p:spPr bwMode="auto">
          <a:xfrm>
            <a:off x="3395663" y="1868488"/>
            <a:ext cx="928687" cy="450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6" name="Picture 3" descr="C:\Users\Valentina\Desktop\anti tdp.jpg"/>
          <p:cNvPicPr>
            <a:picLocks noChangeAspect="1" noChangeArrowheads="1"/>
          </p:cNvPicPr>
          <p:nvPr/>
        </p:nvPicPr>
        <p:blipFill>
          <a:blip r:embed="rId5"/>
          <a:srcRect l="5121" t="52586" r="84030" b="36185"/>
          <a:stretch>
            <a:fillRect/>
          </a:stretch>
        </p:blipFill>
        <p:spPr bwMode="auto">
          <a:xfrm>
            <a:off x="3408363" y="2441575"/>
            <a:ext cx="928687" cy="558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5367" name="Picture 4" descr="C:\Users\Valentina\Desktop\anti tdp.jpg"/>
          <p:cNvPicPr>
            <a:picLocks noChangeAspect="1" noChangeArrowheads="1"/>
          </p:cNvPicPr>
          <p:nvPr/>
        </p:nvPicPr>
        <p:blipFill>
          <a:blip r:embed="rId6"/>
          <a:srcRect l="52332" t="21786" r="22942" b="64098"/>
          <a:stretch>
            <a:fillRect/>
          </a:stretch>
        </p:blipFill>
        <p:spPr bwMode="auto">
          <a:xfrm>
            <a:off x="693738" y="1884363"/>
            <a:ext cx="1812925" cy="471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5368" name="CasellaDiTesto 77"/>
          <p:cNvSpPr txBox="1">
            <a:spLocks noChangeArrowheads="1"/>
          </p:cNvSpPr>
          <p:nvPr/>
        </p:nvSpPr>
        <p:spPr bwMode="auto">
          <a:xfrm>
            <a:off x="176213" y="2070100"/>
            <a:ext cx="4048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>
                <a:cs typeface="Andalus" pitchFamily="18" charset="-78"/>
              </a:rPr>
              <a:t>83</a:t>
            </a:r>
          </a:p>
        </p:txBody>
      </p:sp>
      <p:cxnSp>
        <p:nvCxnSpPr>
          <p:cNvPr id="14" name="Connettore 1 78"/>
          <p:cNvCxnSpPr/>
          <p:nvPr/>
        </p:nvCxnSpPr>
        <p:spPr>
          <a:xfrm flipV="1">
            <a:off x="468313" y="2181225"/>
            <a:ext cx="17938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70" name="CasellaDiTesto 79"/>
          <p:cNvSpPr txBox="1">
            <a:spLocks noChangeArrowheads="1"/>
          </p:cNvSpPr>
          <p:nvPr/>
        </p:nvSpPr>
        <p:spPr bwMode="auto">
          <a:xfrm>
            <a:off x="79375" y="2576513"/>
            <a:ext cx="4746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>
                <a:cs typeface="Andalus" pitchFamily="18" charset="-78"/>
              </a:rPr>
              <a:t>47.5</a:t>
            </a:r>
          </a:p>
        </p:txBody>
      </p:sp>
      <p:cxnSp>
        <p:nvCxnSpPr>
          <p:cNvPr id="16" name="Connettore 1 80"/>
          <p:cNvCxnSpPr/>
          <p:nvPr/>
        </p:nvCxnSpPr>
        <p:spPr>
          <a:xfrm flipV="1">
            <a:off x="471488" y="2701925"/>
            <a:ext cx="177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372" name="TextBox 13"/>
          <p:cNvSpPr txBox="1">
            <a:spLocks noChangeArrowheads="1"/>
          </p:cNvSpPr>
          <p:nvPr/>
        </p:nvSpPr>
        <p:spPr bwMode="auto">
          <a:xfrm>
            <a:off x="2266950" y="2179638"/>
            <a:ext cx="10715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0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0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GB" sz="1000">
                <a:cs typeface="Andalus" pitchFamily="18" charset="-78"/>
              </a:rPr>
              <a:t>TDP-43</a:t>
            </a:r>
          </a:p>
        </p:txBody>
      </p:sp>
      <p:sp>
        <p:nvSpPr>
          <p:cNvPr id="15373" name="TextBox 13"/>
          <p:cNvSpPr txBox="1">
            <a:spLocks noChangeArrowheads="1"/>
          </p:cNvSpPr>
          <p:nvPr/>
        </p:nvSpPr>
        <p:spPr bwMode="auto">
          <a:xfrm>
            <a:off x="2266950" y="2805113"/>
            <a:ext cx="106997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0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0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GB" sz="1000">
                <a:cs typeface="Andalus" pitchFamily="18" charset="-78"/>
              </a:rPr>
              <a:t>TDP-43</a:t>
            </a:r>
          </a:p>
        </p:txBody>
      </p:sp>
      <p:pic>
        <p:nvPicPr>
          <p:cNvPr id="15374" name="Picture 7" descr="C:\Users\Valentina\Desktop\anti tdp.jpg"/>
          <p:cNvPicPr>
            <a:picLocks noChangeAspect="1" noChangeArrowheads="1"/>
          </p:cNvPicPr>
          <p:nvPr/>
        </p:nvPicPr>
        <p:blipFill>
          <a:blip r:embed="rId7"/>
          <a:srcRect l="56149" t="50021" r="23270" b="35860"/>
          <a:stretch>
            <a:fillRect/>
          </a:stretch>
        </p:blipFill>
        <p:spPr bwMode="auto">
          <a:xfrm>
            <a:off x="695325" y="2425700"/>
            <a:ext cx="1811338" cy="574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0" name="CasellaDiTesto 83"/>
          <p:cNvSpPr txBox="1">
            <a:spLocks noChangeArrowheads="1"/>
          </p:cNvSpPr>
          <p:nvPr/>
        </p:nvSpPr>
        <p:spPr bwMode="auto">
          <a:xfrm rot="17440026">
            <a:off x="758031" y="880269"/>
            <a:ext cx="5000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kern="0" dirty="0" smtClean="0">
                <a:solidFill>
                  <a:sysClr val="windowText" lastClr="000000"/>
                </a:solidFill>
              </a:rPr>
              <a:t>beads</a:t>
            </a:r>
          </a:p>
        </p:txBody>
      </p:sp>
      <p:sp>
        <p:nvSpPr>
          <p:cNvPr id="21" name="CasellaDiTesto 83"/>
          <p:cNvSpPr txBox="1">
            <a:spLocks noChangeArrowheads="1"/>
          </p:cNvSpPr>
          <p:nvPr/>
        </p:nvSpPr>
        <p:spPr bwMode="auto">
          <a:xfrm rot="17442927">
            <a:off x="897732" y="754856"/>
            <a:ext cx="7620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900" kern="0" dirty="0" err="1" smtClean="0">
                <a:solidFill>
                  <a:sysClr val="windowText" lastClr="000000"/>
                </a:solidFill>
              </a:rPr>
              <a:t>F</a:t>
            </a:r>
            <a:r>
              <a:rPr lang="en-GB" sz="900" kern="0" dirty="0" smtClean="0">
                <a:solidFill>
                  <a:sysClr val="windowText" lastClr="000000"/>
                </a:solidFill>
              </a:rPr>
              <a:t>lag-beads</a:t>
            </a:r>
          </a:p>
        </p:txBody>
      </p:sp>
      <p:sp>
        <p:nvSpPr>
          <p:cNvPr id="22" name="CasellaDiTesto 83"/>
          <p:cNvSpPr txBox="1">
            <a:spLocks noChangeArrowheads="1"/>
          </p:cNvSpPr>
          <p:nvPr/>
        </p:nvSpPr>
        <p:spPr bwMode="auto">
          <a:xfrm rot="17440026">
            <a:off x="1440657" y="894556"/>
            <a:ext cx="500062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900" kern="0" dirty="0" smtClean="0">
                <a:solidFill>
                  <a:sysClr val="windowText" lastClr="000000"/>
                </a:solidFill>
              </a:rPr>
              <a:t>beads</a:t>
            </a:r>
          </a:p>
        </p:txBody>
      </p:sp>
      <p:sp>
        <p:nvSpPr>
          <p:cNvPr id="23" name="CasellaDiTesto 83"/>
          <p:cNvSpPr txBox="1">
            <a:spLocks noChangeArrowheads="1"/>
          </p:cNvSpPr>
          <p:nvPr/>
        </p:nvSpPr>
        <p:spPr bwMode="auto">
          <a:xfrm rot="17408920">
            <a:off x="1724819" y="761206"/>
            <a:ext cx="7620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900" kern="0" dirty="0" err="1" smtClean="0">
                <a:solidFill>
                  <a:sysClr val="windowText" lastClr="000000"/>
                </a:solidFill>
              </a:rPr>
              <a:t>F</a:t>
            </a:r>
            <a:r>
              <a:rPr lang="en-GB" sz="900" kern="0" dirty="0" smtClean="0">
                <a:solidFill>
                  <a:sysClr val="windowText" lastClr="000000"/>
                </a:solidFill>
              </a:rPr>
              <a:t>lag-beads</a:t>
            </a:r>
          </a:p>
        </p:txBody>
      </p:sp>
      <p:sp>
        <p:nvSpPr>
          <p:cNvPr id="15379" name="CasellaDiTesto 83"/>
          <p:cNvSpPr txBox="1">
            <a:spLocks noChangeArrowheads="1"/>
          </p:cNvSpPr>
          <p:nvPr/>
        </p:nvSpPr>
        <p:spPr bwMode="auto">
          <a:xfrm>
            <a:off x="619125" y="376238"/>
            <a:ext cx="101758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000">
                <a:solidFill>
                  <a:srgbClr val="000000"/>
                </a:solidFill>
              </a:rPr>
              <a:t>Flag- TDP-43WT</a:t>
            </a:r>
          </a:p>
        </p:txBody>
      </p:sp>
      <p:cxnSp>
        <p:nvCxnSpPr>
          <p:cNvPr id="25" name="Connettore 1 89"/>
          <p:cNvCxnSpPr/>
          <p:nvPr/>
        </p:nvCxnSpPr>
        <p:spPr>
          <a:xfrm flipV="1">
            <a:off x="811213" y="579438"/>
            <a:ext cx="582612" cy="4762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81" name="CasellaDiTesto 83"/>
          <p:cNvSpPr txBox="1">
            <a:spLocks noChangeArrowheads="1"/>
          </p:cNvSpPr>
          <p:nvPr/>
        </p:nvSpPr>
        <p:spPr bwMode="auto">
          <a:xfrm>
            <a:off x="1503363" y="368300"/>
            <a:ext cx="11128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000">
                <a:solidFill>
                  <a:srgbClr val="000000"/>
                </a:solidFill>
              </a:rPr>
              <a:t>Flag- TDP-12xQ/N</a:t>
            </a:r>
          </a:p>
        </p:txBody>
      </p:sp>
      <p:sp>
        <p:nvSpPr>
          <p:cNvPr id="15382" name="CasellaDiTesto 83"/>
          <p:cNvSpPr txBox="1">
            <a:spLocks noChangeArrowheads="1"/>
          </p:cNvSpPr>
          <p:nvPr/>
        </p:nvSpPr>
        <p:spPr bwMode="auto">
          <a:xfrm rot="-3846766">
            <a:off x="3191669" y="504032"/>
            <a:ext cx="10175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GB" sz="1000">
              <a:solidFill>
                <a:srgbClr val="000000"/>
              </a:solidFill>
            </a:endParaRPr>
          </a:p>
          <a:p>
            <a:pPr algn="ctr"/>
            <a:r>
              <a:rPr lang="en-GB" sz="1000">
                <a:solidFill>
                  <a:srgbClr val="000000"/>
                </a:solidFill>
              </a:rPr>
              <a:t>Flag- TDP-43WT</a:t>
            </a:r>
          </a:p>
        </p:txBody>
      </p:sp>
      <p:sp>
        <p:nvSpPr>
          <p:cNvPr id="15383" name="CasellaDiTesto 83"/>
          <p:cNvSpPr txBox="1">
            <a:spLocks noChangeArrowheads="1"/>
          </p:cNvSpPr>
          <p:nvPr/>
        </p:nvSpPr>
        <p:spPr bwMode="auto">
          <a:xfrm rot="-3840187">
            <a:off x="3667919" y="475457"/>
            <a:ext cx="1112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GB" sz="1000">
              <a:solidFill>
                <a:srgbClr val="000000"/>
              </a:solidFill>
            </a:endParaRPr>
          </a:p>
          <a:p>
            <a:pPr algn="ctr"/>
            <a:r>
              <a:rPr lang="en-GB" sz="1000">
                <a:solidFill>
                  <a:srgbClr val="000000"/>
                </a:solidFill>
              </a:rPr>
              <a:t>Flag- TDP-12xQ/N</a:t>
            </a:r>
          </a:p>
        </p:txBody>
      </p:sp>
      <p:cxnSp>
        <p:nvCxnSpPr>
          <p:cNvPr id="29" name="Connettore 1 62"/>
          <p:cNvCxnSpPr/>
          <p:nvPr/>
        </p:nvCxnSpPr>
        <p:spPr>
          <a:xfrm flipV="1">
            <a:off x="1687513" y="576263"/>
            <a:ext cx="560387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85" name="CasellaDiTesto 83"/>
          <p:cNvSpPr txBox="1">
            <a:spLocks noChangeArrowheads="1"/>
          </p:cNvSpPr>
          <p:nvPr/>
        </p:nvSpPr>
        <p:spPr bwMode="auto">
          <a:xfrm>
            <a:off x="500063" y="928688"/>
            <a:ext cx="2873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000">
                <a:solidFill>
                  <a:srgbClr val="000000"/>
                </a:solidFill>
              </a:rPr>
              <a:t>IP</a:t>
            </a:r>
          </a:p>
        </p:txBody>
      </p:sp>
      <p:sp>
        <p:nvSpPr>
          <p:cNvPr id="15386" name="CasellaDiTesto 83"/>
          <p:cNvSpPr txBox="1">
            <a:spLocks noChangeArrowheads="1"/>
          </p:cNvSpPr>
          <p:nvPr/>
        </p:nvSpPr>
        <p:spPr bwMode="auto">
          <a:xfrm>
            <a:off x="3001963" y="922338"/>
            <a:ext cx="51276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000">
                <a:solidFill>
                  <a:srgbClr val="000000"/>
                </a:solidFill>
              </a:rPr>
              <a:t>Inputs</a:t>
            </a:r>
          </a:p>
        </p:txBody>
      </p:sp>
      <p:sp>
        <p:nvSpPr>
          <p:cNvPr id="15387" name="TextBox 13"/>
          <p:cNvSpPr txBox="1">
            <a:spLocks noChangeArrowheads="1"/>
          </p:cNvSpPr>
          <p:nvPr/>
        </p:nvSpPr>
        <p:spPr bwMode="auto">
          <a:xfrm>
            <a:off x="4418013" y="1376363"/>
            <a:ext cx="6540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000">
                <a:cs typeface="Andalus" pitchFamily="18" charset="-78"/>
              </a:rPr>
              <a:t>HSP70</a:t>
            </a:r>
          </a:p>
        </p:txBody>
      </p:sp>
      <p:cxnSp>
        <p:nvCxnSpPr>
          <p:cNvPr id="33" name="Connettore 2 11"/>
          <p:cNvCxnSpPr/>
          <p:nvPr/>
        </p:nvCxnSpPr>
        <p:spPr>
          <a:xfrm flipH="1">
            <a:off x="4337050" y="1511300"/>
            <a:ext cx="190500" cy="0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89" name="TextBox 13"/>
          <p:cNvSpPr txBox="1">
            <a:spLocks noChangeArrowheads="1"/>
          </p:cNvSpPr>
          <p:nvPr/>
        </p:nvSpPr>
        <p:spPr bwMode="auto">
          <a:xfrm>
            <a:off x="4419600" y="2062163"/>
            <a:ext cx="11684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000">
                <a:cs typeface="Andalus" pitchFamily="18" charset="-78"/>
              </a:rPr>
              <a:t>Flag-TDP-12xQ/N</a:t>
            </a:r>
          </a:p>
        </p:txBody>
      </p:sp>
      <p:cxnSp>
        <p:nvCxnSpPr>
          <p:cNvPr id="35" name="Connettore 2 95"/>
          <p:cNvCxnSpPr/>
          <p:nvPr/>
        </p:nvCxnSpPr>
        <p:spPr>
          <a:xfrm flipH="1">
            <a:off x="4338638" y="2197100"/>
            <a:ext cx="192087" cy="0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91" name="TextBox 13"/>
          <p:cNvSpPr txBox="1">
            <a:spLocks noChangeArrowheads="1"/>
          </p:cNvSpPr>
          <p:nvPr/>
        </p:nvSpPr>
        <p:spPr bwMode="auto">
          <a:xfrm>
            <a:off x="4389438" y="2505075"/>
            <a:ext cx="9461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000">
                <a:cs typeface="Andalus" pitchFamily="18" charset="-78"/>
              </a:rPr>
              <a:t>Flag-TDP-43</a:t>
            </a:r>
          </a:p>
        </p:txBody>
      </p:sp>
      <p:cxnSp>
        <p:nvCxnSpPr>
          <p:cNvPr id="37" name="Connettore 2 99"/>
          <p:cNvCxnSpPr/>
          <p:nvPr/>
        </p:nvCxnSpPr>
        <p:spPr>
          <a:xfrm flipH="1">
            <a:off x="4346575" y="2652713"/>
            <a:ext cx="190500" cy="0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93" name="TextBox 13"/>
          <p:cNvSpPr txBox="1">
            <a:spLocks noChangeArrowheads="1"/>
          </p:cNvSpPr>
          <p:nvPr/>
        </p:nvSpPr>
        <p:spPr bwMode="auto">
          <a:xfrm>
            <a:off x="4402138" y="2657475"/>
            <a:ext cx="9461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000">
                <a:cs typeface="Andalus" pitchFamily="18" charset="-78"/>
              </a:rPr>
              <a:t>endo-TDP-43</a:t>
            </a:r>
          </a:p>
        </p:txBody>
      </p:sp>
      <p:cxnSp>
        <p:nvCxnSpPr>
          <p:cNvPr id="39" name="Connettore 2 101"/>
          <p:cNvCxnSpPr/>
          <p:nvPr/>
        </p:nvCxnSpPr>
        <p:spPr>
          <a:xfrm flipH="1">
            <a:off x="4359275" y="2805113"/>
            <a:ext cx="190500" cy="0"/>
          </a:xfrm>
          <a:prstGeom prst="straightConnector1">
            <a:avLst/>
          </a:prstGeom>
          <a:ln w="3175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395" name="Rectangle 128"/>
          <p:cNvSpPr>
            <a:spLocks noChangeArrowheads="1"/>
          </p:cNvSpPr>
          <p:nvPr/>
        </p:nvSpPr>
        <p:spPr bwMode="auto">
          <a:xfrm>
            <a:off x="4379913" y="3403600"/>
            <a:ext cx="8667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Suppl.Fig.3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magin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0050" y="4541838"/>
            <a:ext cx="1557338" cy="642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6386" name="Immagine 1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6938" y="4541838"/>
            <a:ext cx="744537" cy="121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6387" name="Immagine 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5488" y="4541838"/>
            <a:ext cx="1741487" cy="642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6388" name="Immagine 2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70050" y="5475288"/>
            <a:ext cx="1557338" cy="279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6389" name="Immagine 24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57550" y="5475288"/>
            <a:ext cx="1749425" cy="279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6390" name="CasellaDiTesto 315"/>
          <p:cNvSpPr txBox="1">
            <a:spLocks noChangeArrowheads="1"/>
          </p:cNvSpPr>
          <p:nvPr/>
        </p:nvSpPr>
        <p:spPr bwMode="auto">
          <a:xfrm>
            <a:off x="314325" y="5160963"/>
            <a:ext cx="5397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47.5</a:t>
            </a:r>
          </a:p>
        </p:txBody>
      </p:sp>
      <p:cxnSp>
        <p:nvCxnSpPr>
          <p:cNvPr id="10" name="Connettore 1 316"/>
          <p:cNvCxnSpPr/>
          <p:nvPr/>
        </p:nvCxnSpPr>
        <p:spPr>
          <a:xfrm>
            <a:off x="679450" y="5318125"/>
            <a:ext cx="120650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92" name="CasellaDiTesto 317"/>
          <p:cNvSpPr txBox="1">
            <a:spLocks noChangeArrowheads="1"/>
          </p:cNvSpPr>
          <p:nvPr/>
        </p:nvSpPr>
        <p:spPr bwMode="auto">
          <a:xfrm>
            <a:off x="366713" y="4627563"/>
            <a:ext cx="5397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000">
                <a:solidFill>
                  <a:srgbClr val="000000"/>
                </a:solidFill>
                <a:latin typeface="Andalus" pitchFamily="18" charset="-78"/>
                <a:cs typeface="Andalus" pitchFamily="18" charset="-78"/>
              </a:rPr>
              <a:t>83</a:t>
            </a:r>
          </a:p>
        </p:txBody>
      </p:sp>
      <p:cxnSp>
        <p:nvCxnSpPr>
          <p:cNvPr id="12" name="Connettore 1 324"/>
          <p:cNvCxnSpPr/>
          <p:nvPr/>
        </p:nvCxnSpPr>
        <p:spPr>
          <a:xfrm>
            <a:off x="688975" y="4784725"/>
            <a:ext cx="120650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394" name="Immagine 12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40313" y="4541838"/>
            <a:ext cx="2422525" cy="6429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6395" name="Immagine 2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40313" y="5467350"/>
            <a:ext cx="2430462" cy="285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16396" name="Rettangolo 300"/>
          <p:cNvSpPr>
            <a:spLocks noChangeArrowheads="1"/>
          </p:cNvSpPr>
          <p:nvPr/>
        </p:nvSpPr>
        <p:spPr bwMode="auto">
          <a:xfrm>
            <a:off x="7445375" y="4989513"/>
            <a:ext cx="5857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2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GB" sz="1200">
                <a:solidFill>
                  <a:srgbClr val="000000"/>
                </a:solidFill>
              </a:rPr>
              <a:t>Flag</a:t>
            </a:r>
            <a:endParaRPr lang="en-GB" sz="120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16397" name="Rettangolo 302"/>
          <p:cNvSpPr>
            <a:spLocks noChangeArrowheads="1"/>
          </p:cNvSpPr>
          <p:nvPr/>
        </p:nvSpPr>
        <p:spPr bwMode="auto">
          <a:xfrm>
            <a:off x="7454900" y="5614988"/>
            <a:ext cx="6540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2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GB" sz="1200">
                <a:solidFill>
                  <a:srgbClr val="000000"/>
                </a:solidFill>
              </a:rPr>
              <a:t>Actin</a:t>
            </a:r>
            <a:endParaRPr lang="en-GB" sz="1200">
              <a:solidFill>
                <a:srgbClr val="000000"/>
              </a:solidFill>
              <a:latin typeface="Symbol" pitchFamily="18" charset="2"/>
            </a:endParaRPr>
          </a:p>
        </p:txBody>
      </p:sp>
      <p:cxnSp>
        <p:nvCxnSpPr>
          <p:cNvPr id="17" name="Connettore 1 303"/>
          <p:cNvCxnSpPr/>
          <p:nvPr/>
        </p:nvCxnSpPr>
        <p:spPr>
          <a:xfrm flipV="1">
            <a:off x="681038" y="5019675"/>
            <a:ext cx="120650" cy="6508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1 308"/>
          <p:cNvCxnSpPr/>
          <p:nvPr/>
        </p:nvCxnSpPr>
        <p:spPr>
          <a:xfrm flipV="1">
            <a:off x="698500" y="5035550"/>
            <a:ext cx="120650" cy="6508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ttore 1 309"/>
          <p:cNvCxnSpPr/>
          <p:nvPr/>
        </p:nvCxnSpPr>
        <p:spPr>
          <a:xfrm>
            <a:off x="749300" y="4868863"/>
            <a:ext cx="0" cy="15240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310"/>
          <p:cNvCxnSpPr/>
          <p:nvPr/>
        </p:nvCxnSpPr>
        <p:spPr>
          <a:xfrm>
            <a:off x="749300" y="5106988"/>
            <a:ext cx="0" cy="15240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CasellaDiTesto 67"/>
          <p:cNvSpPr txBox="1">
            <a:spLocks noChangeArrowheads="1"/>
          </p:cNvSpPr>
          <p:nvPr/>
        </p:nvSpPr>
        <p:spPr bwMode="auto">
          <a:xfrm>
            <a:off x="931863" y="5730875"/>
            <a:ext cx="65135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 smtClean="0">
                <a:solidFill>
                  <a:sysClr val="windowText" lastClr="000000"/>
                </a:solidFill>
              </a:rPr>
              <a:t>1       2       3       4         5      6         7       8        9       10         11      12     13     14     15     16 </a:t>
            </a:r>
          </a:p>
        </p:txBody>
      </p:sp>
      <p:sp>
        <p:nvSpPr>
          <p:cNvPr id="16403" name="CasellaDiTesto 599"/>
          <p:cNvSpPr txBox="1">
            <a:spLocks noChangeArrowheads="1"/>
          </p:cNvSpPr>
          <p:nvPr/>
        </p:nvSpPr>
        <p:spPr bwMode="auto">
          <a:xfrm rot="-2354829">
            <a:off x="2338388" y="3776663"/>
            <a:ext cx="1312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F4L </a:t>
            </a:r>
          </a:p>
        </p:txBody>
      </p:sp>
      <p:sp>
        <p:nvSpPr>
          <p:cNvPr id="16404" name="CasellaDiTesto 601"/>
          <p:cNvSpPr txBox="1">
            <a:spLocks noChangeArrowheads="1"/>
          </p:cNvSpPr>
          <p:nvPr/>
        </p:nvSpPr>
        <p:spPr bwMode="auto">
          <a:xfrm rot="-2239576">
            <a:off x="1524000" y="3821113"/>
            <a:ext cx="13128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</a:p>
        </p:txBody>
      </p:sp>
      <p:sp>
        <p:nvSpPr>
          <p:cNvPr id="16405" name="CasellaDiTesto 602"/>
          <p:cNvSpPr txBox="1">
            <a:spLocks noChangeArrowheads="1"/>
          </p:cNvSpPr>
          <p:nvPr/>
        </p:nvSpPr>
        <p:spPr bwMode="auto">
          <a:xfrm rot="-2239576">
            <a:off x="762000" y="3883025"/>
            <a:ext cx="1312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TDP-43WT</a:t>
            </a:r>
          </a:p>
        </p:txBody>
      </p:sp>
      <p:cxnSp>
        <p:nvCxnSpPr>
          <p:cNvPr id="25" name="Connettore 1 13"/>
          <p:cNvCxnSpPr/>
          <p:nvPr/>
        </p:nvCxnSpPr>
        <p:spPr>
          <a:xfrm flipV="1">
            <a:off x="1041400" y="4313238"/>
            <a:ext cx="544513" cy="158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603"/>
          <p:cNvCxnSpPr/>
          <p:nvPr/>
        </p:nvCxnSpPr>
        <p:spPr>
          <a:xfrm flipV="1">
            <a:off x="1785938" y="4314825"/>
            <a:ext cx="542925" cy="0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1 604"/>
          <p:cNvCxnSpPr/>
          <p:nvPr/>
        </p:nvCxnSpPr>
        <p:spPr>
          <a:xfrm flipV="1">
            <a:off x="2541588" y="4318000"/>
            <a:ext cx="544512" cy="158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09" name="CasellaDiTesto 76"/>
          <p:cNvSpPr txBox="1">
            <a:spLocks noChangeArrowheads="1"/>
          </p:cNvSpPr>
          <p:nvPr/>
        </p:nvSpPr>
        <p:spPr bwMode="auto">
          <a:xfrm>
            <a:off x="1330325" y="4222750"/>
            <a:ext cx="26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10" name="CasellaDiTesto 77"/>
          <p:cNvSpPr txBox="1">
            <a:spLocks noChangeArrowheads="1"/>
          </p:cNvSpPr>
          <p:nvPr/>
        </p:nvSpPr>
        <p:spPr bwMode="auto">
          <a:xfrm>
            <a:off x="928688" y="4230688"/>
            <a:ext cx="325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6411" name="CasellaDiTesto 150"/>
          <p:cNvSpPr txBox="1">
            <a:spLocks noChangeArrowheads="1"/>
          </p:cNvSpPr>
          <p:nvPr/>
        </p:nvSpPr>
        <p:spPr bwMode="auto">
          <a:xfrm>
            <a:off x="452438" y="4281488"/>
            <a:ext cx="4095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0000"/>
                </a:solidFill>
              </a:rPr>
              <a:t>TET</a:t>
            </a:r>
          </a:p>
        </p:txBody>
      </p:sp>
      <p:sp>
        <p:nvSpPr>
          <p:cNvPr id="16412" name="CasellaDiTesto 76"/>
          <p:cNvSpPr txBox="1">
            <a:spLocks noChangeArrowheads="1"/>
          </p:cNvSpPr>
          <p:nvPr/>
        </p:nvSpPr>
        <p:spPr bwMode="auto">
          <a:xfrm>
            <a:off x="2109788" y="4217988"/>
            <a:ext cx="261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13" name="CasellaDiTesto 77"/>
          <p:cNvSpPr txBox="1">
            <a:spLocks noChangeArrowheads="1"/>
          </p:cNvSpPr>
          <p:nvPr/>
        </p:nvSpPr>
        <p:spPr bwMode="auto">
          <a:xfrm>
            <a:off x="1708150" y="4225925"/>
            <a:ext cx="325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6414" name="CasellaDiTesto 76"/>
          <p:cNvSpPr txBox="1">
            <a:spLocks noChangeArrowheads="1"/>
          </p:cNvSpPr>
          <p:nvPr/>
        </p:nvSpPr>
        <p:spPr bwMode="auto">
          <a:xfrm>
            <a:off x="2873375" y="4224338"/>
            <a:ext cx="261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15" name="CasellaDiTesto 77"/>
          <p:cNvSpPr txBox="1">
            <a:spLocks noChangeArrowheads="1"/>
          </p:cNvSpPr>
          <p:nvPr/>
        </p:nvSpPr>
        <p:spPr bwMode="auto">
          <a:xfrm>
            <a:off x="2471738" y="4232275"/>
            <a:ext cx="325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cxnSp>
        <p:nvCxnSpPr>
          <p:cNvPr id="35" name="Connettore 1 234"/>
          <p:cNvCxnSpPr/>
          <p:nvPr/>
        </p:nvCxnSpPr>
        <p:spPr>
          <a:xfrm flipV="1">
            <a:off x="3378200" y="4313238"/>
            <a:ext cx="544513" cy="158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17" name="CasellaDiTesto 76"/>
          <p:cNvSpPr txBox="1">
            <a:spLocks noChangeArrowheads="1"/>
          </p:cNvSpPr>
          <p:nvPr/>
        </p:nvSpPr>
        <p:spPr bwMode="auto">
          <a:xfrm>
            <a:off x="3667125" y="4210050"/>
            <a:ext cx="261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18" name="CasellaDiTesto 77"/>
          <p:cNvSpPr txBox="1">
            <a:spLocks noChangeArrowheads="1"/>
          </p:cNvSpPr>
          <p:nvPr/>
        </p:nvSpPr>
        <p:spPr bwMode="auto">
          <a:xfrm>
            <a:off x="3265488" y="4230688"/>
            <a:ext cx="325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cxnSp>
        <p:nvCxnSpPr>
          <p:cNvPr id="38" name="Connettore 1 239"/>
          <p:cNvCxnSpPr/>
          <p:nvPr/>
        </p:nvCxnSpPr>
        <p:spPr>
          <a:xfrm flipV="1">
            <a:off x="5038725" y="4318000"/>
            <a:ext cx="544513" cy="158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20" name="CasellaDiTesto 76"/>
          <p:cNvSpPr txBox="1">
            <a:spLocks noChangeArrowheads="1"/>
          </p:cNvSpPr>
          <p:nvPr/>
        </p:nvSpPr>
        <p:spPr bwMode="auto">
          <a:xfrm>
            <a:off x="5364163" y="4222750"/>
            <a:ext cx="261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21" name="CasellaDiTesto 77"/>
          <p:cNvSpPr txBox="1">
            <a:spLocks noChangeArrowheads="1"/>
          </p:cNvSpPr>
          <p:nvPr/>
        </p:nvSpPr>
        <p:spPr bwMode="auto">
          <a:xfrm>
            <a:off x="4962525" y="4230688"/>
            <a:ext cx="325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6422" name="CasellaDiTesto 246"/>
          <p:cNvSpPr txBox="1">
            <a:spLocks noChangeArrowheads="1"/>
          </p:cNvSpPr>
          <p:nvPr/>
        </p:nvSpPr>
        <p:spPr bwMode="auto">
          <a:xfrm rot="-2239576">
            <a:off x="3300413" y="3738563"/>
            <a:ext cx="1312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RRM1 </a:t>
            </a:r>
          </a:p>
        </p:txBody>
      </p:sp>
      <p:cxnSp>
        <p:nvCxnSpPr>
          <p:cNvPr id="42" name="Connettore 1 267"/>
          <p:cNvCxnSpPr/>
          <p:nvPr/>
        </p:nvCxnSpPr>
        <p:spPr>
          <a:xfrm flipV="1">
            <a:off x="5818188" y="4314825"/>
            <a:ext cx="542925" cy="158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24" name="CasellaDiTesto 76"/>
          <p:cNvSpPr txBox="1">
            <a:spLocks noChangeArrowheads="1"/>
          </p:cNvSpPr>
          <p:nvPr/>
        </p:nvSpPr>
        <p:spPr bwMode="auto">
          <a:xfrm>
            <a:off x="6142038" y="4217988"/>
            <a:ext cx="261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25" name="CasellaDiTesto 77"/>
          <p:cNvSpPr txBox="1">
            <a:spLocks noChangeArrowheads="1"/>
          </p:cNvSpPr>
          <p:nvPr/>
        </p:nvSpPr>
        <p:spPr bwMode="auto">
          <a:xfrm>
            <a:off x="5740400" y="4225925"/>
            <a:ext cx="325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6426" name="CasellaDiTesto 296"/>
          <p:cNvSpPr txBox="1">
            <a:spLocks noChangeArrowheads="1"/>
          </p:cNvSpPr>
          <p:nvPr/>
        </p:nvSpPr>
        <p:spPr bwMode="auto">
          <a:xfrm rot="-2239576">
            <a:off x="4056063" y="3748088"/>
            <a:ext cx="1312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RRM2 </a:t>
            </a:r>
          </a:p>
        </p:txBody>
      </p:sp>
      <p:cxnSp>
        <p:nvCxnSpPr>
          <p:cNvPr id="46" name="Connettore 1 297"/>
          <p:cNvCxnSpPr/>
          <p:nvPr/>
        </p:nvCxnSpPr>
        <p:spPr>
          <a:xfrm flipV="1">
            <a:off x="6589713" y="4310063"/>
            <a:ext cx="542925" cy="158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28" name="CasellaDiTesto 76"/>
          <p:cNvSpPr txBox="1">
            <a:spLocks noChangeArrowheads="1"/>
          </p:cNvSpPr>
          <p:nvPr/>
        </p:nvSpPr>
        <p:spPr bwMode="auto">
          <a:xfrm>
            <a:off x="6913563" y="4214813"/>
            <a:ext cx="261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29" name="CasellaDiTesto 77"/>
          <p:cNvSpPr txBox="1">
            <a:spLocks noChangeArrowheads="1"/>
          </p:cNvSpPr>
          <p:nvPr/>
        </p:nvSpPr>
        <p:spPr bwMode="auto">
          <a:xfrm>
            <a:off x="6511925" y="4222750"/>
            <a:ext cx="325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cxnSp>
        <p:nvCxnSpPr>
          <p:cNvPr id="49" name="Connettore 1 305"/>
          <p:cNvCxnSpPr/>
          <p:nvPr/>
        </p:nvCxnSpPr>
        <p:spPr>
          <a:xfrm flipV="1">
            <a:off x="4137025" y="4311650"/>
            <a:ext cx="544513" cy="158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31" name="CasellaDiTesto 76"/>
          <p:cNvSpPr txBox="1">
            <a:spLocks noChangeArrowheads="1"/>
          </p:cNvSpPr>
          <p:nvPr/>
        </p:nvSpPr>
        <p:spPr bwMode="auto">
          <a:xfrm>
            <a:off x="4462463" y="4216400"/>
            <a:ext cx="261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32" name="CasellaDiTesto 77"/>
          <p:cNvSpPr txBox="1">
            <a:spLocks noChangeArrowheads="1"/>
          </p:cNvSpPr>
          <p:nvPr/>
        </p:nvSpPr>
        <p:spPr bwMode="auto">
          <a:xfrm>
            <a:off x="4060825" y="4224338"/>
            <a:ext cx="325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6433" name="CasellaDiTesto 311"/>
          <p:cNvSpPr txBox="1">
            <a:spLocks noChangeArrowheads="1"/>
          </p:cNvSpPr>
          <p:nvPr/>
        </p:nvSpPr>
        <p:spPr bwMode="auto">
          <a:xfrm rot="-2239576">
            <a:off x="5006975" y="3713163"/>
            <a:ext cx="13128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RRM1/2</a:t>
            </a:r>
          </a:p>
        </p:txBody>
      </p:sp>
      <p:sp>
        <p:nvSpPr>
          <p:cNvPr id="16434" name="CasellaDiTesto 312"/>
          <p:cNvSpPr txBox="1">
            <a:spLocks noChangeArrowheads="1"/>
          </p:cNvSpPr>
          <p:nvPr/>
        </p:nvSpPr>
        <p:spPr bwMode="auto">
          <a:xfrm rot="-2239576">
            <a:off x="5837238" y="3684588"/>
            <a:ext cx="1312862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RRM1/2,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N </a:t>
            </a:r>
          </a:p>
        </p:txBody>
      </p:sp>
      <p:sp>
        <p:nvSpPr>
          <p:cNvPr id="16435" name="CasellaDiTesto 313"/>
          <p:cNvSpPr txBox="1">
            <a:spLocks noChangeArrowheads="1"/>
          </p:cNvSpPr>
          <p:nvPr/>
        </p:nvSpPr>
        <p:spPr bwMode="auto">
          <a:xfrm rot="-2239576">
            <a:off x="6607175" y="3683000"/>
            <a:ext cx="1312863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RRM1/2,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C </a:t>
            </a:r>
          </a:p>
        </p:txBody>
      </p:sp>
      <p:cxnSp>
        <p:nvCxnSpPr>
          <p:cNvPr id="56" name="Connettore 1 234"/>
          <p:cNvCxnSpPr/>
          <p:nvPr/>
        </p:nvCxnSpPr>
        <p:spPr>
          <a:xfrm flipV="1">
            <a:off x="5776913" y="957263"/>
            <a:ext cx="542925" cy="158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37" name="CasellaDiTesto 76"/>
          <p:cNvSpPr txBox="1">
            <a:spLocks noChangeArrowheads="1"/>
          </p:cNvSpPr>
          <p:nvPr/>
        </p:nvSpPr>
        <p:spPr bwMode="auto">
          <a:xfrm>
            <a:off x="6065838" y="854075"/>
            <a:ext cx="2603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38" name="CasellaDiTesto 77"/>
          <p:cNvSpPr txBox="1">
            <a:spLocks noChangeArrowheads="1"/>
          </p:cNvSpPr>
          <p:nvPr/>
        </p:nvSpPr>
        <p:spPr bwMode="auto">
          <a:xfrm>
            <a:off x="5662613" y="874713"/>
            <a:ext cx="3270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6439" name="CasellaDiTesto 246"/>
          <p:cNvSpPr txBox="1">
            <a:spLocks noChangeArrowheads="1"/>
          </p:cNvSpPr>
          <p:nvPr/>
        </p:nvSpPr>
        <p:spPr bwMode="auto">
          <a:xfrm rot="-2239576">
            <a:off x="5702300" y="371475"/>
            <a:ext cx="1312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RRM1 </a:t>
            </a:r>
          </a:p>
        </p:txBody>
      </p:sp>
      <p:sp>
        <p:nvSpPr>
          <p:cNvPr id="16440" name="CasellaDiTesto 296"/>
          <p:cNvSpPr txBox="1">
            <a:spLocks noChangeArrowheads="1"/>
          </p:cNvSpPr>
          <p:nvPr/>
        </p:nvSpPr>
        <p:spPr bwMode="auto">
          <a:xfrm rot="-2239576">
            <a:off x="6480175" y="361950"/>
            <a:ext cx="1312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RRM2 </a:t>
            </a:r>
          </a:p>
        </p:txBody>
      </p:sp>
      <p:pic>
        <p:nvPicPr>
          <p:cNvPr id="16441" name="Picture 2" descr="C:\Users\Valentina\Desktop\poldip3.JPG"/>
          <p:cNvPicPr>
            <a:picLocks noChangeAspect="1" noChangeArrowheads="1"/>
          </p:cNvPicPr>
          <p:nvPr/>
        </p:nvPicPr>
        <p:blipFill>
          <a:blip r:embed="rId9"/>
          <a:srcRect l="60522" t="24278" r="3467" b="39421"/>
          <a:stretch>
            <a:fillRect/>
          </a:stretch>
        </p:blipFill>
        <p:spPr bwMode="auto">
          <a:xfrm>
            <a:off x="5608638" y="1152525"/>
            <a:ext cx="1717675" cy="803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cxnSp>
        <p:nvCxnSpPr>
          <p:cNvPr id="62" name="Connettore 1 305"/>
          <p:cNvCxnSpPr/>
          <p:nvPr/>
        </p:nvCxnSpPr>
        <p:spPr>
          <a:xfrm flipV="1">
            <a:off x="6535738" y="957263"/>
            <a:ext cx="542925" cy="158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43" name="CasellaDiTesto 76"/>
          <p:cNvSpPr txBox="1">
            <a:spLocks noChangeArrowheads="1"/>
          </p:cNvSpPr>
          <p:nvPr/>
        </p:nvSpPr>
        <p:spPr bwMode="auto">
          <a:xfrm>
            <a:off x="6859588" y="860425"/>
            <a:ext cx="2635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6444" name="CasellaDiTesto 77"/>
          <p:cNvSpPr txBox="1">
            <a:spLocks noChangeArrowheads="1"/>
          </p:cNvSpPr>
          <p:nvPr/>
        </p:nvSpPr>
        <p:spPr bwMode="auto">
          <a:xfrm>
            <a:off x="6459538" y="868363"/>
            <a:ext cx="3238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pic>
        <p:nvPicPr>
          <p:cNvPr id="16445" name="Picture 3" descr="\\Helix\plaza\poldip3.jpg"/>
          <p:cNvPicPr>
            <a:picLocks noChangeAspect="1" noChangeArrowheads="1"/>
          </p:cNvPicPr>
          <p:nvPr/>
        </p:nvPicPr>
        <p:blipFill>
          <a:blip r:embed="rId10"/>
          <a:srcRect l="61214" t="35027" r="18864" b="43857"/>
          <a:stretch>
            <a:fillRect/>
          </a:stretch>
        </p:blipFill>
        <p:spPr bwMode="auto">
          <a:xfrm>
            <a:off x="5599113" y="2033588"/>
            <a:ext cx="1739900" cy="79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6446" name="Rectangle 128"/>
          <p:cNvSpPr>
            <a:spLocks noChangeArrowheads="1"/>
          </p:cNvSpPr>
          <p:nvPr/>
        </p:nvSpPr>
        <p:spPr bwMode="auto">
          <a:xfrm>
            <a:off x="8080375" y="6469063"/>
            <a:ext cx="903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Suppl. Fig.4</a:t>
            </a:r>
          </a:p>
        </p:txBody>
      </p:sp>
      <p:sp>
        <p:nvSpPr>
          <p:cNvPr id="16447" name="CasellaDiTesto 452"/>
          <p:cNvSpPr txBox="1">
            <a:spLocks noChangeArrowheads="1"/>
          </p:cNvSpPr>
          <p:nvPr/>
        </p:nvSpPr>
        <p:spPr bwMode="auto">
          <a:xfrm>
            <a:off x="4327525" y="1662113"/>
            <a:ext cx="137001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sz="1000" dirty="0">
                <a:solidFill>
                  <a:srgbClr val="000000"/>
                </a:solidFill>
                <a:cs typeface="Andalus" pitchFamily="18" charset="-78"/>
              </a:rPr>
              <a:t>TDP-12xQ/</a:t>
            </a:r>
            <a:r>
              <a:rPr lang="it-IT" sz="1000" dirty="0" err="1">
                <a:solidFill>
                  <a:srgbClr val="000000"/>
                </a:solidFill>
                <a:cs typeface="Andalus" pitchFamily="18" charset="-78"/>
              </a:rPr>
              <a:t>N</a:t>
            </a:r>
            <a:r>
              <a:rPr lang="it-IT" sz="1000" dirty="0">
                <a:solidFill>
                  <a:srgbClr val="000000"/>
                </a:solidFill>
                <a:cs typeface="Andalus" pitchFamily="18" charset="-78"/>
              </a:rPr>
              <a:t> </a:t>
            </a:r>
            <a:r>
              <a:rPr lang="it-IT" sz="1000" dirty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1000" dirty="0">
                <a:solidFill>
                  <a:srgbClr val="000000"/>
                </a:solidFill>
                <a:cs typeface="Andalus" pitchFamily="18" charset="-78"/>
              </a:rPr>
              <a:t>RRM1</a:t>
            </a:r>
          </a:p>
        </p:txBody>
      </p:sp>
      <p:sp>
        <p:nvSpPr>
          <p:cNvPr id="16448" name="CasellaDiTesto 453"/>
          <p:cNvSpPr txBox="1">
            <a:spLocks noChangeArrowheads="1"/>
          </p:cNvSpPr>
          <p:nvPr/>
        </p:nvSpPr>
        <p:spPr bwMode="auto">
          <a:xfrm>
            <a:off x="4235450" y="1924050"/>
            <a:ext cx="15763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sz="1000" dirty="0">
                <a:solidFill>
                  <a:srgbClr val="000000"/>
                </a:solidFill>
                <a:cs typeface="Andalus" pitchFamily="18" charset="-78"/>
              </a:rPr>
              <a:t>TDP-12xQ/</a:t>
            </a:r>
            <a:r>
              <a:rPr lang="it-IT" sz="1000" dirty="0" err="1">
                <a:solidFill>
                  <a:srgbClr val="000000"/>
                </a:solidFill>
                <a:cs typeface="Andalus" pitchFamily="18" charset="-78"/>
              </a:rPr>
              <a:t>N</a:t>
            </a:r>
            <a:r>
              <a:rPr lang="it-IT" sz="1000" dirty="0">
                <a:solidFill>
                  <a:srgbClr val="000000"/>
                </a:solidFill>
                <a:cs typeface="Andalus" pitchFamily="18" charset="-78"/>
              </a:rPr>
              <a:t> </a:t>
            </a:r>
            <a:r>
              <a:rPr lang="it-IT" sz="1000" dirty="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1000" dirty="0">
                <a:solidFill>
                  <a:srgbClr val="000000"/>
                </a:solidFill>
                <a:cs typeface="Andalus" pitchFamily="18" charset="-78"/>
              </a:rPr>
              <a:t>RRM2</a:t>
            </a:r>
          </a:p>
        </p:txBody>
      </p:sp>
      <p:sp>
        <p:nvSpPr>
          <p:cNvPr id="69" name="AutoShape 4"/>
          <p:cNvSpPr>
            <a:spLocks noChangeArrowheads="1"/>
          </p:cNvSpPr>
          <p:nvPr/>
        </p:nvSpPr>
        <p:spPr bwMode="auto">
          <a:xfrm>
            <a:off x="566738" y="1735138"/>
            <a:ext cx="242887" cy="1508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70" name="AutoShape 5"/>
          <p:cNvSpPr>
            <a:spLocks noChangeArrowheads="1"/>
          </p:cNvSpPr>
          <p:nvPr/>
        </p:nvSpPr>
        <p:spPr bwMode="auto">
          <a:xfrm>
            <a:off x="809625" y="1735138"/>
            <a:ext cx="30163" cy="1508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71" name="AutoShape 6"/>
          <p:cNvSpPr>
            <a:spLocks noChangeArrowheads="1"/>
          </p:cNvSpPr>
          <p:nvPr/>
        </p:nvSpPr>
        <p:spPr bwMode="auto">
          <a:xfrm>
            <a:off x="839788" y="1735138"/>
            <a:ext cx="117475" cy="1508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72" name="AutoShape 8"/>
          <p:cNvSpPr>
            <a:spLocks noChangeArrowheads="1"/>
          </p:cNvSpPr>
          <p:nvPr/>
        </p:nvSpPr>
        <p:spPr bwMode="auto">
          <a:xfrm>
            <a:off x="1204913" y="1735138"/>
            <a:ext cx="46037" cy="1508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73" name="AutoShape 9"/>
          <p:cNvSpPr>
            <a:spLocks noChangeArrowheads="1"/>
          </p:cNvSpPr>
          <p:nvPr/>
        </p:nvSpPr>
        <p:spPr bwMode="auto">
          <a:xfrm>
            <a:off x="1250950" y="1735138"/>
            <a:ext cx="247650" cy="1508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2">
                  <a:gamma/>
                  <a:shade val="59216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59216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74" name="AutoShape 10"/>
          <p:cNvSpPr>
            <a:spLocks noChangeArrowheads="1"/>
          </p:cNvSpPr>
          <p:nvPr/>
        </p:nvSpPr>
        <p:spPr bwMode="auto">
          <a:xfrm>
            <a:off x="1503363" y="1735138"/>
            <a:ext cx="373062" cy="1508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>
                  <a:gamma/>
                  <a:shade val="59216"/>
                  <a:invGamma/>
                </a:srgbClr>
              </a:gs>
              <a:gs pos="50000">
                <a:srgbClr val="FFCC66"/>
              </a:gs>
              <a:gs pos="100000">
                <a:srgbClr val="FFCC66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75" name="AutoShape 20"/>
          <p:cNvSpPr>
            <a:spLocks noChangeArrowheads="1"/>
          </p:cNvSpPr>
          <p:nvPr/>
        </p:nvSpPr>
        <p:spPr bwMode="auto">
          <a:xfrm>
            <a:off x="1452563" y="1735138"/>
            <a:ext cx="31750" cy="15081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76" name="AutoShape 22"/>
          <p:cNvSpPr>
            <a:spLocks noChangeArrowheads="1"/>
          </p:cNvSpPr>
          <p:nvPr/>
        </p:nvSpPr>
        <p:spPr bwMode="auto">
          <a:xfrm>
            <a:off x="1873250" y="1733550"/>
            <a:ext cx="161925" cy="1508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77" name="AutoShape 23"/>
          <p:cNvSpPr>
            <a:spLocks noChangeArrowheads="1"/>
          </p:cNvSpPr>
          <p:nvPr/>
        </p:nvSpPr>
        <p:spPr bwMode="auto">
          <a:xfrm>
            <a:off x="2036763" y="1733550"/>
            <a:ext cx="314325" cy="1508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>
                  <a:gamma/>
                  <a:shade val="59216"/>
                  <a:invGamma/>
                </a:srgbClr>
              </a:gs>
              <a:gs pos="50000">
                <a:srgbClr val="FFCC66"/>
              </a:gs>
              <a:gs pos="100000">
                <a:srgbClr val="FFCC66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90" name="AutoShape 4"/>
          <p:cNvSpPr>
            <a:spLocks noChangeArrowheads="1"/>
          </p:cNvSpPr>
          <p:nvPr/>
        </p:nvSpPr>
        <p:spPr bwMode="auto">
          <a:xfrm>
            <a:off x="568325" y="1978025"/>
            <a:ext cx="242888" cy="1492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91" name="AutoShape 5"/>
          <p:cNvSpPr>
            <a:spLocks noChangeArrowheads="1"/>
          </p:cNvSpPr>
          <p:nvPr/>
        </p:nvSpPr>
        <p:spPr bwMode="auto">
          <a:xfrm>
            <a:off x="811213" y="1978025"/>
            <a:ext cx="30162" cy="1492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92" name="AutoShape 6"/>
          <p:cNvSpPr>
            <a:spLocks noChangeArrowheads="1"/>
          </p:cNvSpPr>
          <p:nvPr/>
        </p:nvSpPr>
        <p:spPr bwMode="auto">
          <a:xfrm>
            <a:off x="841375" y="1978025"/>
            <a:ext cx="117475" cy="1492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93" name="AutoShape 7"/>
          <p:cNvSpPr>
            <a:spLocks noChangeArrowheads="1"/>
          </p:cNvSpPr>
          <p:nvPr/>
        </p:nvSpPr>
        <p:spPr bwMode="auto">
          <a:xfrm>
            <a:off x="958850" y="1978025"/>
            <a:ext cx="247650" cy="1492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2">
                  <a:gamma/>
                  <a:shade val="59216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59216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94" name="AutoShape 8"/>
          <p:cNvSpPr>
            <a:spLocks noChangeArrowheads="1"/>
          </p:cNvSpPr>
          <p:nvPr/>
        </p:nvSpPr>
        <p:spPr bwMode="auto">
          <a:xfrm>
            <a:off x="1206500" y="1978025"/>
            <a:ext cx="46038" cy="1492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95" name="AutoShape 10"/>
          <p:cNvSpPr>
            <a:spLocks noChangeArrowheads="1"/>
          </p:cNvSpPr>
          <p:nvPr/>
        </p:nvSpPr>
        <p:spPr bwMode="auto">
          <a:xfrm>
            <a:off x="1503363" y="1978025"/>
            <a:ext cx="373062" cy="1492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>
                  <a:gamma/>
                  <a:shade val="59216"/>
                  <a:invGamma/>
                </a:srgbClr>
              </a:gs>
              <a:gs pos="50000">
                <a:srgbClr val="FFCC66"/>
              </a:gs>
              <a:gs pos="100000">
                <a:srgbClr val="FFCC66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96" name="AutoShape 20"/>
          <p:cNvSpPr>
            <a:spLocks noChangeArrowheads="1"/>
          </p:cNvSpPr>
          <p:nvPr/>
        </p:nvSpPr>
        <p:spPr bwMode="auto">
          <a:xfrm>
            <a:off x="1454150" y="1978025"/>
            <a:ext cx="30163" cy="1492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97" name="AutoShape 22"/>
          <p:cNvSpPr>
            <a:spLocks noChangeArrowheads="1"/>
          </p:cNvSpPr>
          <p:nvPr/>
        </p:nvSpPr>
        <p:spPr bwMode="auto">
          <a:xfrm>
            <a:off x="1874838" y="1974850"/>
            <a:ext cx="161925" cy="1508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98" name="AutoShape 23"/>
          <p:cNvSpPr>
            <a:spLocks noChangeArrowheads="1"/>
          </p:cNvSpPr>
          <p:nvPr/>
        </p:nvSpPr>
        <p:spPr bwMode="auto">
          <a:xfrm>
            <a:off x="2036763" y="1974850"/>
            <a:ext cx="315912" cy="1508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>
                  <a:gamma/>
                  <a:shade val="59216"/>
                  <a:invGamma/>
                </a:srgbClr>
              </a:gs>
              <a:gs pos="50000">
                <a:srgbClr val="FFCC66"/>
              </a:gs>
              <a:gs pos="100000">
                <a:srgbClr val="FFCC66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solidFill>
                <a:prstClr val="black"/>
              </a:solidFill>
              <a:latin typeface="Calibri"/>
              <a:ea typeface="ＭＳ Ｐゴシック" charset="0"/>
              <a:cs typeface="ＭＳ Ｐゴシック" charset="0"/>
            </a:endParaRPr>
          </a:p>
        </p:txBody>
      </p:sp>
      <p:sp>
        <p:nvSpPr>
          <p:cNvPr id="16467" name="Rectangle 116"/>
          <p:cNvSpPr>
            <a:spLocks noChangeArrowheads="1"/>
          </p:cNvSpPr>
          <p:nvPr/>
        </p:nvSpPr>
        <p:spPr bwMode="auto">
          <a:xfrm flipH="1">
            <a:off x="77788" y="160338"/>
            <a:ext cx="4730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/>
              <a:t>A</a:t>
            </a:r>
          </a:p>
        </p:txBody>
      </p:sp>
      <p:sp>
        <p:nvSpPr>
          <p:cNvPr id="16468" name="Rectangle 116"/>
          <p:cNvSpPr>
            <a:spLocks noChangeArrowheads="1"/>
          </p:cNvSpPr>
          <p:nvPr/>
        </p:nvSpPr>
        <p:spPr bwMode="auto">
          <a:xfrm flipH="1">
            <a:off x="61913" y="3624263"/>
            <a:ext cx="4746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/>
              <a:t>B</a:t>
            </a:r>
          </a:p>
        </p:txBody>
      </p:sp>
      <p:sp>
        <p:nvSpPr>
          <p:cNvPr id="16469" name="Rettangolo 302"/>
          <p:cNvSpPr>
            <a:spLocks noChangeArrowheads="1"/>
          </p:cNvSpPr>
          <p:nvPr/>
        </p:nvSpPr>
        <p:spPr bwMode="auto">
          <a:xfrm>
            <a:off x="7326313" y="2687638"/>
            <a:ext cx="8699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sz="12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GB" sz="1200">
                <a:solidFill>
                  <a:srgbClr val="000000"/>
                </a:solidFill>
              </a:rPr>
              <a:t>POLDIP3</a:t>
            </a:r>
            <a:endParaRPr lang="en-GB" sz="1200">
              <a:solidFill>
                <a:srgbClr val="000000"/>
              </a:solidFill>
              <a:latin typeface="Symbol" pitchFamily="18" charset="2"/>
            </a:endParaRPr>
          </a:p>
        </p:txBody>
      </p:sp>
      <p:sp>
        <p:nvSpPr>
          <p:cNvPr id="16470" name="CasellaDiTesto 150"/>
          <p:cNvSpPr txBox="1">
            <a:spLocks noChangeArrowheads="1"/>
          </p:cNvSpPr>
          <p:nvPr/>
        </p:nvSpPr>
        <p:spPr bwMode="auto">
          <a:xfrm>
            <a:off x="7254875" y="903288"/>
            <a:ext cx="4095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>
                <a:solidFill>
                  <a:srgbClr val="000000"/>
                </a:solidFill>
              </a:rPr>
              <a:t>TET</a:t>
            </a:r>
          </a:p>
        </p:txBody>
      </p:sp>
      <p:grpSp>
        <p:nvGrpSpPr>
          <p:cNvPr id="16471" name="Group 325"/>
          <p:cNvGrpSpPr>
            <a:grpSpLocks/>
          </p:cNvGrpSpPr>
          <p:nvPr/>
        </p:nvGrpSpPr>
        <p:grpSpPr bwMode="auto">
          <a:xfrm>
            <a:off x="2352675" y="1731963"/>
            <a:ext cx="2087563" cy="152400"/>
            <a:chOff x="5595434" y="2802025"/>
            <a:chExt cx="2844784" cy="228600"/>
          </a:xfrm>
        </p:grpSpPr>
        <p:sp>
          <p:nvSpPr>
            <p:cNvPr id="113" name="AutoShape 22"/>
            <p:cNvSpPr>
              <a:spLocks noChangeArrowheads="1"/>
            </p:cNvSpPr>
            <p:nvPr/>
          </p:nvSpPr>
          <p:spPr bwMode="auto">
            <a:xfrm>
              <a:off x="5595434" y="2802025"/>
              <a:ext cx="23580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14" name="AutoShape 22"/>
            <p:cNvSpPr>
              <a:spLocks noChangeArrowheads="1"/>
            </p:cNvSpPr>
            <p:nvPr/>
          </p:nvSpPr>
          <p:spPr bwMode="auto">
            <a:xfrm>
              <a:off x="5831238" y="2802025"/>
              <a:ext cx="23796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15" name="AutoShape 22"/>
            <p:cNvSpPr>
              <a:spLocks noChangeArrowheads="1"/>
            </p:cNvSpPr>
            <p:nvPr/>
          </p:nvSpPr>
          <p:spPr bwMode="auto">
            <a:xfrm>
              <a:off x="6069205" y="2802025"/>
              <a:ext cx="23796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16" name="AutoShape 22"/>
            <p:cNvSpPr>
              <a:spLocks noChangeArrowheads="1"/>
            </p:cNvSpPr>
            <p:nvPr/>
          </p:nvSpPr>
          <p:spPr bwMode="auto">
            <a:xfrm>
              <a:off x="6307171" y="2802025"/>
              <a:ext cx="235803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17" name="AutoShape 22"/>
            <p:cNvSpPr>
              <a:spLocks noChangeArrowheads="1"/>
            </p:cNvSpPr>
            <p:nvPr/>
          </p:nvSpPr>
          <p:spPr bwMode="auto">
            <a:xfrm>
              <a:off x="6542974" y="2802025"/>
              <a:ext cx="23796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18" name="AutoShape 22"/>
            <p:cNvSpPr>
              <a:spLocks noChangeArrowheads="1"/>
            </p:cNvSpPr>
            <p:nvPr/>
          </p:nvSpPr>
          <p:spPr bwMode="auto">
            <a:xfrm>
              <a:off x="6780941" y="2802025"/>
              <a:ext cx="23796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19" name="AutoShape 22"/>
            <p:cNvSpPr>
              <a:spLocks noChangeArrowheads="1"/>
            </p:cNvSpPr>
            <p:nvPr/>
          </p:nvSpPr>
          <p:spPr bwMode="auto">
            <a:xfrm>
              <a:off x="7018907" y="2802025"/>
              <a:ext cx="23580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20" name="AutoShape 22"/>
            <p:cNvSpPr>
              <a:spLocks noChangeArrowheads="1"/>
            </p:cNvSpPr>
            <p:nvPr/>
          </p:nvSpPr>
          <p:spPr bwMode="auto">
            <a:xfrm>
              <a:off x="7254711" y="2802025"/>
              <a:ext cx="23796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21" name="AutoShape 22"/>
            <p:cNvSpPr>
              <a:spLocks noChangeArrowheads="1"/>
            </p:cNvSpPr>
            <p:nvPr/>
          </p:nvSpPr>
          <p:spPr bwMode="auto">
            <a:xfrm>
              <a:off x="7492678" y="2802025"/>
              <a:ext cx="235803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22" name="AutoShape 22"/>
            <p:cNvSpPr>
              <a:spLocks noChangeArrowheads="1"/>
            </p:cNvSpPr>
            <p:nvPr/>
          </p:nvSpPr>
          <p:spPr bwMode="auto">
            <a:xfrm>
              <a:off x="7728481" y="2802025"/>
              <a:ext cx="23796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23" name="AutoShape 22"/>
            <p:cNvSpPr>
              <a:spLocks noChangeArrowheads="1"/>
            </p:cNvSpPr>
            <p:nvPr/>
          </p:nvSpPr>
          <p:spPr bwMode="auto">
            <a:xfrm>
              <a:off x="7966447" y="2802025"/>
              <a:ext cx="23796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24" name="AutoShape 22"/>
            <p:cNvSpPr>
              <a:spLocks noChangeArrowheads="1"/>
            </p:cNvSpPr>
            <p:nvPr/>
          </p:nvSpPr>
          <p:spPr bwMode="auto">
            <a:xfrm>
              <a:off x="8204414" y="2802025"/>
              <a:ext cx="23580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</p:grpSp>
      <p:grpSp>
        <p:nvGrpSpPr>
          <p:cNvPr id="16472" name="Group 325"/>
          <p:cNvGrpSpPr>
            <a:grpSpLocks/>
          </p:cNvGrpSpPr>
          <p:nvPr/>
        </p:nvGrpSpPr>
        <p:grpSpPr bwMode="auto">
          <a:xfrm>
            <a:off x="2352675" y="1978025"/>
            <a:ext cx="2085975" cy="152400"/>
            <a:chOff x="5595434" y="2802025"/>
            <a:chExt cx="2844784" cy="228600"/>
          </a:xfrm>
        </p:grpSpPr>
        <p:sp>
          <p:nvSpPr>
            <p:cNvPr id="126" name="AutoShape 22"/>
            <p:cNvSpPr>
              <a:spLocks noChangeArrowheads="1"/>
            </p:cNvSpPr>
            <p:nvPr/>
          </p:nvSpPr>
          <p:spPr bwMode="auto">
            <a:xfrm>
              <a:off x="5595434" y="2802025"/>
              <a:ext cx="23598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27" name="AutoShape 22"/>
            <p:cNvSpPr>
              <a:spLocks noChangeArrowheads="1"/>
            </p:cNvSpPr>
            <p:nvPr/>
          </p:nvSpPr>
          <p:spPr bwMode="auto">
            <a:xfrm>
              <a:off x="5831418" y="2802025"/>
              <a:ext cx="238148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28" name="AutoShape 22"/>
            <p:cNvSpPr>
              <a:spLocks noChangeArrowheads="1"/>
            </p:cNvSpPr>
            <p:nvPr/>
          </p:nvSpPr>
          <p:spPr bwMode="auto">
            <a:xfrm>
              <a:off x="6069565" y="2802025"/>
              <a:ext cx="238148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29" name="AutoShape 22"/>
            <p:cNvSpPr>
              <a:spLocks noChangeArrowheads="1"/>
            </p:cNvSpPr>
            <p:nvPr/>
          </p:nvSpPr>
          <p:spPr bwMode="auto">
            <a:xfrm>
              <a:off x="6307713" y="2802025"/>
              <a:ext cx="235982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30" name="AutoShape 22"/>
            <p:cNvSpPr>
              <a:spLocks noChangeArrowheads="1"/>
            </p:cNvSpPr>
            <p:nvPr/>
          </p:nvSpPr>
          <p:spPr bwMode="auto">
            <a:xfrm>
              <a:off x="6543695" y="2802025"/>
              <a:ext cx="238148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31" name="AutoShape 22"/>
            <p:cNvSpPr>
              <a:spLocks noChangeArrowheads="1"/>
            </p:cNvSpPr>
            <p:nvPr/>
          </p:nvSpPr>
          <p:spPr bwMode="auto">
            <a:xfrm>
              <a:off x="6781843" y="2802025"/>
              <a:ext cx="23598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32" name="AutoShape 22"/>
            <p:cNvSpPr>
              <a:spLocks noChangeArrowheads="1"/>
            </p:cNvSpPr>
            <p:nvPr/>
          </p:nvSpPr>
          <p:spPr bwMode="auto">
            <a:xfrm>
              <a:off x="7017827" y="2802025"/>
              <a:ext cx="235982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33" name="AutoShape 22"/>
            <p:cNvSpPr>
              <a:spLocks noChangeArrowheads="1"/>
            </p:cNvSpPr>
            <p:nvPr/>
          </p:nvSpPr>
          <p:spPr bwMode="auto">
            <a:xfrm>
              <a:off x="7253809" y="2802025"/>
              <a:ext cx="238148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34" name="AutoShape 22"/>
            <p:cNvSpPr>
              <a:spLocks noChangeArrowheads="1"/>
            </p:cNvSpPr>
            <p:nvPr/>
          </p:nvSpPr>
          <p:spPr bwMode="auto">
            <a:xfrm>
              <a:off x="7491957" y="2802025"/>
              <a:ext cx="238148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35" name="AutoShape 22"/>
            <p:cNvSpPr>
              <a:spLocks noChangeArrowheads="1"/>
            </p:cNvSpPr>
            <p:nvPr/>
          </p:nvSpPr>
          <p:spPr bwMode="auto">
            <a:xfrm>
              <a:off x="7730104" y="2802025"/>
              <a:ext cx="23598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36" name="AutoShape 22"/>
            <p:cNvSpPr>
              <a:spLocks noChangeArrowheads="1"/>
            </p:cNvSpPr>
            <p:nvPr/>
          </p:nvSpPr>
          <p:spPr bwMode="auto">
            <a:xfrm>
              <a:off x="7966088" y="2802025"/>
              <a:ext cx="238148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  <p:sp>
          <p:nvSpPr>
            <p:cNvPr id="137" name="AutoShape 22"/>
            <p:cNvSpPr>
              <a:spLocks noChangeArrowheads="1"/>
            </p:cNvSpPr>
            <p:nvPr/>
          </p:nvSpPr>
          <p:spPr bwMode="auto">
            <a:xfrm>
              <a:off x="8204236" y="2802025"/>
              <a:ext cx="235982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</a:endParaRPr>
            </a:p>
          </p:txBody>
        </p:sp>
      </p:grpSp>
      <p:sp>
        <p:nvSpPr>
          <p:cNvPr id="140" name="Rettangolo 152"/>
          <p:cNvSpPr/>
          <p:nvPr/>
        </p:nvSpPr>
        <p:spPr bwMode="auto">
          <a:xfrm>
            <a:off x="7346950" y="1390650"/>
            <a:ext cx="292100" cy="115888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" dirty="0">
                <a:solidFill>
                  <a:prstClr val="white"/>
                </a:solidFill>
              </a:rPr>
              <a:t>E2</a:t>
            </a:r>
          </a:p>
        </p:txBody>
      </p:sp>
      <p:sp>
        <p:nvSpPr>
          <p:cNvPr id="16474" name="CasellaDiTesto 115"/>
          <p:cNvSpPr txBox="1">
            <a:spLocks noChangeArrowheads="1"/>
          </p:cNvSpPr>
          <p:nvPr/>
        </p:nvSpPr>
        <p:spPr bwMode="auto">
          <a:xfrm>
            <a:off x="8132763" y="1296988"/>
            <a:ext cx="722312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>
                <a:cs typeface="Andalus" pitchFamily="18" charset="-78"/>
              </a:rPr>
              <a:t>(variant 1)</a:t>
            </a:r>
          </a:p>
        </p:txBody>
      </p:sp>
      <p:sp>
        <p:nvSpPr>
          <p:cNvPr id="145" name="Rettangolo 152"/>
          <p:cNvSpPr/>
          <p:nvPr/>
        </p:nvSpPr>
        <p:spPr bwMode="auto">
          <a:xfrm>
            <a:off x="7634288" y="1390650"/>
            <a:ext cx="292100" cy="115888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" dirty="0">
                <a:solidFill>
                  <a:prstClr val="white"/>
                </a:solidFill>
              </a:rPr>
              <a:t>E3</a:t>
            </a:r>
          </a:p>
        </p:txBody>
      </p:sp>
      <p:sp>
        <p:nvSpPr>
          <p:cNvPr id="146" name="Rettangolo 152"/>
          <p:cNvSpPr/>
          <p:nvPr/>
        </p:nvSpPr>
        <p:spPr bwMode="auto">
          <a:xfrm>
            <a:off x="7921625" y="1390650"/>
            <a:ext cx="292100" cy="115888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" dirty="0">
                <a:solidFill>
                  <a:prstClr val="white"/>
                </a:solidFill>
              </a:rPr>
              <a:t>E4</a:t>
            </a:r>
          </a:p>
        </p:txBody>
      </p:sp>
      <p:sp>
        <p:nvSpPr>
          <p:cNvPr id="147" name="Rettangolo 152"/>
          <p:cNvSpPr/>
          <p:nvPr/>
        </p:nvSpPr>
        <p:spPr bwMode="auto">
          <a:xfrm>
            <a:off x="7346950" y="1517650"/>
            <a:ext cx="292100" cy="115888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" dirty="0">
                <a:solidFill>
                  <a:prstClr val="white"/>
                </a:solidFill>
              </a:rPr>
              <a:t>E2</a:t>
            </a:r>
          </a:p>
        </p:txBody>
      </p:sp>
      <p:sp>
        <p:nvSpPr>
          <p:cNvPr id="149" name="Rettangolo 152"/>
          <p:cNvSpPr/>
          <p:nvPr/>
        </p:nvSpPr>
        <p:spPr bwMode="auto">
          <a:xfrm>
            <a:off x="7632700" y="1517650"/>
            <a:ext cx="293688" cy="115888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" dirty="0">
                <a:solidFill>
                  <a:prstClr val="white"/>
                </a:solidFill>
              </a:rPr>
              <a:t>E4</a:t>
            </a:r>
          </a:p>
        </p:txBody>
      </p:sp>
      <p:sp>
        <p:nvSpPr>
          <p:cNvPr id="16479" name="CasellaDiTesto 115"/>
          <p:cNvSpPr txBox="1">
            <a:spLocks noChangeArrowheads="1"/>
          </p:cNvSpPr>
          <p:nvPr/>
        </p:nvSpPr>
        <p:spPr bwMode="auto">
          <a:xfrm>
            <a:off x="8140700" y="1449388"/>
            <a:ext cx="7223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>
                <a:cs typeface="Andalus" pitchFamily="18" charset="-78"/>
              </a:rPr>
              <a:t>(variant 2)</a:t>
            </a:r>
          </a:p>
        </p:txBody>
      </p:sp>
      <p:sp>
        <p:nvSpPr>
          <p:cNvPr id="16480" name="CasellaDiTesto 115"/>
          <p:cNvSpPr txBox="1">
            <a:spLocks noChangeArrowheads="1"/>
          </p:cNvSpPr>
          <p:nvPr/>
        </p:nvSpPr>
        <p:spPr bwMode="auto">
          <a:xfrm>
            <a:off x="7312025" y="2190750"/>
            <a:ext cx="7223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>
                <a:cs typeface="Andalus" pitchFamily="18" charset="-78"/>
              </a:rPr>
              <a:t>(variant 1)</a:t>
            </a:r>
          </a:p>
        </p:txBody>
      </p:sp>
      <p:sp>
        <p:nvSpPr>
          <p:cNvPr id="16481" name="CasellaDiTesto 115"/>
          <p:cNvSpPr txBox="1">
            <a:spLocks noChangeArrowheads="1"/>
          </p:cNvSpPr>
          <p:nvPr/>
        </p:nvSpPr>
        <p:spPr bwMode="auto">
          <a:xfrm>
            <a:off x="7319963" y="2343150"/>
            <a:ext cx="7223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000">
                <a:cs typeface="Andalus" pitchFamily="18" charset="-78"/>
              </a:rPr>
              <a:t>(variant 2)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28"/>
          <p:cNvSpPr>
            <a:spLocks noChangeArrowheads="1"/>
          </p:cNvSpPr>
          <p:nvPr/>
        </p:nvSpPr>
        <p:spPr bwMode="auto">
          <a:xfrm>
            <a:off x="7445375" y="5863248"/>
            <a:ext cx="903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/>
              <a:t>Suppl. Fig.5</a:t>
            </a:r>
          </a:p>
        </p:txBody>
      </p:sp>
      <p:sp>
        <p:nvSpPr>
          <p:cNvPr id="17411" name="CasellaDiTesto 451"/>
          <p:cNvSpPr txBox="1">
            <a:spLocks noChangeArrowheads="1"/>
          </p:cNvSpPr>
          <p:nvPr/>
        </p:nvSpPr>
        <p:spPr bwMode="auto">
          <a:xfrm>
            <a:off x="7405688" y="1022350"/>
            <a:ext cx="131286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it-IT" sz="1100">
                <a:solidFill>
                  <a:srgbClr val="000000"/>
                </a:solidFill>
                <a:cs typeface="Andalus" pitchFamily="18" charset="-78"/>
              </a:rPr>
              <a:t>TDP-12xQ/N </a:t>
            </a:r>
            <a:r>
              <a:rPr lang="it-IT" sz="110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1100">
                <a:solidFill>
                  <a:srgbClr val="000000"/>
                </a:solidFill>
                <a:cs typeface="Andalus" pitchFamily="18" charset="-78"/>
              </a:rPr>
              <a:t>N</a:t>
            </a:r>
          </a:p>
        </p:txBody>
      </p:sp>
      <p:sp>
        <p:nvSpPr>
          <p:cNvPr id="17413" name="CasellaDiTesto 599"/>
          <p:cNvSpPr txBox="1">
            <a:spLocks noChangeArrowheads="1"/>
          </p:cNvSpPr>
          <p:nvPr/>
        </p:nvSpPr>
        <p:spPr bwMode="auto">
          <a:xfrm rot="-2354829">
            <a:off x="3125788" y="1706563"/>
            <a:ext cx="13128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  <a:r>
              <a:rPr lang="it-IT" sz="900" b="1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N </a:t>
            </a:r>
          </a:p>
        </p:txBody>
      </p:sp>
      <p:sp>
        <p:nvSpPr>
          <p:cNvPr id="17414" name="CasellaDiTesto 601"/>
          <p:cNvSpPr txBox="1">
            <a:spLocks noChangeArrowheads="1"/>
          </p:cNvSpPr>
          <p:nvPr/>
        </p:nvSpPr>
        <p:spPr bwMode="auto">
          <a:xfrm rot="-2239576">
            <a:off x="2311400" y="1789113"/>
            <a:ext cx="1314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TDP-12xQ/N </a:t>
            </a:r>
          </a:p>
        </p:txBody>
      </p:sp>
      <p:sp>
        <p:nvSpPr>
          <p:cNvPr id="17415" name="CasellaDiTesto 602"/>
          <p:cNvSpPr txBox="1">
            <a:spLocks noChangeArrowheads="1"/>
          </p:cNvSpPr>
          <p:nvPr/>
        </p:nvSpPr>
        <p:spPr bwMode="auto">
          <a:xfrm rot="-2239576">
            <a:off x="1549400" y="1812925"/>
            <a:ext cx="13128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900" b="1">
              <a:solidFill>
                <a:srgbClr val="000000"/>
              </a:solidFill>
              <a:cs typeface="Andalus" pitchFamily="18" charset="-78"/>
            </a:endParaRPr>
          </a:p>
          <a:p>
            <a:pPr algn="ctr" defTabSz="914400"/>
            <a:r>
              <a:rPr lang="it-IT" sz="900" b="1">
                <a:solidFill>
                  <a:srgbClr val="000000"/>
                </a:solidFill>
                <a:cs typeface="Andalus" pitchFamily="18" charset="-78"/>
              </a:rPr>
              <a:t>TDP-43WT</a:t>
            </a:r>
          </a:p>
        </p:txBody>
      </p:sp>
      <p:cxnSp>
        <p:nvCxnSpPr>
          <p:cNvPr id="13" name="Connettore 1 13"/>
          <p:cNvCxnSpPr/>
          <p:nvPr/>
        </p:nvCxnSpPr>
        <p:spPr>
          <a:xfrm flipV="1">
            <a:off x="1809750" y="2241550"/>
            <a:ext cx="544513" cy="1588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1 603"/>
          <p:cNvCxnSpPr/>
          <p:nvPr/>
        </p:nvCxnSpPr>
        <p:spPr>
          <a:xfrm flipV="1">
            <a:off x="2554288" y="2243138"/>
            <a:ext cx="544512" cy="158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604"/>
          <p:cNvCxnSpPr/>
          <p:nvPr/>
        </p:nvCxnSpPr>
        <p:spPr>
          <a:xfrm flipV="1">
            <a:off x="3309938" y="2246313"/>
            <a:ext cx="544512" cy="1587"/>
          </a:xfrm>
          <a:prstGeom prst="line">
            <a:avLst/>
          </a:prstGeom>
          <a:ln w="635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419" name="CasellaDiTesto 76"/>
          <p:cNvSpPr txBox="1">
            <a:spLocks noChangeArrowheads="1"/>
          </p:cNvSpPr>
          <p:nvPr/>
        </p:nvSpPr>
        <p:spPr bwMode="auto">
          <a:xfrm>
            <a:off x="2098675" y="2151063"/>
            <a:ext cx="261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7420" name="CasellaDiTesto 77"/>
          <p:cNvSpPr txBox="1">
            <a:spLocks noChangeArrowheads="1"/>
          </p:cNvSpPr>
          <p:nvPr/>
        </p:nvSpPr>
        <p:spPr bwMode="auto">
          <a:xfrm>
            <a:off x="1734250" y="2159000"/>
            <a:ext cx="325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7421" name="CasellaDiTesto 150"/>
          <p:cNvSpPr txBox="1">
            <a:spLocks noChangeArrowheads="1"/>
          </p:cNvSpPr>
          <p:nvPr/>
        </p:nvSpPr>
        <p:spPr bwMode="auto">
          <a:xfrm>
            <a:off x="1220788" y="2209800"/>
            <a:ext cx="4095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TET</a:t>
            </a:r>
          </a:p>
        </p:txBody>
      </p:sp>
      <p:sp>
        <p:nvSpPr>
          <p:cNvPr id="17422" name="CasellaDiTesto 76"/>
          <p:cNvSpPr txBox="1">
            <a:spLocks noChangeArrowheads="1"/>
          </p:cNvSpPr>
          <p:nvPr/>
        </p:nvSpPr>
        <p:spPr bwMode="auto">
          <a:xfrm>
            <a:off x="2878138" y="2146300"/>
            <a:ext cx="261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7423" name="CasellaDiTesto 77"/>
          <p:cNvSpPr txBox="1">
            <a:spLocks noChangeArrowheads="1"/>
          </p:cNvSpPr>
          <p:nvPr/>
        </p:nvSpPr>
        <p:spPr bwMode="auto">
          <a:xfrm>
            <a:off x="2476500" y="2154238"/>
            <a:ext cx="3254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7424" name="CasellaDiTesto 77"/>
          <p:cNvSpPr txBox="1">
            <a:spLocks noChangeArrowheads="1"/>
          </p:cNvSpPr>
          <p:nvPr/>
        </p:nvSpPr>
        <p:spPr bwMode="auto">
          <a:xfrm>
            <a:off x="3240088" y="2160588"/>
            <a:ext cx="32543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+</a:t>
            </a:r>
          </a:p>
        </p:txBody>
      </p:sp>
      <p:sp>
        <p:nvSpPr>
          <p:cNvPr id="17429" name="Rectangle 116"/>
          <p:cNvSpPr>
            <a:spLocks noChangeArrowheads="1"/>
          </p:cNvSpPr>
          <p:nvPr/>
        </p:nvSpPr>
        <p:spPr bwMode="auto">
          <a:xfrm flipH="1">
            <a:off x="101600" y="3241675"/>
            <a:ext cx="4746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/>
              <a:t>C</a:t>
            </a:r>
          </a:p>
        </p:txBody>
      </p:sp>
      <p:sp>
        <p:nvSpPr>
          <p:cNvPr id="17430" name="Rectangle 116"/>
          <p:cNvSpPr>
            <a:spLocks noChangeArrowheads="1"/>
          </p:cNvSpPr>
          <p:nvPr/>
        </p:nvSpPr>
        <p:spPr bwMode="auto">
          <a:xfrm flipH="1">
            <a:off x="61913" y="33338"/>
            <a:ext cx="474662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600"/>
              <a:t>A</a:t>
            </a:r>
          </a:p>
        </p:txBody>
      </p:sp>
      <p:sp>
        <p:nvSpPr>
          <p:cNvPr id="17431" name="Rectangle 116"/>
          <p:cNvSpPr>
            <a:spLocks noChangeArrowheads="1"/>
          </p:cNvSpPr>
          <p:nvPr/>
        </p:nvSpPr>
        <p:spPr bwMode="auto">
          <a:xfrm flipH="1">
            <a:off x="73025" y="1495425"/>
            <a:ext cx="47466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/>
              <a:t>B</a:t>
            </a:r>
          </a:p>
        </p:txBody>
      </p:sp>
      <p:sp>
        <p:nvSpPr>
          <p:cNvPr id="17432" name="CasellaDiTesto 148"/>
          <p:cNvSpPr txBox="1">
            <a:spLocks noChangeArrowheads="1"/>
          </p:cNvSpPr>
          <p:nvPr/>
        </p:nvSpPr>
        <p:spPr bwMode="auto">
          <a:xfrm>
            <a:off x="3919538" y="3173413"/>
            <a:ext cx="12557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solidFill>
                  <a:srgbClr val="000000"/>
                </a:solidFill>
              </a:rPr>
              <a:t>RT-PCR</a:t>
            </a:r>
          </a:p>
        </p:txBody>
      </p:sp>
      <p:sp>
        <p:nvSpPr>
          <p:cNvPr id="46" name="Rettangolo 123"/>
          <p:cNvSpPr/>
          <p:nvPr/>
        </p:nvSpPr>
        <p:spPr bwMode="auto">
          <a:xfrm>
            <a:off x="4041775" y="2892238"/>
            <a:ext cx="34925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prstClr val="white"/>
                </a:solidFill>
              </a:rPr>
              <a:t>E2</a:t>
            </a:r>
          </a:p>
        </p:txBody>
      </p:sp>
      <p:sp>
        <p:nvSpPr>
          <p:cNvPr id="47" name="Rettangolo 124"/>
          <p:cNvSpPr/>
          <p:nvPr/>
        </p:nvSpPr>
        <p:spPr bwMode="auto">
          <a:xfrm>
            <a:off x="4394200" y="2892238"/>
            <a:ext cx="354013" cy="152400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prstClr val="white"/>
                </a:solidFill>
              </a:rPr>
              <a:t>E4</a:t>
            </a:r>
          </a:p>
        </p:txBody>
      </p:sp>
      <p:sp>
        <p:nvSpPr>
          <p:cNvPr id="48" name="Rettangolo 152"/>
          <p:cNvSpPr/>
          <p:nvPr/>
        </p:nvSpPr>
        <p:spPr bwMode="auto">
          <a:xfrm>
            <a:off x="4040188" y="2699263"/>
            <a:ext cx="349250" cy="152400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prstClr val="white"/>
                </a:solidFill>
              </a:rPr>
              <a:t>E2</a:t>
            </a:r>
          </a:p>
        </p:txBody>
      </p:sp>
      <p:sp>
        <p:nvSpPr>
          <p:cNvPr id="49" name="Rettangolo 153"/>
          <p:cNvSpPr/>
          <p:nvPr/>
        </p:nvSpPr>
        <p:spPr bwMode="auto">
          <a:xfrm>
            <a:off x="4384675" y="2699263"/>
            <a:ext cx="341313" cy="152400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prstClr val="white"/>
                </a:solidFill>
              </a:rPr>
              <a:t>E3</a:t>
            </a:r>
          </a:p>
        </p:txBody>
      </p:sp>
      <p:sp>
        <p:nvSpPr>
          <p:cNvPr id="50" name="Rettangolo 154"/>
          <p:cNvSpPr/>
          <p:nvPr/>
        </p:nvSpPr>
        <p:spPr bwMode="auto">
          <a:xfrm>
            <a:off x="4722813" y="2699263"/>
            <a:ext cx="354012" cy="152400"/>
          </a:xfrm>
          <a:prstGeom prst="rect">
            <a:avLst/>
          </a:prstGeom>
          <a:solidFill>
            <a:schemeClr val="tx1"/>
          </a:solidFill>
          <a:ln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 anchorCtr="1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>
                <a:solidFill>
                  <a:prstClr val="white"/>
                </a:solidFill>
              </a:rPr>
              <a:t>E4</a:t>
            </a:r>
          </a:p>
        </p:txBody>
      </p:sp>
      <p:sp>
        <p:nvSpPr>
          <p:cNvPr id="17438" name="CasellaDiTesto 115"/>
          <p:cNvSpPr txBox="1">
            <a:spLocks noChangeArrowheads="1"/>
          </p:cNvSpPr>
          <p:nvPr/>
        </p:nvSpPr>
        <p:spPr bwMode="auto">
          <a:xfrm>
            <a:off x="5046663" y="2594488"/>
            <a:ext cx="828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 dirty="0">
                <a:cs typeface="Andalus" pitchFamily="18" charset="-78"/>
              </a:rPr>
              <a:t>(</a:t>
            </a:r>
            <a:r>
              <a:rPr lang="it-IT" sz="1200" dirty="0" err="1">
                <a:cs typeface="Andalus" pitchFamily="18" charset="-78"/>
              </a:rPr>
              <a:t>variant</a:t>
            </a:r>
            <a:r>
              <a:rPr lang="it-IT" sz="1200" dirty="0">
                <a:cs typeface="Andalus" pitchFamily="18" charset="-78"/>
              </a:rPr>
              <a:t> 1)</a:t>
            </a:r>
          </a:p>
        </p:txBody>
      </p:sp>
      <p:sp>
        <p:nvSpPr>
          <p:cNvPr id="17439" name="CasellaDiTesto 116"/>
          <p:cNvSpPr txBox="1">
            <a:spLocks noChangeArrowheads="1"/>
          </p:cNvSpPr>
          <p:nvPr/>
        </p:nvSpPr>
        <p:spPr bwMode="auto">
          <a:xfrm>
            <a:off x="4772025" y="2816038"/>
            <a:ext cx="8286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200">
                <a:cs typeface="Andalus" pitchFamily="18" charset="-78"/>
              </a:rPr>
              <a:t>(variant 2)</a:t>
            </a:r>
          </a:p>
        </p:txBody>
      </p:sp>
      <p:sp>
        <p:nvSpPr>
          <p:cNvPr id="17440" name="CasellaDiTesto 76"/>
          <p:cNvSpPr txBox="1">
            <a:spLocks noChangeArrowheads="1"/>
          </p:cNvSpPr>
          <p:nvPr/>
        </p:nvSpPr>
        <p:spPr bwMode="auto">
          <a:xfrm>
            <a:off x="3576638" y="2135188"/>
            <a:ext cx="261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Arial" pitchFamily="34" charset="0"/>
              </a:rPr>
              <a:t>-</a:t>
            </a:r>
          </a:p>
        </p:txBody>
      </p:sp>
      <p:sp>
        <p:nvSpPr>
          <p:cNvPr id="17441" name="CasellaDiTesto 451"/>
          <p:cNvSpPr txBox="1">
            <a:spLocks noChangeArrowheads="1"/>
          </p:cNvSpPr>
          <p:nvPr/>
        </p:nvSpPr>
        <p:spPr bwMode="auto">
          <a:xfrm>
            <a:off x="7405688" y="528638"/>
            <a:ext cx="13128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it-IT" sz="1100">
                <a:solidFill>
                  <a:srgbClr val="000000"/>
                </a:solidFill>
                <a:cs typeface="Andalus" pitchFamily="18" charset="-78"/>
              </a:rPr>
              <a:t>TDP-12xQ/N</a:t>
            </a:r>
          </a:p>
        </p:txBody>
      </p:sp>
      <p:sp>
        <p:nvSpPr>
          <p:cNvPr id="55" name="AutoShape 4"/>
          <p:cNvSpPr>
            <a:spLocks noChangeArrowheads="1"/>
          </p:cNvSpPr>
          <p:nvPr/>
        </p:nvSpPr>
        <p:spPr bwMode="auto">
          <a:xfrm>
            <a:off x="404813" y="571500"/>
            <a:ext cx="5969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56" name="AutoShape 5"/>
          <p:cNvSpPr>
            <a:spLocks noChangeArrowheads="1"/>
          </p:cNvSpPr>
          <p:nvPr/>
        </p:nvSpPr>
        <p:spPr bwMode="auto">
          <a:xfrm>
            <a:off x="1001713" y="571500"/>
            <a:ext cx="762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57" name="AutoShape 6"/>
          <p:cNvSpPr>
            <a:spLocks noChangeArrowheads="1"/>
          </p:cNvSpPr>
          <p:nvPr/>
        </p:nvSpPr>
        <p:spPr bwMode="auto">
          <a:xfrm>
            <a:off x="1074738" y="571500"/>
            <a:ext cx="2921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58" name="AutoShape 7"/>
          <p:cNvSpPr>
            <a:spLocks noChangeArrowheads="1"/>
          </p:cNvSpPr>
          <p:nvPr/>
        </p:nvSpPr>
        <p:spPr bwMode="auto">
          <a:xfrm>
            <a:off x="1366838" y="571500"/>
            <a:ext cx="6096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2">
                  <a:gamma/>
                  <a:shade val="59216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59216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59" name="AutoShape 8"/>
          <p:cNvSpPr>
            <a:spLocks noChangeArrowheads="1"/>
          </p:cNvSpPr>
          <p:nvPr/>
        </p:nvSpPr>
        <p:spPr bwMode="auto">
          <a:xfrm>
            <a:off x="1976438" y="571500"/>
            <a:ext cx="1143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60" name="AutoShape 9"/>
          <p:cNvSpPr>
            <a:spLocks noChangeArrowheads="1"/>
          </p:cNvSpPr>
          <p:nvPr/>
        </p:nvSpPr>
        <p:spPr bwMode="auto">
          <a:xfrm>
            <a:off x="2090738" y="571500"/>
            <a:ext cx="6096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2">
                  <a:gamma/>
                  <a:shade val="59216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59216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61" name="AutoShape 10"/>
          <p:cNvSpPr>
            <a:spLocks noChangeArrowheads="1"/>
          </p:cNvSpPr>
          <p:nvPr/>
        </p:nvSpPr>
        <p:spPr bwMode="auto">
          <a:xfrm>
            <a:off x="2709863" y="571500"/>
            <a:ext cx="917575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>
                  <a:gamma/>
                  <a:shade val="59216"/>
                  <a:invGamma/>
                </a:srgbClr>
              </a:gs>
              <a:gs pos="50000">
                <a:srgbClr val="FFCC66"/>
              </a:gs>
              <a:gs pos="100000">
                <a:srgbClr val="FFCC66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17449" name="Text Box 12"/>
          <p:cNvSpPr txBox="1">
            <a:spLocks noChangeArrowheads="1"/>
          </p:cNvSpPr>
          <p:nvPr/>
        </p:nvSpPr>
        <p:spPr bwMode="auto">
          <a:xfrm>
            <a:off x="1373188" y="571500"/>
            <a:ext cx="587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>
                <a:latin typeface="Arial" pitchFamily="34" charset="0"/>
              </a:rPr>
              <a:t>RRM1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17450" name="Text Box 13"/>
          <p:cNvSpPr txBox="1">
            <a:spLocks noChangeArrowheads="1"/>
          </p:cNvSpPr>
          <p:nvPr/>
        </p:nvSpPr>
        <p:spPr bwMode="auto">
          <a:xfrm>
            <a:off x="2047875" y="571500"/>
            <a:ext cx="587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>
                <a:latin typeface="Arial" pitchFamily="34" charset="0"/>
              </a:rPr>
              <a:t>RRM2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17451" name="Rectangle 15"/>
          <p:cNvSpPr>
            <a:spLocks noChangeArrowheads="1"/>
          </p:cNvSpPr>
          <p:nvPr/>
        </p:nvSpPr>
        <p:spPr bwMode="auto">
          <a:xfrm>
            <a:off x="815975" y="342900"/>
            <a:ext cx="431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000"/>
              <a:t>NLS</a:t>
            </a:r>
            <a:endParaRPr lang="en-US" sz="1200"/>
          </a:p>
        </p:txBody>
      </p:sp>
      <p:sp>
        <p:nvSpPr>
          <p:cNvPr id="65" name="AutoShape 20"/>
          <p:cNvSpPr>
            <a:spLocks noChangeArrowheads="1"/>
          </p:cNvSpPr>
          <p:nvPr/>
        </p:nvSpPr>
        <p:spPr bwMode="auto">
          <a:xfrm>
            <a:off x="2586038" y="571500"/>
            <a:ext cx="762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17453" name="Rectangle 21"/>
          <p:cNvSpPr>
            <a:spLocks noChangeArrowheads="1"/>
          </p:cNvSpPr>
          <p:nvPr/>
        </p:nvSpPr>
        <p:spPr bwMode="auto">
          <a:xfrm>
            <a:off x="2390775" y="342900"/>
            <a:ext cx="444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000"/>
              <a:t>NES</a:t>
            </a:r>
            <a:endParaRPr lang="en-US" sz="1200"/>
          </a:p>
        </p:txBody>
      </p:sp>
      <p:sp>
        <p:nvSpPr>
          <p:cNvPr id="67" name="AutoShape 22"/>
          <p:cNvSpPr>
            <a:spLocks noChangeArrowheads="1"/>
          </p:cNvSpPr>
          <p:nvPr/>
        </p:nvSpPr>
        <p:spPr bwMode="auto">
          <a:xfrm>
            <a:off x="3621088" y="568325"/>
            <a:ext cx="200025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68" name="AutoShape 23"/>
          <p:cNvSpPr>
            <a:spLocks noChangeArrowheads="1"/>
          </p:cNvSpPr>
          <p:nvPr/>
        </p:nvSpPr>
        <p:spPr bwMode="auto">
          <a:xfrm>
            <a:off x="3827463" y="568325"/>
            <a:ext cx="777875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>
                  <a:gamma/>
                  <a:shade val="59216"/>
                  <a:invGamma/>
                </a:srgbClr>
              </a:gs>
              <a:gs pos="50000">
                <a:srgbClr val="FFCC66"/>
              </a:gs>
              <a:gs pos="100000">
                <a:srgbClr val="FFCC66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17456" name="Rectangle 28"/>
          <p:cNvSpPr>
            <a:spLocks noChangeArrowheads="1"/>
          </p:cNvSpPr>
          <p:nvPr/>
        </p:nvSpPr>
        <p:spPr bwMode="auto">
          <a:xfrm>
            <a:off x="3524250" y="342900"/>
            <a:ext cx="409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000"/>
              <a:t>Q/N</a:t>
            </a:r>
            <a:endParaRPr lang="en-US" sz="1200"/>
          </a:p>
        </p:txBody>
      </p:sp>
      <p:grpSp>
        <p:nvGrpSpPr>
          <p:cNvPr id="17457" name="Group 187"/>
          <p:cNvGrpSpPr>
            <a:grpSpLocks/>
          </p:cNvGrpSpPr>
          <p:nvPr/>
        </p:nvGrpSpPr>
        <p:grpSpPr bwMode="auto">
          <a:xfrm>
            <a:off x="4597400" y="573088"/>
            <a:ext cx="2844800" cy="228600"/>
            <a:chOff x="5595434" y="2802025"/>
            <a:chExt cx="2844784" cy="228600"/>
          </a:xfrm>
        </p:grpSpPr>
        <p:sp>
          <p:nvSpPr>
            <p:cNvPr id="71" name="AutoShape 22"/>
            <p:cNvSpPr>
              <a:spLocks noChangeArrowheads="1"/>
            </p:cNvSpPr>
            <p:nvPr/>
          </p:nvSpPr>
          <p:spPr bwMode="auto">
            <a:xfrm>
              <a:off x="5595434" y="2802025"/>
              <a:ext cx="23653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72" name="AutoShape 22"/>
            <p:cNvSpPr>
              <a:spLocks noChangeArrowheads="1"/>
            </p:cNvSpPr>
            <p:nvPr/>
          </p:nvSpPr>
          <p:spPr bwMode="auto">
            <a:xfrm>
              <a:off x="5831971" y="2802025"/>
              <a:ext cx="23812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73" name="AutoShape 22"/>
            <p:cNvSpPr>
              <a:spLocks noChangeArrowheads="1"/>
            </p:cNvSpPr>
            <p:nvPr/>
          </p:nvSpPr>
          <p:spPr bwMode="auto">
            <a:xfrm>
              <a:off x="6070094" y="2802025"/>
              <a:ext cx="236536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74" name="AutoShape 22"/>
            <p:cNvSpPr>
              <a:spLocks noChangeArrowheads="1"/>
            </p:cNvSpPr>
            <p:nvPr/>
          </p:nvSpPr>
          <p:spPr bwMode="auto">
            <a:xfrm>
              <a:off x="6306630" y="2802025"/>
              <a:ext cx="23653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75" name="AutoShape 22"/>
            <p:cNvSpPr>
              <a:spLocks noChangeArrowheads="1"/>
            </p:cNvSpPr>
            <p:nvPr/>
          </p:nvSpPr>
          <p:spPr bwMode="auto">
            <a:xfrm>
              <a:off x="6543167" y="2802025"/>
              <a:ext cx="23812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76" name="AutoShape 22"/>
            <p:cNvSpPr>
              <a:spLocks noChangeArrowheads="1"/>
            </p:cNvSpPr>
            <p:nvPr/>
          </p:nvSpPr>
          <p:spPr bwMode="auto">
            <a:xfrm>
              <a:off x="6781290" y="2802025"/>
              <a:ext cx="236536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77" name="AutoShape 22"/>
            <p:cNvSpPr>
              <a:spLocks noChangeArrowheads="1"/>
            </p:cNvSpPr>
            <p:nvPr/>
          </p:nvSpPr>
          <p:spPr bwMode="auto">
            <a:xfrm>
              <a:off x="7017826" y="2802025"/>
              <a:ext cx="23653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78" name="AutoShape 22"/>
            <p:cNvSpPr>
              <a:spLocks noChangeArrowheads="1"/>
            </p:cNvSpPr>
            <p:nvPr/>
          </p:nvSpPr>
          <p:spPr bwMode="auto">
            <a:xfrm>
              <a:off x="7254363" y="2802025"/>
              <a:ext cx="23812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79" name="AutoShape 22"/>
            <p:cNvSpPr>
              <a:spLocks noChangeArrowheads="1"/>
            </p:cNvSpPr>
            <p:nvPr/>
          </p:nvSpPr>
          <p:spPr bwMode="auto">
            <a:xfrm>
              <a:off x="7492486" y="2802025"/>
              <a:ext cx="236536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80" name="AutoShape 22"/>
            <p:cNvSpPr>
              <a:spLocks noChangeArrowheads="1"/>
            </p:cNvSpPr>
            <p:nvPr/>
          </p:nvSpPr>
          <p:spPr bwMode="auto">
            <a:xfrm>
              <a:off x="7729022" y="2802025"/>
              <a:ext cx="23653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81" name="AutoShape 22"/>
            <p:cNvSpPr>
              <a:spLocks noChangeArrowheads="1"/>
            </p:cNvSpPr>
            <p:nvPr/>
          </p:nvSpPr>
          <p:spPr bwMode="auto">
            <a:xfrm>
              <a:off x="7965559" y="2802025"/>
              <a:ext cx="23812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82" name="AutoShape 22"/>
            <p:cNvSpPr>
              <a:spLocks noChangeArrowheads="1"/>
            </p:cNvSpPr>
            <p:nvPr/>
          </p:nvSpPr>
          <p:spPr bwMode="auto">
            <a:xfrm>
              <a:off x="8203682" y="2802025"/>
              <a:ext cx="236536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</p:grpSp>
      <p:sp>
        <p:nvSpPr>
          <p:cNvPr id="84" name="AutoShape 5"/>
          <p:cNvSpPr>
            <a:spLocks noChangeArrowheads="1"/>
          </p:cNvSpPr>
          <p:nvPr/>
        </p:nvSpPr>
        <p:spPr bwMode="auto">
          <a:xfrm>
            <a:off x="1003300" y="1058863"/>
            <a:ext cx="762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85" name="AutoShape 6"/>
          <p:cNvSpPr>
            <a:spLocks noChangeArrowheads="1"/>
          </p:cNvSpPr>
          <p:nvPr/>
        </p:nvSpPr>
        <p:spPr bwMode="auto">
          <a:xfrm>
            <a:off x="1077913" y="1058863"/>
            <a:ext cx="290512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86" name="AutoShape 7"/>
          <p:cNvSpPr>
            <a:spLocks noChangeArrowheads="1"/>
          </p:cNvSpPr>
          <p:nvPr/>
        </p:nvSpPr>
        <p:spPr bwMode="auto">
          <a:xfrm>
            <a:off x="1368425" y="1058863"/>
            <a:ext cx="6096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2">
                  <a:gamma/>
                  <a:shade val="59216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59216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87" name="AutoShape 8"/>
          <p:cNvSpPr>
            <a:spLocks noChangeArrowheads="1"/>
          </p:cNvSpPr>
          <p:nvPr/>
        </p:nvSpPr>
        <p:spPr bwMode="auto">
          <a:xfrm>
            <a:off x="1978025" y="1058863"/>
            <a:ext cx="1143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E0E0E0">
                  <a:gamma/>
                  <a:shade val="67451"/>
                  <a:invGamma/>
                </a:srgbClr>
              </a:gs>
              <a:gs pos="50000">
                <a:srgbClr val="E0E0E0"/>
              </a:gs>
              <a:gs pos="100000">
                <a:srgbClr val="E0E0E0">
                  <a:gamma/>
                  <a:shade val="67451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88" name="AutoShape 9"/>
          <p:cNvSpPr>
            <a:spLocks noChangeArrowheads="1"/>
          </p:cNvSpPr>
          <p:nvPr/>
        </p:nvSpPr>
        <p:spPr bwMode="auto">
          <a:xfrm>
            <a:off x="2092325" y="1058863"/>
            <a:ext cx="6096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chemeClr val="bg2">
                  <a:gamma/>
                  <a:shade val="59216"/>
                  <a:invGamma/>
                </a:schemeClr>
              </a:gs>
              <a:gs pos="50000">
                <a:schemeClr val="bg2"/>
              </a:gs>
              <a:gs pos="100000">
                <a:schemeClr val="bg2">
                  <a:gamma/>
                  <a:shade val="59216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89" name="AutoShape 10"/>
          <p:cNvSpPr>
            <a:spLocks noChangeArrowheads="1"/>
          </p:cNvSpPr>
          <p:nvPr/>
        </p:nvSpPr>
        <p:spPr bwMode="auto">
          <a:xfrm>
            <a:off x="2711450" y="1058863"/>
            <a:ext cx="919163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>
                  <a:gamma/>
                  <a:shade val="59216"/>
                  <a:invGamma/>
                </a:srgbClr>
              </a:gs>
              <a:gs pos="50000">
                <a:srgbClr val="FFCC66"/>
              </a:gs>
              <a:gs pos="100000">
                <a:srgbClr val="FFCC66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92" name="AutoShape 20"/>
          <p:cNvSpPr>
            <a:spLocks noChangeArrowheads="1"/>
          </p:cNvSpPr>
          <p:nvPr/>
        </p:nvSpPr>
        <p:spPr bwMode="auto">
          <a:xfrm>
            <a:off x="2587625" y="1058863"/>
            <a:ext cx="76200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17465" name="Rectangle 21"/>
          <p:cNvSpPr>
            <a:spLocks noChangeArrowheads="1"/>
          </p:cNvSpPr>
          <p:nvPr/>
        </p:nvSpPr>
        <p:spPr bwMode="auto">
          <a:xfrm>
            <a:off x="2392363" y="830263"/>
            <a:ext cx="444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000"/>
              <a:t>NES</a:t>
            </a:r>
            <a:endParaRPr lang="en-US" sz="1200"/>
          </a:p>
        </p:txBody>
      </p:sp>
      <p:sp>
        <p:nvSpPr>
          <p:cNvPr id="94" name="AutoShape 22"/>
          <p:cNvSpPr>
            <a:spLocks noChangeArrowheads="1"/>
          </p:cNvSpPr>
          <p:nvPr/>
        </p:nvSpPr>
        <p:spPr bwMode="auto">
          <a:xfrm>
            <a:off x="3624263" y="1055688"/>
            <a:ext cx="198437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8000">
                  <a:gamma/>
                  <a:shade val="59216"/>
                  <a:invGamma/>
                </a:srgbClr>
              </a:gs>
              <a:gs pos="50000">
                <a:srgbClr val="FF8000"/>
              </a:gs>
              <a:gs pos="100000">
                <a:srgbClr val="FF8000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95" name="AutoShape 23"/>
          <p:cNvSpPr>
            <a:spLocks noChangeArrowheads="1"/>
          </p:cNvSpPr>
          <p:nvPr/>
        </p:nvSpPr>
        <p:spPr bwMode="auto">
          <a:xfrm>
            <a:off x="3830638" y="1055688"/>
            <a:ext cx="776287" cy="2286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CC66">
                  <a:gamma/>
                  <a:shade val="59216"/>
                  <a:invGamma/>
                </a:srgbClr>
              </a:gs>
              <a:gs pos="50000">
                <a:srgbClr val="FFCC66"/>
              </a:gs>
              <a:gs pos="100000">
                <a:srgbClr val="FFCC66">
                  <a:gamma/>
                  <a:shade val="59216"/>
                  <a:invGamma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blurRad="63500" dist="38099" dir="13500000" algn="ctr" rotWithShape="0">
              <a:srgbClr val="000000">
                <a:alpha val="75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>
              <a:latin typeface="+mn-lt"/>
              <a:ea typeface="+mn-ea"/>
              <a:cs typeface="ＭＳ Ｐゴシック" charset="0"/>
            </a:endParaRPr>
          </a:p>
        </p:txBody>
      </p:sp>
      <p:grpSp>
        <p:nvGrpSpPr>
          <p:cNvPr id="17468" name="Group 217"/>
          <p:cNvGrpSpPr>
            <a:grpSpLocks/>
          </p:cNvGrpSpPr>
          <p:nvPr/>
        </p:nvGrpSpPr>
        <p:grpSpPr bwMode="auto">
          <a:xfrm>
            <a:off x="4600575" y="1060450"/>
            <a:ext cx="2844800" cy="228600"/>
            <a:chOff x="5595434" y="2802025"/>
            <a:chExt cx="2844784" cy="228600"/>
          </a:xfrm>
        </p:grpSpPr>
        <p:sp>
          <p:nvSpPr>
            <p:cNvPr id="97" name="AutoShape 22"/>
            <p:cNvSpPr>
              <a:spLocks noChangeArrowheads="1"/>
            </p:cNvSpPr>
            <p:nvPr/>
          </p:nvSpPr>
          <p:spPr bwMode="auto">
            <a:xfrm>
              <a:off x="5595434" y="2802025"/>
              <a:ext cx="23653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98" name="AutoShape 22"/>
            <p:cNvSpPr>
              <a:spLocks noChangeArrowheads="1"/>
            </p:cNvSpPr>
            <p:nvPr/>
          </p:nvSpPr>
          <p:spPr bwMode="auto">
            <a:xfrm>
              <a:off x="5831971" y="2802025"/>
              <a:ext cx="23812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99" name="AutoShape 22"/>
            <p:cNvSpPr>
              <a:spLocks noChangeArrowheads="1"/>
            </p:cNvSpPr>
            <p:nvPr/>
          </p:nvSpPr>
          <p:spPr bwMode="auto">
            <a:xfrm>
              <a:off x="6070094" y="2802025"/>
              <a:ext cx="236536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100" name="AutoShape 22"/>
            <p:cNvSpPr>
              <a:spLocks noChangeArrowheads="1"/>
            </p:cNvSpPr>
            <p:nvPr/>
          </p:nvSpPr>
          <p:spPr bwMode="auto">
            <a:xfrm>
              <a:off x="6306630" y="2802025"/>
              <a:ext cx="23653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101" name="AutoShape 22"/>
            <p:cNvSpPr>
              <a:spLocks noChangeArrowheads="1"/>
            </p:cNvSpPr>
            <p:nvPr/>
          </p:nvSpPr>
          <p:spPr bwMode="auto">
            <a:xfrm>
              <a:off x="6543167" y="2802025"/>
              <a:ext cx="23812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102" name="AutoShape 22"/>
            <p:cNvSpPr>
              <a:spLocks noChangeArrowheads="1"/>
            </p:cNvSpPr>
            <p:nvPr/>
          </p:nvSpPr>
          <p:spPr bwMode="auto">
            <a:xfrm>
              <a:off x="6781290" y="2802025"/>
              <a:ext cx="236536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103" name="AutoShape 22"/>
            <p:cNvSpPr>
              <a:spLocks noChangeArrowheads="1"/>
            </p:cNvSpPr>
            <p:nvPr/>
          </p:nvSpPr>
          <p:spPr bwMode="auto">
            <a:xfrm>
              <a:off x="7017826" y="2802025"/>
              <a:ext cx="23653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104" name="AutoShape 22"/>
            <p:cNvSpPr>
              <a:spLocks noChangeArrowheads="1"/>
            </p:cNvSpPr>
            <p:nvPr/>
          </p:nvSpPr>
          <p:spPr bwMode="auto">
            <a:xfrm>
              <a:off x="7254363" y="2802025"/>
              <a:ext cx="23812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105" name="AutoShape 22"/>
            <p:cNvSpPr>
              <a:spLocks noChangeArrowheads="1"/>
            </p:cNvSpPr>
            <p:nvPr/>
          </p:nvSpPr>
          <p:spPr bwMode="auto">
            <a:xfrm>
              <a:off x="7492486" y="2802025"/>
              <a:ext cx="236536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106" name="AutoShape 22"/>
            <p:cNvSpPr>
              <a:spLocks noChangeArrowheads="1"/>
            </p:cNvSpPr>
            <p:nvPr/>
          </p:nvSpPr>
          <p:spPr bwMode="auto">
            <a:xfrm>
              <a:off x="7729022" y="2802025"/>
              <a:ext cx="236537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107" name="AutoShape 22"/>
            <p:cNvSpPr>
              <a:spLocks noChangeArrowheads="1"/>
            </p:cNvSpPr>
            <p:nvPr/>
          </p:nvSpPr>
          <p:spPr bwMode="auto">
            <a:xfrm>
              <a:off x="7965559" y="2802025"/>
              <a:ext cx="238124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  <p:sp>
          <p:nvSpPr>
            <p:cNvPr id="108" name="AutoShape 22"/>
            <p:cNvSpPr>
              <a:spLocks noChangeArrowheads="1"/>
            </p:cNvSpPr>
            <p:nvPr/>
          </p:nvSpPr>
          <p:spPr bwMode="auto">
            <a:xfrm>
              <a:off x="8203682" y="2802025"/>
              <a:ext cx="236536" cy="228600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rgbClr val="FF8000">
                    <a:gamma/>
                    <a:shade val="59216"/>
                    <a:invGamma/>
                  </a:srgbClr>
                </a:gs>
                <a:gs pos="50000">
                  <a:srgbClr val="FF8000"/>
                </a:gs>
                <a:gs pos="100000">
                  <a:srgbClr val="FF8000">
                    <a:gamma/>
                    <a:shade val="59216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13500000" algn="ctr" rotWithShape="0">
                <a:srgbClr val="000000">
                  <a:alpha val="75000"/>
                </a:srgbClr>
              </a:outerShdw>
            </a:effectLst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>
                <a:latin typeface="+mn-lt"/>
                <a:ea typeface="+mn-ea"/>
                <a:cs typeface="ＭＳ Ｐゴシック" charset="0"/>
              </a:endParaRPr>
            </a:p>
          </p:txBody>
        </p:sp>
      </p:grpSp>
      <p:sp>
        <p:nvSpPr>
          <p:cNvPr id="17470" name="Text Box 12"/>
          <p:cNvSpPr txBox="1">
            <a:spLocks noChangeArrowheads="1"/>
          </p:cNvSpPr>
          <p:nvPr/>
        </p:nvSpPr>
        <p:spPr bwMode="auto">
          <a:xfrm>
            <a:off x="1373188" y="1036638"/>
            <a:ext cx="587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>
                <a:latin typeface="Arial" pitchFamily="34" charset="0"/>
              </a:rPr>
              <a:t>RRM1</a:t>
            </a:r>
            <a:endParaRPr lang="en-US" sz="2400">
              <a:latin typeface="Arial" pitchFamily="34" charset="0"/>
            </a:endParaRPr>
          </a:p>
        </p:txBody>
      </p:sp>
      <p:sp>
        <p:nvSpPr>
          <p:cNvPr id="17471" name="Text Box 13"/>
          <p:cNvSpPr txBox="1">
            <a:spLocks noChangeArrowheads="1"/>
          </p:cNvSpPr>
          <p:nvPr/>
        </p:nvSpPr>
        <p:spPr bwMode="auto">
          <a:xfrm>
            <a:off x="2047875" y="1036638"/>
            <a:ext cx="5873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000">
                <a:latin typeface="Arial" pitchFamily="34" charset="0"/>
              </a:rPr>
              <a:t>RRM2</a:t>
            </a:r>
            <a:endParaRPr lang="en-US" sz="2400">
              <a:latin typeface="Arial" pitchFamily="34" charset="0"/>
            </a:endParaRPr>
          </a:p>
        </p:txBody>
      </p:sp>
      <p:grpSp>
        <p:nvGrpSpPr>
          <p:cNvPr id="90" name="Gruppo 89"/>
          <p:cNvGrpSpPr/>
          <p:nvPr/>
        </p:nvGrpSpPr>
        <p:grpSpPr>
          <a:xfrm>
            <a:off x="1211218" y="3851866"/>
            <a:ext cx="2302805" cy="1742930"/>
            <a:chOff x="2978598" y="1160327"/>
            <a:chExt cx="2302805" cy="1742930"/>
          </a:xfrm>
        </p:grpSpPr>
        <p:pic>
          <p:nvPicPr>
            <p:cNvPr id="91" name="Picture 3"/>
            <p:cNvPicPr>
              <a:picLocks noChangeAspect="1" noChangeArrowheads="1"/>
            </p:cNvPicPr>
            <p:nvPr/>
          </p:nvPicPr>
          <p:blipFill>
            <a:blip r:embed="rId2"/>
            <a:srcRect l="10419" t="20207" b="16483"/>
            <a:stretch>
              <a:fillRect/>
            </a:stretch>
          </p:blipFill>
          <p:spPr bwMode="auto">
            <a:xfrm>
              <a:off x="3419872" y="1926712"/>
              <a:ext cx="1049433" cy="6770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93" name="CasellaDiTesto 599"/>
            <p:cNvSpPr txBox="1">
              <a:spLocks noChangeArrowheads="1"/>
            </p:cNvSpPr>
            <p:nvPr/>
          </p:nvSpPr>
          <p:spPr bwMode="auto">
            <a:xfrm rot="19245171">
              <a:off x="3854628" y="1160327"/>
              <a:ext cx="1312862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/>
              <a:endParaRPr lang="it-IT" sz="900" b="1" dirty="0">
                <a:solidFill>
                  <a:srgbClr val="000000"/>
                </a:solidFill>
                <a:cs typeface="Andalus" pitchFamily="18" charset="-78"/>
              </a:endParaRPr>
            </a:p>
            <a:p>
              <a:pPr algn="ctr" defTabSz="914400"/>
              <a:r>
                <a:rPr lang="it-IT" sz="900" b="1" dirty="0">
                  <a:solidFill>
                    <a:srgbClr val="000000"/>
                  </a:solidFill>
                  <a:cs typeface="Andalus" pitchFamily="18" charset="-78"/>
                </a:rPr>
                <a:t>TDP-12xQ/N </a:t>
              </a:r>
              <a:r>
                <a:rPr lang="it-IT" sz="900" b="1" dirty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it-IT" sz="900" b="1" dirty="0">
                  <a:solidFill>
                    <a:srgbClr val="000000"/>
                  </a:solidFill>
                  <a:cs typeface="Andalus" pitchFamily="18" charset="-78"/>
                </a:rPr>
                <a:t>N </a:t>
              </a:r>
            </a:p>
          </p:txBody>
        </p:sp>
        <p:sp>
          <p:nvSpPr>
            <p:cNvPr id="96" name="CasellaDiTesto 601"/>
            <p:cNvSpPr txBox="1">
              <a:spLocks noChangeArrowheads="1"/>
            </p:cNvSpPr>
            <p:nvPr/>
          </p:nvSpPr>
          <p:spPr bwMode="auto">
            <a:xfrm rot="19360424">
              <a:off x="3179240" y="1225995"/>
              <a:ext cx="13144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/>
              <a:endParaRPr lang="it-IT" sz="900" b="1" dirty="0">
                <a:solidFill>
                  <a:srgbClr val="000000"/>
                </a:solidFill>
                <a:cs typeface="Andalus" pitchFamily="18" charset="-78"/>
              </a:endParaRPr>
            </a:p>
            <a:p>
              <a:pPr algn="ctr" defTabSz="914400"/>
              <a:r>
                <a:rPr lang="it-IT" sz="900" b="1" dirty="0">
                  <a:solidFill>
                    <a:srgbClr val="000000"/>
                  </a:solidFill>
                  <a:cs typeface="Andalus" pitchFamily="18" charset="-78"/>
                </a:rPr>
                <a:t>TDP-12xQ/N </a:t>
              </a:r>
            </a:p>
          </p:txBody>
        </p:sp>
        <p:sp>
          <p:nvSpPr>
            <p:cNvPr id="109" name="CasellaDiTesto 150"/>
            <p:cNvSpPr txBox="1">
              <a:spLocks noChangeArrowheads="1"/>
            </p:cNvSpPr>
            <p:nvPr/>
          </p:nvSpPr>
          <p:spPr bwMode="auto">
            <a:xfrm>
              <a:off x="2986156" y="1649739"/>
              <a:ext cx="409575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000000"/>
                  </a:solidFill>
                </a:rPr>
                <a:t>TET</a:t>
              </a:r>
            </a:p>
          </p:txBody>
        </p:sp>
        <p:sp>
          <p:nvSpPr>
            <p:cNvPr id="110" name="CasellaDiTesto 77"/>
            <p:cNvSpPr txBox="1">
              <a:spLocks noChangeArrowheads="1"/>
            </p:cNvSpPr>
            <p:nvPr/>
          </p:nvSpPr>
          <p:spPr bwMode="auto">
            <a:xfrm>
              <a:off x="3540872" y="1594774"/>
              <a:ext cx="32543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111" name="CasellaDiTesto 77"/>
            <p:cNvSpPr txBox="1">
              <a:spLocks noChangeArrowheads="1"/>
            </p:cNvSpPr>
            <p:nvPr/>
          </p:nvSpPr>
          <p:spPr bwMode="auto">
            <a:xfrm>
              <a:off x="4123256" y="1601124"/>
              <a:ext cx="325437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112" name="CasellaDiTesto 148"/>
            <p:cNvSpPr txBox="1">
              <a:spLocks noChangeArrowheads="1"/>
            </p:cNvSpPr>
            <p:nvPr/>
          </p:nvSpPr>
          <p:spPr bwMode="auto">
            <a:xfrm>
              <a:off x="4608933" y="2627032"/>
              <a:ext cx="672470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200" dirty="0" smtClean="0">
                  <a:solidFill>
                    <a:srgbClr val="000000"/>
                  </a:solidFill>
                  <a:latin typeface="Symbol" pitchFamily="18" charset="2"/>
                </a:rPr>
                <a:t>a</a:t>
              </a:r>
              <a:r>
                <a:rPr lang="en-GB" sz="1200" dirty="0" smtClean="0">
                  <a:solidFill>
                    <a:srgbClr val="000000"/>
                  </a:solidFill>
                </a:rPr>
                <a:t>-FLAG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113" name="CasellaDiTesto 598"/>
            <p:cNvSpPr txBox="1">
              <a:spLocks noChangeArrowheads="1"/>
            </p:cNvSpPr>
            <p:nvPr/>
          </p:nvSpPr>
          <p:spPr bwMode="auto">
            <a:xfrm>
              <a:off x="2978598" y="2043210"/>
              <a:ext cx="539750" cy="2460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it-IT" sz="1000" dirty="0" smtClean="0">
                  <a:solidFill>
                    <a:srgbClr val="000000"/>
                  </a:solidFill>
                  <a:latin typeface="Andalus" pitchFamily="18" charset="-78"/>
                  <a:cs typeface="Andalus" pitchFamily="18" charset="-78"/>
                </a:rPr>
                <a:t>80</a:t>
              </a:r>
              <a:endParaRPr lang="it-IT" sz="1000" dirty="0">
                <a:solidFill>
                  <a:srgbClr val="000000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cxnSp>
          <p:nvCxnSpPr>
            <p:cNvPr id="114" name="Connettore 1 17"/>
            <p:cNvCxnSpPr/>
            <p:nvPr/>
          </p:nvCxnSpPr>
          <p:spPr>
            <a:xfrm>
              <a:off x="3245247" y="2172236"/>
              <a:ext cx="120650" cy="0"/>
            </a:xfrm>
            <a:prstGeom prst="line">
              <a:avLst/>
            </a:prstGeom>
            <a:ln w="635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7497" name="Picture 89" descr="C:\Users\utente\Desktop\Capture_00006.JPG"/>
          <p:cNvPicPr>
            <a:picLocks noChangeAspect="1" noChangeArrowheads="1"/>
          </p:cNvPicPr>
          <p:nvPr/>
        </p:nvPicPr>
        <p:blipFill>
          <a:blip r:embed="rId3">
            <a:lum contrast="30000"/>
          </a:blip>
          <a:srcRect l="42936" t="22176" r="25019" b="63446"/>
          <a:stretch>
            <a:fillRect/>
          </a:stretch>
        </p:blipFill>
        <p:spPr bwMode="auto">
          <a:xfrm>
            <a:off x="1641600" y="2528888"/>
            <a:ext cx="2351088" cy="68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122" name="Gruppo 121"/>
          <p:cNvGrpSpPr/>
          <p:nvPr/>
        </p:nvGrpSpPr>
        <p:grpSpPr>
          <a:xfrm>
            <a:off x="3385681" y="3976970"/>
            <a:ext cx="3227372" cy="1592327"/>
            <a:chOff x="3385681" y="3785898"/>
            <a:chExt cx="3227372" cy="1592327"/>
          </a:xfrm>
        </p:grpSpPr>
        <p:grpSp>
          <p:nvGrpSpPr>
            <p:cNvPr id="116" name="Gruppo 115"/>
            <p:cNvGrpSpPr/>
            <p:nvPr/>
          </p:nvGrpSpPr>
          <p:grpSpPr>
            <a:xfrm>
              <a:off x="3385681" y="4543676"/>
              <a:ext cx="3227372" cy="834549"/>
              <a:chOff x="2034529" y="4966764"/>
              <a:chExt cx="3227372" cy="834549"/>
            </a:xfrm>
          </p:grpSpPr>
          <p:sp>
            <p:nvSpPr>
              <p:cNvPr id="17426" name="CasellaDiTesto 148"/>
              <p:cNvSpPr txBox="1">
                <a:spLocks noChangeArrowheads="1"/>
              </p:cNvSpPr>
              <p:nvPr/>
            </p:nvSpPr>
            <p:spPr bwMode="auto">
              <a:xfrm>
                <a:off x="4006188" y="5525088"/>
                <a:ext cx="1255713" cy="276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GB" sz="1200">
                    <a:solidFill>
                      <a:srgbClr val="000000"/>
                    </a:solidFill>
                    <a:latin typeface="Symbol" pitchFamily="18" charset="2"/>
                  </a:rPr>
                  <a:t>a</a:t>
                </a:r>
                <a:r>
                  <a:rPr lang="en-GB" sz="1200">
                    <a:solidFill>
                      <a:srgbClr val="000000"/>
                    </a:solidFill>
                  </a:rPr>
                  <a:t>-POLDIP3</a:t>
                </a:r>
              </a:p>
            </p:txBody>
          </p:sp>
          <p:sp>
            <p:nvSpPr>
              <p:cNvPr id="17427" name="CasellaDiTesto 621"/>
              <p:cNvSpPr txBox="1">
                <a:spLocks noChangeArrowheads="1"/>
              </p:cNvSpPr>
              <p:nvPr/>
            </p:nvSpPr>
            <p:spPr bwMode="auto">
              <a:xfrm>
                <a:off x="3928754" y="5027561"/>
                <a:ext cx="757238" cy="276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sz="1200">
                    <a:cs typeface="Andalus" pitchFamily="18" charset="-78"/>
                  </a:rPr>
                  <a:t>variant 1</a:t>
                </a:r>
              </a:p>
            </p:txBody>
          </p:sp>
          <p:sp>
            <p:nvSpPr>
              <p:cNvPr id="17428" name="CasellaDiTesto 622"/>
              <p:cNvSpPr txBox="1">
                <a:spLocks noChangeArrowheads="1"/>
              </p:cNvSpPr>
              <p:nvPr/>
            </p:nvSpPr>
            <p:spPr bwMode="auto">
              <a:xfrm>
                <a:off x="3948113" y="5196476"/>
                <a:ext cx="757237" cy="276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it-IT" sz="1200" dirty="0" err="1">
                    <a:cs typeface="Andalus" pitchFamily="18" charset="-78"/>
                  </a:rPr>
                  <a:t>variant</a:t>
                </a:r>
                <a:r>
                  <a:rPr lang="it-IT" sz="1200" dirty="0">
                    <a:cs typeface="Andalus" pitchFamily="18" charset="-78"/>
                  </a:rPr>
                  <a:t> 2</a:t>
                </a:r>
              </a:p>
            </p:txBody>
          </p:sp>
          <p:grpSp>
            <p:nvGrpSpPr>
              <p:cNvPr id="115" name="Gruppo 114"/>
              <p:cNvGrpSpPr/>
              <p:nvPr/>
            </p:nvGrpSpPr>
            <p:grpSpPr>
              <a:xfrm>
                <a:off x="2034529" y="4966764"/>
                <a:ext cx="1789569" cy="560529"/>
                <a:chOff x="1079169" y="3984108"/>
                <a:chExt cx="1789569" cy="560529"/>
              </a:xfrm>
            </p:grpSpPr>
            <p:sp>
              <p:nvSpPr>
                <p:cNvPr id="17412" name="CasellaDiTesto 598"/>
                <p:cNvSpPr txBox="1">
                  <a:spLocks noChangeArrowheads="1"/>
                </p:cNvSpPr>
                <p:nvPr/>
              </p:nvSpPr>
              <p:spPr bwMode="auto">
                <a:xfrm>
                  <a:off x="1079169" y="4273483"/>
                  <a:ext cx="539750" cy="2460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it-IT" sz="1000">
                      <a:solidFill>
                        <a:srgbClr val="000000"/>
                      </a:solidFill>
                      <a:latin typeface="Andalus" pitchFamily="18" charset="-78"/>
                      <a:cs typeface="Andalus" pitchFamily="18" charset="-78"/>
                    </a:rPr>
                    <a:t>47.5</a:t>
                  </a:r>
                </a:p>
              </p:txBody>
            </p:sp>
            <p:cxnSp>
              <p:nvCxnSpPr>
                <p:cNvPr id="22" name="Connettore 1 17"/>
                <p:cNvCxnSpPr/>
                <p:nvPr/>
              </p:nvCxnSpPr>
              <p:spPr>
                <a:xfrm>
                  <a:off x="1444294" y="4430645"/>
                  <a:ext cx="120650" cy="0"/>
                </a:xfrm>
                <a:prstGeom prst="line">
                  <a:avLst/>
                </a:prstGeom>
                <a:ln w="6350" cmpd="sng">
                  <a:solidFill>
                    <a:srgbClr val="0000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7499" name="Picture 91" descr="C:\Users\utente\Desktop\1.valaccaTUBULINA043.jpg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 l="27018" t="25728" r="58106" b="69409"/>
                <a:stretch>
                  <a:fillRect/>
                </a:stretch>
              </p:blipFill>
              <p:spPr bwMode="auto">
                <a:xfrm>
                  <a:off x="1629767" y="3984108"/>
                  <a:ext cx="1238971" cy="560529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</p:pic>
          </p:grpSp>
        </p:grpSp>
        <p:sp>
          <p:nvSpPr>
            <p:cNvPr id="117" name="CasellaDiTesto 599"/>
            <p:cNvSpPr txBox="1">
              <a:spLocks noChangeArrowheads="1"/>
            </p:cNvSpPr>
            <p:nvPr/>
          </p:nvSpPr>
          <p:spPr bwMode="auto">
            <a:xfrm rot="19245171">
              <a:off x="4368736" y="3785898"/>
              <a:ext cx="1312862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/>
              <a:endParaRPr lang="it-IT" sz="900" b="1" dirty="0">
                <a:solidFill>
                  <a:srgbClr val="000000"/>
                </a:solidFill>
                <a:cs typeface="Andalus" pitchFamily="18" charset="-78"/>
              </a:endParaRPr>
            </a:p>
            <a:p>
              <a:pPr algn="ctr" defTabSz="914400"/>
              <a:r>
                <a:rPr lang="it-IT" sz="900" b="1" dirty="0">
                  <a:solidFill>
                    <a:srgbClr val="000000"/>
                  </a:solidFill>
                  <a:cs typeface="Andalus" pitchFamily="18" charset="-78"/>
                </a:rPr>
                <a:t>TDP-12xQ/N </a:t>
              </a:r>
              <a:r>
                <a:rPr lang="it-IT" sz="900" b="1" dirty="0">
                  <a:solidFill>
                    <a:srgbClr val="000000"/>
                  </a:solidFill>
                  <a:latin typeface="Symbol" pitchFamily="18" charset="2"/>
                </a:rPr>
                <a:t>D</a:t>
              </a:r>
              <a:r>
                <a:rPr lang="it-IT" sz="900" b="1" dirty="0">
                  <a:solidFill>
                    <a:srgbClr val="000000"/>
                  </a:solidFill>
                  <a:cs typeface="Andalus" pitchFamily="18" charset="-78"/>
                </a:rPr>
                <a:t>N </a:t>
              </a:r>
            </a:p>
          </p:txBody>
        </p:sp>
        <p:sp>
          <p:nvSpPr>
            <p:cNvPr id="118" name="CasellaDiTesto 601"/>
            <p:cNvSpPr txBox="1">
              <a:spLocks noChangeArrowheads="1"/>
            </p:cNvSpPr>
            <p:nvPr/>
          </p:nvSpPr>
          <p:spPr bwMode="auto">
            <a:xfrm rot="19360424">
              <a:off x="3693348" y="3851566"/>
              <a:ext cx="131445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/>
              <a:endParaRPr lang="it-IT" sz="900" b="1" dirty="0">
                <a:solidFill>
                  <a:srgbClr val="000000"/>
                </a:solidFill>
                <a:cs typeface="Andalus" pitchFamily="18" charset="-78"/>
              </a:endParaRPr>
            </a:p>
            <a:p>
              <a:pPr algn="ctr" defTabSz="914400"/>
              <a:r>
                <a:rPr lang="it-IT" sz="900" b="1" dirty="0">
                  <a:solidFill>
                    <a:srgbClr val="000000"/>
                  </a:solidFill>
                  <a:cs typeface="Andalus" pitchFamily="18" charset="-78"/>
                </a:rPr>
                <a:t>TDP-12xQ/N </a:t>
              </a:r>
            </a:p>
          </p:txBody>
        </p:sp>
        <p:sp>
          <p:nvSpPr>
            <p:cNvPr id="119" name="CasellaDiTesto 150"/>
            <p:cNvSpPr txBox="1">
              <a:spLocks noChangeArrowheads="1"/>
            </p:cNvSpPr>
            <p:nvPr/>
          </p:nvSpPr>
          <p:spPr bwMode="auto">
            <a:xfrm>
              <a:off x="3541208" y="4316254"/>
              <a:ext cx="409575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dirty="0">
                  <a:solidFill>
                    <a:srgbClr val="000000"/>
                  </a:solidFill>
                </a:rPr>
                <a:t>TET</a:t>
              </a:r>
            </a:p>
          </p:txBody>
        </p:sp>
        <p:sp>
          <p:nvSpPr>
            <p:cNvPr id="120" name="CasellaDiTesto 77"/>
            <p:cNvSpPr txBox="1">
              <a:spLocks noChangeArrowheads="1"/>
            </p:cNvSpPr>
            <p:nvPr/>
          </p:nvSpPr>
          <p:spPr bwMode="auto">
            <a:xfrm>
              <a:off x="4041332" y="4220345"/>
              <a:ext cx="325438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  <a:latin typeface="Arial" pitchFamily="34" charset="0"/>
                </a:rPr>
                <a:t>+</a:t>
              </a:r>
            </a:p>
          </p:txBody>
        </p:sp>
        <p:sp>
          <p:nvSpPr>
            <p:cNvPr id="121" name="CasellaDiTesto 77"/>
            <p:cNvSpPr txBox="1">
              <a:spLocks noChangeArrowheads="1"/>
            </p:cNvSpPr>
            <p:nvPr/>
          </p:nvSpPr>
          <p:spPr bwMode="auto">
            <a:xfrm>
              <a:off x="4678308" y="4240343"/>
              <a:ext cx="325437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000000"/>
                  </a:solidFill>
                  <a:latin typeface="Arial" pitchFamily="34" charset="0"/>
                </a:rPr>
                <a:t>+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/>
          <p:cNvPicPr>
            <a:picLocks noChangeAspect="1" noChangeArrowheads="1"/>
          </p:cNvPicPr>
          <p:nvPr/>
        </p:nvPicPr>
        <p:blipFill>
          <a:blip r:embed="rId2">
            <a:lum contrast="-10000"/>
          </a:blip>
          <a:srcRect l="62843" t="4683" r="25812" b="63210"/>
          <a:stretch>
            <a:fillRect/>
          </a:stretch>
        </p:blipFill>
        <p:spPr bwMode="auto">
          <a:xfrm>
            <a:off x="2138363" y="1404938"/>
            <a:ext cx="1223962" cy="1150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>
            <a:lum contrast="-10000"/>
          </a:blip>
          <a:srcRect l="73849" t="2676" r="14670" b="65216"/>
          <a:stretch>
            <a:fillRect/>
          </a:stretch>
        </p:blipFill>
        <p:spPr bwMode="auto">
          <a:xfrm>
            <a:off x="3506788" y="1400175"/>
            <a:ext cx="1223962" cy="1152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lum contrast="-10000"/>
          </a:blip>
          <a:srcRect l="84183" t="2676" r="2043" b="65216"/>
          <a:stretch>
            <a:fillRect/>
          </a:stretch>
        </p:blipFill>
        <p:spPr bwMode="auto">
          <a:xfrm>
            <a:off x="4887913" y="1404938"/>
            <a:ext cx="1233487" cy="11509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7" name="Connettore 1 7"/>
          <p:cNvCxnSpPr/>
          <p:nvPr/>
        </p:nvCxnSpPr>
        <p:spPr>
          <a:xfrm>
            <a:off x="4937125" y="2608263"/>
            <a:ext cx="1177925" cy="0"/>
          </a:xfrm>
          <a:prstGeom prst="line">
            <a:avLst/>
          </a:prstGeom>
          <a:ln w="6350" cmpd="sng">
            <a:solidFill>
              <a:srgbClr val="0D0D0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37" name="CasellaDiTesto 83"/>
          <p:cNvSpPr txBox="1">
            <a:spLocks noChangeArrowheads="1"/>
          </p:cNvSpPr>
          <p:nvPr/>
        </p:nvSpPr>
        <p:spPr bwMode="auto">
          <a:xfrm rot="-2507414">
            <a:off x="2019300" y="889000"/>
            <a:ext cx="1563688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000">
                <a:solidFill>
                  <a:srgbClr val="000000"/>
                </a:solidFill>
              </a:rPr>
              <a:t>Flag- TDP-12xQ/N</a:t>
            </a:r>
          </a:p>
        </p:txBody>
      </p:sp>
      <p:sp>
        <p:nvSpPr>
          <p:cNvPr id="18438" name="CasellaDiTesto 20"/>
          <p:cNvSpPr txBox="1">
            <a:spLocks noChangeArrowheads="1"/>
          </p:cNvSpPr>
          <p:nvPr/>
        </p:nvSpPr>
        <p:spPr bwMode="auto">
          <a:xfrm rot="-2497959">
            <a:off x="2649538" y="725488"/>
            <a:ext cx="17335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>
                <a:solidFill>
                  <a:srgbClr val="000000"/>
                </a:solidFill>
                <a:cs typeface="Andalus" pitchFamily="18" charset="-78"/>
              </a:rPr>
              <a:t>Flag-TDP-12xQ/N </a:t>
            </a:r>
            <a:r>
              <a:rPr lang="it-IT" sz="1000">
                <a:solidFill>
                  <a:srgbClr val="000000"/>
                </a:solidFill>
                <a:latin typeface="Symbol" pitchFamily="18" charset="2"/>
              </a:rPr>
              <a:t>D1/2 D</a:t>
            </a:r>
            <a:r>
              <a:rPr lang="it-IT" sz="1000">
                <a:solidFill>
                  <a:srgbClr val="000000"/>
                </a:solidFill>
                <a:cs typeface="Andalus" pitchFamily="18" charset="-78"/>
              </a:rPr>
              <a:t>C</a:t>
            </a:r>
          </a:p>
        </p:txBody>
      </p:sp>
      <p:sp>
        <p:nvSpPr>
          <p:cNvPr id="18439" name="CasellaDiTesto 83"/>
          <p:cNvSpPr txBox="1">
            <a:spLocks noChangeArrowheads="1"/>
          </p:cNvSpPr>
          <p:nvPr/>
        </p:nvSpPr>
        <p:spPr bwMode="auto">
          <a:xfrm rot="-2507414">
            <a:off x="3367088" y="903288"/>
            <a:ext cx="1563687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000">
                <a:solidFill>
                  <a:srgbClr val="000000"/>
                </a:solidFill>
              </a:rPr>
              <a:t>Flag- TDP-12xQ/N</a:t>
            </a:r>
          </a:p>
        </p:txBody>
      </p:sp>
      <p:sp>
        <p:nvSpPr>
          <p:cNvPr id="18440" name="CasellaDiTesto 22"/>
          <p:cNvSpPr txBox="1">
            <a:spLocks noChangeArrowheads="1"/>
          </p:cNvSpPr>
          <p:nvPr/>
        </p:nvSpPr>
        <p:spPr bwMode="auto">
          <a:xfrm rot="-2497959">
            <a:off x="3986213" y="738188"/>
            <a:ext cx="173355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>
                <a:solidFill>
                  <a:srgbClr val="000000"/>
                </a:solidFill>
                <a:cs typeface="Andalus" pitchFamily="18" charset="-78"/>
              </a:rPr>
              <a:t>Flag-TDP-12xQ/N </a:t>
            </a:r>
            <a:r>
              <a:rPr lang="it-IT" sz="1000">
                <a:solidFill>
                  <a:srgbClr val="000000"/>
                </a:solidFill>
                <a:latin typeface="Symbol" pitchFamily="18" charset="2"/>
              </a:rPr>
              <a:t>D1/2 D</a:t>
            </a:r>
            <a:r>
              <a:rPr lang="it-IT" sz="1000">
                <a:solidFill>
                  <a:srgbClr val="000000"/>
                </a:solidFill>
                <a:cs typeface="Andalus" pitchFamily="18" charset="-78"/>
              </a:rPr>
              <a:t>C</a:t>
            </a:r>
          </a:p>
        </p:txBody>
      </p:sp>
      <p:sp>
        <p:nvSpPr>
          <p:cNvPr id="18441" name="CasellaDiTesto 83"/>
          <p:cNvSpPr txBox="1">
            <a:spLocks noChangeArrowheads="1"/>
          </p:cNvSpPr>
          <p:nvPr/>
        </p:nvSpPr>
        <p:spPr bwMode="auto">
          <a:xfrm rot="-2507414">
            <a:off x="4733925" y="896938"/>
            <a:ext cx="15652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000">
                <a:solidFill>
                  <a:srgbClr val="000000"/>
                </a:solidFill>
              </a:rPr>
              <a:t>Flag- TDP-12xQ/N</a:t>
            </a:r>
          </a:p>
        </p:txBody>
      </p:sp>
      <p:sp>
        <p:nvSpPr>
          <p:cNvPr id="18442" name="CasellaDiTesto 24"/>
          <p:cNvSpPr txBox="1">
            <a:spLocks noChangeArrowheads="1"/>
          </p:cNvSpPr>
          <p:nvPr/>
        </p:nvSpPr>
        <p:spPr bwMode="auto">
          <a:xfrm rot="-2497959">
            <a:off x="5349875" y="741363"/>
            <a:ext cx="1735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000">
                <a:solidFill>
                  <a:srgbClr val="000000"/>
                </a:solidFill>
                <a:cs typeface="Andalus" pitchFamily="18" charset="-78"/>
              </a:rPr>
              <a:t>Flag-TDP-12xQ/N </a:t>
            </a:r>
            <a:r>
              <a:rPr lang="it-IT" sz="1000">
                <a:solidFill>
                  <a:srgbClr val="000000"/>
                </a:solidFill>
                <a:latin typeface="Symbol" pitchFamily="18" charset="2"/>
              </a:rPr>
              <a:t>D1/2 D</a:t>
            </a:r>
            <a:r>
              <a:rPr lang="it-IT" sz="1000">
                <a:solidFill>
                  <a:srgbClr val="000000"/>
                </a:solidFill>
                <a:cs typeface="Andalus" pitchFamily="18" charset="-78"/>
              </a:rPr>
              <a:t>C</a:t>
            </a:r>
          </a:p>
        </p:txBody>
      </p:sp>
      <p:cxnSp>
        <p:nvCxnSpPr>
          <p:cNvPr id="14" name="Connettore 1 14"/>
          <p:cNvCxnSpPr/>
          <p:nvPr/>
        </p:nvCxnSpPr>
        <p:spPr>
          <a:xfrm>
            <a:off x="3538538" y="2608263"/>
            <a:ext cx="1179512" cy="0"/>
          </a:xfrm>
          <a:prstGeom prst="line">
            <a:avLst/>
          </a:prstGeom>
          <a:ln w="6350" cmpd="sng">
            <a:solidFill>
              <a:srgbClr val="0D0D0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5"/>
          <p:cNvCxnSpPr/>
          <p:nvPr/>
        </p:nvCxnSpPr>
        <p:spPr>
          <a:xfrm>
            <a:off x="2166938" y="2598738"/>
            <a:ext cx="1179512" cy="0"/>
          </a:xfrm>
          <a:prstGeom prst="line">
            <a:avLst/>
          </a:prstGeom>
          <a:ln w="6350" cmpd="sng">
            <a:solidFill>
              <a:srgbClr val="0D0D0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45" name="CasellaDiTesto 83"/>
          <p:cNvSpPr txBox="1">
            <a:spLocks noChangeArrowheads="1"/>
          </p:cNvSpPr>
          <p:nvPr/>
        </p:nvSpPr>
        <p:spPr bwMode="auto">
          <a:xfrm>
            <a:off x="4729163" y="2559050"/>
            <a:ext cx="1565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>
                <a:solidFill>
                  <a:srgbClr val="000000"/>
                </a:solidFill>
              </a:rPr>
              <a:t>Beads</a:t>
            </a:r>
          </a:p>
        </p:txBody>
      </p:sp>
      <p:sp>
        <p:nvSpPr>
          <p:cNvPr id="18446" name="CasellaDiTesto 83"/>
          <p:cNvSpPr txBox="1">
            <a:spLocks noChangeArrowheads="1"/>
          </p:cNvSpPr>
          <p:nvPr/>
        </p:nvSpPr>
        <p:spPr bwMode="auto">
          <a:xfrm>
            <a:off x="3330575" y="2565400"/>
            <a:ext cx="15652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>
                <a:solidFill>
                  <a:srgbClr val="000000"/>
                </a:solidFill>
              </a:rPr>
              <a:t>IP: </a:t>
            </a:r>
            <a:r>
              <a:rPr lang="es-CL" sz="12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GB" sz="1200">
                <a:solidFill>
                  <a:srgbClr val="000000"/>
                </a:solidFill>
              </a:rPr>
              <a:t>Flag</a:t>
            </a:r>
          </a:p>
        </p:txBody>
      </p:sp>
      <p:sp>
        <p:nvSpPr>
          <p:cNvPr id="18447" name="CasellaDiTesto 83"/>
          <p:cNvSpPr txBox="1">
            <a:spLocks noChangeArrowheads="1"/>
          </p:cNvSpPr>
          <p:nvPr/>
        </p:nvSpPr>
        <p:spPr bwMode="auto">
          <a:xfrm>
            <a:off x="1965325" y="2560638"/>
            <a:ext cx="156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>
                <a:solidFill>
                  <a:srgbClr val="000000"/>
                </a:solidFill>
              </a:rPr>
              <a:t>Inputs</a:t>
            </a:r>
          </a:p>
        </p:txBody>
      </p:sp>
      <p:sp>
        <p:nvSpPr>
          <p:cNvPr id="18448" name="CasellaDiTesto 83"/>
          <p:cNvSpPr txBox="1">
            <a:spLocks noChangeArrowheads="1"/>
          </p:cNvSpPr>
          <p:nvPr/>
        </p:nvSpPr>
        <p:spPr bwMode="auto">
          <a:xfrm>
            <a:off x="744538" y="1763713"/>
            <a:ext cx="15652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>
                <a:solidFill>
                  <a:srgbClr val="000000"/>
                </a:solidFill>
              </a:rPr>
              <a:t>WB: </a:t>
            </a:r>
            <a:r>
              <a:rPr lang="es-CL" sz="12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GB" sz="1200">
                <a:solidFill>
                  <a:srgbClr val="000000"/>
                </a:solidFill>
              </a:rPr>
              <a:t>Flag</a:t>
            </a:r>
          </a:p>
        </p:txBody>
      </p:sp>
      <p:cxnSp>
        <p:nvCxnSpPr>
          <p:cNvPr id="20" name="Connettore 2 20"/>
          <p:cNvCxnSpPr/>
          <p:nvPr/>
        </p:nvCxnSpPr>
        <p:spPr>
          <a:xfrm flipH="1">
            <a:off x="6205538" y="1671638"/>
            <a:ext cx="287337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50" name="CasellaDiTesto 83"/>
          <p:cNvSpPr txBox="1">
            <a:spLocks noChangeArrowheads="1"/>
          </p:cNvSpPr>
          <p:nvPr/>
        </p:nvSpPr>
        <p:spPr bwMode="auto">
          <a:xfrm>
            <a:off x="6342063" y="1501775"/>
            <a:ext cx="156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>
                <a:solidFill>
                  <a:srgbClr val="000000"/>
                </a:solidFill>
              </a:rPr>
              <a:t>Flag- TDP-12xQ/N</a:t>
            </a:r>
          </a:p>
        </p:txBody>
      </p:sp>
      <p:cxnSp>
        <p:nvCxnSpPr>
          <p:cNvPr id="22" name="Connettore 2 22"/>
          <p:cNvCxnSpPr/>
          <p:nvPr/>
        </p:nvCxnSpPr>
        <p:spPr>
          <a:xfrm flipH="1">
            <a:off x="6224588" y="2155825"/>
            <a:ext cx="287337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52" name="CasellaDiTesto 49"/>
          <p:cNvSpPr txBox="1">
            <a:spLocks noChangeArrowheads="1"/>
          </p:cNvSpPr>
          <p:nvPr/>
        </p:nvSpPr>
        <p:spPr bwMode="auto">
          <a:xfrm>
            <a:off x="6369050" y="2008188"/>
            <a:ext cx="1841500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100">
                <a:solidFill>
                  <a:srgbClr val="000000"/>
                </a:solidFill>
                <a:cs typeface="Andalus" pitchFamily="18" charset="-78"/>
              </a:rPr>
              <a:t>Flag-TDP-12xQ/N </a:t>
            </a:r>
            <a:r>
              <a:rPr lang="it-IT" sz="110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1100">
                <a:solidFill>
                  <a:srgbClr val="000000"/>
                </a:solidFill>
                <a:cs typeface="Andalus" pitchFamily="18" charset="-78"/>
              </a:rPr>
              <a:t>1/2 </a:t>
            </a:r>
            <a:r>
              <a:rPr lang="it-IT" sz="1100">
                <a:solidFill>
                  <a:srgbClr val="000000"/>
                </a:solidFill>
                <a:latin typeface="Symbol" pitchFamily="18" charset="2"/>
              </a:rPr>
              <a:t>D</a:t>
            </a:r>
            <a:r>
              <a:rPr lang="it-IT" sz="1100">
                <a:solidFill>
                  <a:srgbClr val="000000"/>
                </a:solidFill>
                <a:cs typeface="Andalus" pitchFamily="18" charset="-78"/>
              </a:rPr>
              <a:t>C</a:t>
            </a:r>
          </a:p>
        </p:txBody>
      </p:sp>
      <p:pic>
        <p:nvPicPr>
          <p:cNvPr id="18453" name="Picture 3" descr="C:\Users\utente\Desktop\Immagine1.png"/>
          <p:cNvPicPr>
            <a:picLocks noChangeAspect="1" noChangeArrowheads="1"/>
          </p:cNvPicPr>
          <p:nvPr/>
        </p:nvPicPr>
        <p:blipFill>
          <a:blip r:embed="rId3">
            <a:lum bright="-10000" contrast="20000"/>
          </a:blip>
          <a:srcRect/>
          <a:stretch>
            <a:fillRect/>
          </a:stretch>
        </p:blipFill>
        <p:spPr bwMode="auto">
          <a:xfrm>
            <a:off x="2124075" y="3036888"/>
            <a:ext cx="40322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Connettore 1 28"/>
          <p:cNvCxnSpPr/>
          <p:nvPr/>
        </p:nvCxnSpPr>
        <p:spPr>
          <a:xfrm>
            <a:off x="4945063" y="2974975"/>
            <a:ext cx="1177925" cy="0"/>
          </a:xfrm>
          <a:prstGeom prst="line">
            <a:avLst/>
          </a:prstGeom>
          <a:ln w="6350" cmpd="sng">
            <a:solidFill>
              <a:srgbClr val="0D0D0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9"/>
          <p:cNvCxnSpPr/>
          <p:nvPr/>
        </p:nvCxnSpPr>
        <p:spPr>
          <a:xfrm>
            <a:off x="3544888" y="2974975"/>
            <a:ext cx="1179512" cy="0"/>
          </a:xfrm>
          <a:prstGeom prst="line">
            <a:avLst/>
          </a:prstGeom>
          <a:ln w="6350" cmpd="sng">
            <a:solidFill>
              <a:srgbClr val="0D0D0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1 30"/>
          <p:cNvCxnSpPr/>
          <p:nvPr/>
        </p:nvCxnSpPr>
        <p:spPr>
          <a:xfrm>
            <a:off x="2173288" y="2965450"/>
            <a:ext cx="1179512" cy="0"/>
          </a:xfrm>
          <a:prstGeom prst="line">
            <a:avLst/>
          </a:prstGeom>
          <a:ln w="6350" cmpd="sng">
            <a:solidFill>
              <a:srgbClr val="0D0D0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57" name="CasellaDiTesto 83"/>
          <p:cNvSpPr txBox="1">
            <a:spLocks noChangeArrowheads="1"/>
          </p:cNvSpPr>
          <p:nvPr/>
        </p:nvSpPr>
        <p:spPr bwMode="auto">
          <a:xfrm>
            <a:off x="625475" y="3255963"/>
            <a:ext cx="15652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>
                <a:solidFill>
                  <a:srgbClr val="000000"/>
                </a:solidFill>
              </a:rPr>
              <a:t>WB: </a:t>
            </a:r>
            <a:r>
              <a:rPr lang="es-CL" sz="1200">
                <a:solidFill>
                  <a:srgbClr val="000000"/>
                </a:solidFill>
                <a:latin typeface="Symbol" pitchFamily="18" charset="2"/>
              </a:rPr>
              <a:t>a</a:t>
            </a:r>
            <a:r>
              <a:rPr lang="es-CL" sz="120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GB" sz="1200">
                <a:solidFill>
                  <a:srgbClr val="000000"/>
                </a:solidFill>
              </a:rPr>
              <a:t>TDP-43</a:t>
            </a:r>
          </a:p>
        </p:txBody>
      </p:sp>
      <p:cxnSp>
        <p:nvCxnSpPr>
          <p:cNvPr id="29" name="Connettore 2 32"/>
          <p:cNvCxnSpPr/>
          <p:nvPr/>
        </p:nvCxnSpPr>
        <p:spPr>
          <a:xfrm flipH="1">
            <a:off x="6207125" y="3346450"/>
            <a:ext cx="287338" cy="0"/>
          </a:xfrm>
          <a:prstGeom prst="straightConnector1">
            <a:avLst/>
          </a:prstGeom>
          <a:ln w="3175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59" name="CasellaDiTesto 83"/>
          <p:cNvSpPr txBox="1">
            <a:spLocks noChangeArrowheads="1"/>
          </p:cNvSpPr>
          <p:nvPr/>
        </p:nvSpPr>
        <p:spPr bwMode="auto">
          <a:xfrm>
            <a:off x="6186488" y="3182938"/>
            <a:ext cx="156527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1200">
                <a:solidFill>
                  <a:srgbClr val="000000"/>
                </a:solidFill>
              </a:rPr>
              <a:t>endo-TDP-43</a:t>
            </a:r>
          </a:p>
        </p:txBody>
      </p:sp>
      <p:sp>
        <p:nvSpPr>
          <p:cNvPr id="31" name="CasellaDiTesto 67"/>
          <p:cNvSpPr txBox="1">
            <a:spLocks noChangeArrowheads="1"/>
          </p:cNvSpPr>
          <p:nvPr/>
        </p:nvSpPr>
        <p:spPr bwMode="auto">
          <a:xfrm>
            <a:off x="2373313" y="3705225"/>
            <a:ext cx="35941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kern="0" dirty="0" smtClean="0">
                <a:solidFill>
                  <a:sysClr val="windowText" lastClr="000000"/>
                </a:solidFill>
              </a:rPr>
              <a:t>1             2               3              4            5             6</a:t>
            </a:r>
          </a:p>
        </p:txBody>
      </p:sp>
      <p:sp>
        <p:nvSpPr>
          <p:cNvPr id="18461" name="Rectangle 128"/>
          <p:cNvSpPr>
            <a:spLocks noChangeArrowheads="1"/>
          </p:cNvSpPr>
          <p:nvPr/>
        </p:nvSpPr>
        <p:spPr bwMode="auto">
          <a:xfrm>
            <a:off x="7267575" y="4133850"/>
            <a:ext cx="9032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/>
              <a:t>Suppl. Fig.6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1291</TotalTime>
  <Words>532</Words>
  <Application>Microsoft Macintosh PowerPoint</Application>
  <PresentationFormat>Presentazione su schermo (4:3)</PresentationFormat>
  <Paragraphs>179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Office Theme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icgeb</dc:creator>
  <cp:lastModifiedBy>Mauricio Budini</cp:lastModifiedBy>
  <cp:revision>82</cp:revision>
  <dcterms:created xsi:type="dcterms:W3CDTF">2014-02-12T14:48:13Z</dcterms:created>
  <dcterms:modified xsi:type="dcterms:W3CDTF">2014-07-14T01:14:10Z</dcterms:modified>
</cp:coreProperties>
</file>