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6291263" cy="6391275"/>
  <p:notesSz cx="6858000" cy="9144000"/>
  <p:defaultTextStyle>
    <a:defPPr>
      <a:defRPr lang="en-US"/>
    </a:defPPr>
    <a:lvl1pPr marL="0" algn="l" defTabSz="36233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62331" algn="l" defTabSz="36233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24662" algn="l" defTabSz="36233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86993" algn="l" defTabSz="36233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449324" algn="l" defTabSz="36233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811655" algn="l" defTabSz="36233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173986" algn="l" defTabSz="36233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536317" algn="l" defTabSz="36233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898648" algn="l" defTabSz="362331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6C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2296" y="328"/>
      </p:cViewPr>
      <p:guideLst>
        <p:guide orient="horz" pos="2013"/>
        <p:guide pos="19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1845" y="1985438"/>
            <a:ext cx="5347574" cy="136998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3690" y="3621722"/>
            <a:ext cx="4403884" cy="163332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62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246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869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49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116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739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36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898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B8B72-07F7-3F44-BFA5-C0131F560BD5}" type="datetimeFigureOut">
              <a:rPr lang="en-US" smtClean="0"/>
              <a:t>9/22/14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C1CA4-168B-C04C-80AC-D37CE49CD9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769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B8B72-07F7-3F44-BFA5-C0131F560BD5}" type="datetimeFigureOut">
              <a:rPr lang="en-US" smtClean="0"/>
              <a:t>9/22/14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C1CA4-168B-C04C-80AC-D37CE49CD9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789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561166" y="255948"/>
            <a:ext cx="1415534" cy="545329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4563" y="255948"/>
            <a:ext cx="4141748" cy="545329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B8B72-07F7-3F44-BFA5-C0131F560BD5}" type="datetimeFigureOut">
              <a:rPr lang="en-US" smtClean="0"/>
              <a:t>9/22/14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C1CA4-168B-C04C-80AC-D37CE49CD9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377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B8B72-07F7-3F44-BFA5-C0131F560BD5}" type="datetimeFigureOut">
              <a:rPr lang="en-US" smtClean="0"/>
              <a:t>9/22/14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C1CA4-168B-C04C-80AC-D37CE49CD9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021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966" y="4106987"/>
            <a:ext cx="5347574" cy="1269378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6966" y="2708895"/>
            <a:ext cx="5347574" cy="1398091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23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2466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8699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4932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1165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7398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3631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89864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B8B72-07F7-3F44-BFA5-C0131F560BD5}" type="datetimeFigureOut">
              <a:rPr lang="en-US" smtClean="0"/>
              <a:t>9/22/14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C1CA4-168B-C04C-80AC-D37CE49CD9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30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4563" y="1491298"/>
            <a:ext cx="2778641" cy="4217946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98059" y="1491298"/>
            <a:ext cx="2778641" cy="4217946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B8B72-07F7-3F44-BFA5-C0131F560BD5}" type="datetimeFigureOut">
              <a:rPr lang="en-US" smtClean="0"/>
              <a:t>9/22/14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C1CA4-168B-C04C-80AC-D37CE49CD9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298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563" y="1430640"/>
            <a:ext cx="2779734" cy="596223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2331" indent="0">
              <a:buNone/>
              <a:defRPr sz="1600" b="1"/>
            </a:lvl2pPr>
            <a:lvl3pPr marL="724662" indent="0">
              <a:buNone/>
              <a:defRPr sz="1400" b="1"/>
            </a:lvl3pPr>
            <a:lvl4pPr marL="1086993" indent="0">
              <a:buNone/>
              <a:defRPr sz="1300" b="1"/>
            </a:lvl4pPr>
            <a:lvl5pPr marL="1449324" indent="0">
              <a:buNone/>
              <a:defRPr sz="1300" b="1"/>
            </a:lvl5pPr>
            <a:lvl6pPr marL="1811655" indent="0">
              <a:buNone/>
              <a:defRPr sz="1300" b="1"/>
            </a:lvl6pPr>
            <a:lvl7pPr marL="2173986" indent="0">
              <a:buNone/>
              <a:defRPr sz="1300" b="1"/>
            </a:lvl7pPr>
            <a:lvl8pPr marL="2536317" indent="0">
              <a:buNone/>
              <a:defRPr sz="1300" b="1"/>
            </a:lvl8pPr>
            <a:lvl9pPr marL="2898648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4563" y="2026863"/>
            <a:ext cx="2779734" cy="3682381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95874" y="1430640"/>
            <a:ext cx="2780826" cy="596223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2331" indent="0">
              <a:buNone/>
              <a:defRPr sz="1600" b="1"/>
            </a:lvl2pPr>
            <a:lvl3pPr marL="724662" indent="0">
              <a:buNone/>
              <a:defRPr sz="1400" b="1"/>
            </a:lvl3pPr>
            <a:lvl4pPr marL="1086993" indent="0">
              <a:buNone/>
              <a:defRPr sz="1300" b="1"/>
            </a:lvl4pPr>
            <a:lvl5pPr marL="1449324" indent="0">
              <a:buNone/>
              <a:defRPr sz="1300" b="1"/>
            </a:lvl5pPr>
            <a:lvl6pPr marL="1811655" indent="0">
              <a:buNone/>
              <a:defRPr sz="1300" b="1"/>
            </a:lvl6pPr>
            <a:lvl7pPr marL="2173986" indent="0">
              <a:buNone/>
              <a:defRPr sz="1300" b="1"/>
            </a:lvl7pPr>
            <a:lvl8pPr marL="2536317" indent="0">
              <a:buNone/>
              <a:defRPr sz="1300" b="1"/>
            </a:lvl8pPr>
            <a:lvl9pPr marL="2898648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95874" y="2026863"/>
            <a:ext cx="2780826" cy="3682381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B8B72-07F7-3F44-BFA5-C0131F560BD5}" type="datetimeFigureOut">
              <a:rPr lang="en-US" smtClean="0"/>
              <a:t>9/22/14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C1CA4-168B-C04C-80AC-D37CE49CD9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983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B8B72-07F7-3F44-BFA5-C0131F560BD5}" type="datetimeFigureOut">
              <a:rPr lang="en-US" smtClean="0"/>
              <a:t>9/22/14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C1CA4-168B-C04C-80AC-D37CE49CD9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353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B8B72-07F7-3F44-BFA5-C0131F560BD5}" type="datetimeFigureOut">
              <a:rPr lang="en-US" smtClean="0"/>
              <a:t>9/22/14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C1CA4-168B-C04C-80AC-D37CE49CD9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233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564" y="254467"/>
            <a:ext cx="2069782" cy="1082966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59709" y="254468"/>
            <a:ext cx="3516991" cy="5454776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4564" y="1337434"/>
            <a:ext cx="2069782" cy="4371810"/>
          </a:xfrm>
        </p:spPr>
        <p:txBody>
          <a:bodyPr/>
          <a:lstStyle>
            <a:lvl1pPr marL="0" indent="0">
              <a:buNone/>
              <a:defRPr sz="1100"/>
            </a:lvl1pPr>
            <a:lvl2pPr marL="362331" indent="0">
              <a:buNone/>
              <a:defRPr sz="1000"/>
            </a:lvl2pPr>
            <a:lvl3pPr marL="724662" indent="0">
              <a:buNone/>
              <a:defRPr sz="800"/>
            </a:lvl3pPr>
            <a:lvl4pPr marL="1086993" indent="0">
              <a:buNone/>
              <a:defRPr sz="700"/>
            </a:lvl4pPr>
            <a:lvl5pPr marL="1449324" indent="0">
              <a:buNone/>
              <a:defRPr sz="700"/>
            </a:lvl5pPr>
            <a:lvl6pPr marL="1811655" indent="0">
              <a:buNone/>
              <a:defRPr sz="700"/>
            </a:lvl6pPr>
            <a:lvl7pPr marL="2173986" indent="0">
              <a:buNone/>
              <a:defRPr sz="700"/>
            </a:lvl7pPr>
            <a:lvl8pPr marL="2536317" indent="0">
              <a:buNone/>
              <a:defRPr sz="700"/>
            </a:lvl8pPr>
            <a:lvl9pPr marL="2898648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B8B72-07F7-3F44-BFA5-C0131F560BD5}" type="datetimeFigureOut">
              <a:rPr lang="en-US" smtClean="0"/>
              <a:t>9/22/14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C1CA4-168B-C04C-80AC-D37CE49CD9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375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3131" y="4473893"/>
            <a:ext cx="3774758" cy="52816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33131" y="571072"/>
            <a:ext cx="3774758" cy="3834765"/>
          </a:xfrm>
        </p:spPr>
        <p:txBody>
          <a:bodyPr/>
          <a:lstStyle>
            <a:lvl1pPr marL="0" indent="0">
              <a:buNone/>
              <a:defRPr sz="2500"/>
            </a:lvl1pPr>
            <a:lvl2pPr marL="362331" indent="0">
              <a:buNone/>
              <a:defRPr sz="2200"/>
            </a:lvl2pPr>
            <a:lvl3pPr marL="724662" indent="0">
              <a:buNone/>
              <a:defRPr sz="1900"/>
            </a:lvl3pPr>
            <a:lvl4pPr marL="1086993" indent="0">
              <a:buNone/>
              <a:defRPr sz="1600"/>
            </a:lvl4pPr>
            <a:lvl5pPr marL="1449324" indent="0">
              <a:buNone/>
              <a:defRPr sz="1600"/>
            </a:lvl5pPr>
            <a:lvl6pPr marL="1811655" indent="0">
              <a:buNone/>
              <a:defRPr sz="1600"/>
            </a:lvl6pPr>
            <a:lvl7pPr marL="2173986" indent="0">
              <a:buNone/>
              <a:defRPr sz="1600"/>
            </a:lvl7pPr>
            <a:lvl8pPr marL="2536317" indent="0">
              <a:buNone/>
              <a:defRPr sz="1600"/>
            </a:lvl8pPr>
            <a:lvl9pPr marL="2898648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3131" y="5002061"/>
            <a:ext cx="3774758" cy="750087"/>
          </a:xfrm>
        </p:spPr>
        <p:txBody>
          <a:bodyPr/>
          <a:lstStyle>
            <a:lvl1pPr marL="0" indent="0">
              <a:buNone/>
              <a:defRPr sz="1100"/>
            </a:lvl1pPr>
            <a:lvl2pPr marL="362331" indent="0">
              <a:buNone/>
              <a:defRPr sz="1000"/>
            </a:lvl2pPr>
            <a:lvl3pPr marL="724662" indent="0">
              <a:buNone/>
              <a:defRPr sz="800"/>
            </a:lvl3pPr>
            <a:lvl4pPr marL="1086993" indent="0">
              <a:buNone/>
              <a:defRPr sz="700"/>
            </a:lvl4pPr>
            <a:lvl5pPr marL="1449324" indent="0">
              <a:buNone/>
              <a:defRPr sz="700"/>
            </a:lvl5pPr>
            <a:lvl6pPr marL="1811655" indent="0">
              <a:buNone/>
              <a:defRPr sz="700"/>
            </a:lvl6pPr>
            <a:lvl7pPr marL="2173986" indent="0">
              <a:buNone/>
              <a:defRPr sz="700"/>
            </a:lvl7pPr>
            <a:lvl8pPr marL="2536317" indent="0">
              <a:buNone/>
              <a:defRPr sz="700"/>
            </a:lvl8pPr>
            <a:lvl9pPr marL="2898648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B8B72-07F7-3F44-BFA5-C0131F560BD5}" type="datetimeFigureOut">
              <a:rPr lang="en-US" smtClean="0"/>
              <a:t>9/22/14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C1CA4-168B-C04C-80AC-D37CE49CD9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989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563" y="255947"/>
            <a:ext cx="5662137" cy="1065213"/>
          </a:xfrm>
          <a:prstGeom prst="rect">
            <a:avLst/>
          </a:prstGeom>
        </p:spPr>
        <p:txBody>
          <a:bodyPr vert="horz" lIns="72466" tIns="36233" rIns="72466" bIns="3623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563" y="1491298"/>
            <a:ext cx="5662137" cy="4217946"/>
          </a:xfrm>
          <a:prstGeom prst="rect">
            <a:avLst/>
          </a:prstGeom>
        </p:spPr>
        <p:txBody>
          <a:bodyPr vert="horz" lIns="72466" tIns="36233" rIns="72466" bIns="3623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4563" y="5923766"/>
            <a:ext cx="1467961" cy="340276"/>
          </a:xfrm>
          <a:prstGeom prst="rect">
            <a:avLst/>
          </a:prstGeom>
        </p:spPr>
        <p:txBody>
          <a:bodyPr vert="horz" lIns="72466" tIns="36233" rIns="72466" bIns="36233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B8B72-07F7-3F44-BFA5-C0131F560BD5}" type="datetimeFigureOut">
              <a:rPr lang="en-US" smtClean="0"/>
              <a:t>9/22/14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49515" y="5923766"/>
            <a:ext cx="1992233" cy="340276"/>
          </a:xfrm>
          <a:prstGeom prst="rect">
            <a:avLst/>
          </a:prstGeom>
        </p:spPr>
        <p:txBody>
          <a:bodyPr vert="horz" lIns="72466" tIns="36233" rIns="72466" bIns="36233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08739" y="5923766"/>
            <a:ext cx="1467961" cy="340276"/>
          </a:xfrm>
          <a:prstGeom prst="rect">
            <a:avLst/>
          </a:prstGeom>
        </p:spPr>
        <p:txBody>
          <a:bodyPr vert="horz" lIns="72466" tIns="36233" rIns="72466" bIns="36233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7C1CA4-168B-C04C-80AC-D37CE49CD9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676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62331" rtl="0" eaLnBrk="1" latinLnBrk="0" hangingPunct="1">
        <a:spcBef>
          <a:spcPct val="0"/>
        </a:spcBef>
        <a:buNone/>
        <a:defRPr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1748" indent="-271748" algn="l" defTabSz="362331" rtl="0" eaLnBrk="1" latinLnBrk="0" hangingPunct="1">
        <a:spcBef>
          <a:spcPct val="20000"/>
        </a:spcBef>
        <a:buFont typeface="Arial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88788" indent="-226457" algn="l" defTabSz="362331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05828" indent="-181166" algn="l" defTabSz="362331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68159" indent="-181166" algn="l" defTabSz="362331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0490" indent="-181166" algn="l" defTabSz="362331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92821" indent="-181166" algn="l" defTabSz="36233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55152" indent="-181166" algn="l" defTabSz="36233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17483" indent="-181166" algn="l" defTabSz="36233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79814" indent="-181166" algn="l" defTabSz="362331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233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2331" algn="l" defTabSz="36233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24662" algn="l" defTabSz="36233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86993" algn="l" defTabSz="36233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49324" algn="l" defTabSz="36233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11655" algn="l" defTabSz="36233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73986" algn="l" defTabSz="36233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36317" algn="l" defTabSz="36233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98648" algn="l" defTabSz="36233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493339" y="1510158"/>
            <a:ext cx="14250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>
                <a:solidFill>
                  <a:srgbClr val="FF0000"/>
                </a:solidFill>
              </a:rPr>
              <a:t>SNP/CGH microarray</a:t>
            </a: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1630432" y="662034"/>
            <a:ext cx="2849399" cy="568873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800" b="1" dirty="0" smtClean="0">
                <a:solidFill>
                  <a:srgbClr val="000000"/>
                </a:solidFill>
              </a:rPr>
              <a:t>INPUT :</a:t>
            </a:r>
            <a:r>
              <a:rPr lang="en-US" sz="800" dirty="0" smtClean="0">
                <a:solidFill>
                  <a:srgbClr val="000000"/>
                </a:solidFill>
              </a:rPr>
              <a:t> project name.</a:t>
            </a:r>
          </a:p>
          <a:p>
            <a:r>
              <a:rPr lang="en-US" sz="800" b="1" dirty="0" smtClean="0">
                <a:solidFill>
                  <a:srgbClr val="000000"/>
                </a:solidFill>
              </a:rPr>
              <a:t>INPUT </a:t>
            </a:r>
            <a:r>
              <a:rPr lang="en-US" sz="800" dirty="0" smtClean="0">
                <a:solidFill>
                  <a:srgbClr val="000000"/>
                </a:solidFill>
              </a:rPr>
              <a:t>: ploidy of experiment.</a:t>
            </a:r>
          </a:p>
          <a:p>
            <a:r>
              <a:rPr lang="en-US" sz="800" b="1" dirty="0" smtClean="0">
                <a:solidFill>
                  <a:srgbClr val="000000"/>
                </a:solidFill>
              </a:rPr>
              <a:t>INPUT </a:t>
            </a:r>
            <a:r>
              <a:rPr lang="en-US" sz="800" dirty="0" smtClean="0">
                <a:solidFill>
                  <a:srgbClr val="000000"/>
                </a:solidFill>
              </a:rPr>
              <a:t>: baseline ploidy for generated figures.</a:t>
            </a:r>
          </a:p>
          <a:p>
            <a:r>
              <a:rPr lang="en-US" sz="800" b="1" dirty="0" smtClean="0">
                <a:solidFill>
                  <a:srgbClr val="000000"/>
                </a:solidFill>
              </a:rPr>
              <a:t>INPUT </a:t>
            </a:r>
            <a:r>
              <a:rPr lang="en-US" sz="800" dirty="0" smtClean="0">
                <a:solidFill>
                  <a:srgbClr val="000000"/>
                </a:solidFill>
              </a:rPr>
              <a:t>: choose if annotations will be drawn in figure</a:t>
            </a:r>
          </a:p>
        </p:txBody>
      </p:sp>
      <p:sp>
        <p:nvSpPr>
          <p:cNvPr id="48" name="Rounded Rectangle 47"/>
          <p:cNvSpPr/>
          <p:nvPr/>
        </p:nvSpPr>
        <p:spPr>
          <a:xfrm>
            <a:off x="1630432" y="1230907"/>
            <a:ext cx="2849399" cy="275103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800" b="1" dirty="0" smtClean="0">
                <a:solidFill>
                  <a:srgbClr val="000000"/>
                </a:solidFill>
              </a:rPr>
              <a:t>INPUT :</a:t>
            </a:r>
            <a:r>
              <a:rPr lang="en-US" sz="800" dirty="0" smtClean="0">
                <a:solidFill>
                  <a:srgbClr val="000000"/>
                </a:solidFill>
              </a:rPr>
              <a:t> choose data type.</a:t>
            </a:r>
            <a:endParaRPr lang="en-US" sz="800" dirty="0">
              <a:solidFill>
                <a:srgbClr val="000000"/>
              </a:solidFill>
            </a:endParaRPr>
          </a:p>
        </p:txBody>
      </p:sp>
      <p:cxnSp>
        <p:nvCxnSpPr>
          <p:cNvPr id="49" name="Straight Arrow Connector 48"/>
          <p:cNvCxnSpPr>
            <a:stCxn id="48" idx="2"/>
            <a:endCxn id="62" idx="0"/>
          </p:cNvCxnSpPr>
          <p:nvPr/>
        </p:nvCxnSpPr>
        <p:spPr>
          <a:xfrm>
            <a:off x="3055132" y="1506010"/>
            <a:ext cx="7095" cy="613203"/>
          </a:xfrm>
          <a:prstGeom prst="straightConnector1">
            <a:avLst/>
          </a:prstGeom>
          <a:noFill/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endCxn id="61" idx="0"/>
          </p:cNvCxnSpPr>
          <p:nvPr/>
        </p:nvCxnSpPr>
        <p:spPr>
          <a:xfrm>
            <a:off x="883530" y="2508241"/>
            <a:ext cx="0" cy="1198714"/>
          </a:xfrm>
          <a:prstGeom prst="straightConnector1">
            <a:avLst/>
          </a:prstGeom>
          <a:noFill/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endCxn id="63" idx="0"/>
          </p:cNvCxnSpPr>
          <p:nvPr/>
        </p:nvCxnSpPr>
        <p:spPr>
          <a:xfrm>
            <a:off x="3939757" y="1506010"/>
            <a:ext cx="1279975" cy="605643"/>
          </a:xfrm>
          <a:prstGeom prst="straightConnector1">
            <a:avLst/>
          </a:prstGeom>
          <a:noFill/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3022398" y="1506010"/>
            <a:ext cx="98951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FF0000"/>
                </a:solidFill>
              </a:rPr>
              <a:t>Whole genome NGS</a:t>
            </a: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348902" y="1498854"/>
            <a:ext cx="141393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>
                <a:solidFill>
                  <a:srgbClr val="FF0000"/>
                </a:solidFill>
              </a:rPr>
              <a:t>ddRADseq</a:t>
            </a: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1134" y="3706955"/>
            <a:ext cx="1764792" cy="568416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800" b="1" dirty="0" smtClean="0">
                <a:solidFill>
                  <a:srgbClr val="000000"/>
                </a:solidFill>
              </a:rPr>
              <a:t>INPUT :</a:t>
            </a:r>
            <a:r>
              <a:rPr lang="en-US" sz="800" dirty="0" smtClean="0">
                <a:solidFill>
                  <a:srgbClr val="000000"/>
                </a:solidFill>
              </a:rPr>
              <a:t> choose if GC-bias correction will be used.</a:t>
            </a:r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2089138" y="2119213"/>
            <a:ext cx="1946177" cy="366161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800" b="1" dirty="0" smtClean="0">
                <a:solidFill>
                  <a:srgbClr val="000000"/>
                </a:solidFill>
              </a:rPr>
              <a:t>INPUT :</a:t>
            </a:r>
            <a:r>
              <a:rPr lang="en-US" sz="800" dirty="0" smtClean="0">
                <a:solidFill>
                  <a:srgbClr val="000000"/>
                </a:solidFill>
              </a:rPr>
              <a:t> choose input data file format.</a:t>
            </a:r>
          </a:p>
          <a:p>
            <a:r>
              <a:rPr lang="en-US" sz="800" b="1" dirty="0">
                <a:solidFill>
                  <a:srgbClr val="000000"/>
                </a:solidFill>
              </a:rPr>
              <a:t>INPUT :</a:t>
            </a:r>
            <a:r>
              <a:rPr lang="en-US" sz="800" dirty="0">
                <a:solidFill>
                  <a:srgbClr val="000000"/>
                </a:solidFill>
              </a:rPr>
              <a:t> choose reference genome</a:t>
            </a:r>
            <a:r>
              <a:rPr lang="en-US" sz="800" dirty="0" smtClean="0">
                <a:solidFill>
                  <a:srgbClr val="000000"/>
                </a:solidFill>
              </a:rPr>
              <a:t>.</a:t>
            </a:r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4149334" y="2111653"/>
            <a:ext cx="2140795" cy="652847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800" b="1" dirty="0" smtClean="0">
                <a:solidFill>
                  <a:srgbClr val="000000"/>
                </a:solidFill>
              </a:rPr>
              <a:t>INPUT :</a:t>
            </a:r>
            <a:r>
              <a:rPr lang="en-US" sz="800" dirty="0" smtClean="0">
                <a:solidFill>
                  <a:srgbClr val="000000"/>
                </a:solidFill>
              </a:rPr>
              <a:t> choose input data file format.</a:t>
            </a:r>
          </a:p>
          <a:p>
            <a:r>
              <a:rPr lang="en-US" sz="800" b="1" dirty="0">
                <a:solidFill>
                  <a:srgbClr val="000000"/>
                </a:solidFill>
              </a:rPr>
              <a:t>INPUT :</a:t>
            </a:r>
            <a:r>
              <a:rPr lang="en-US" sz="800" dirty="0">
                <a:solidFill>
                  <a:srgbClr val="000000"/>
                </a:solidFill>
              </a:rPr>
              <a:t> choose reference genome</a:t>
            </a:r>
            <a:r>
              <a:rPr lang="en-US" sz="800" dirty="0" smtClean="0">
                <a:solidFill>
                  <a:srgbClr val="000000"/>
                </a:solidFill>
              </a:rPr>
              <a:t>.</a:t>
            </a:r>
          </a:p>
          <a:p>
            <a:r>
              <a:rPr lang="en-US" sz="800" b="1" dirty="0">
                <a:solidFill>
                  <a:srgbClr val="000000"/>
                </a:solidFill>
              </a:rPr>
              <a:t>INPUT :</a:t>
            </a:r>
            <a:r>
              <a:rPr lang="en-US" sz="800" dirty="0">
                <a:solidFill>
                  <a:srgbClr val="000000"/>
                </a:solidFill>
              </a:rPr>
              <a:t> choose haplotype map.</a:t>
            </a:r>
          </a:p>
          <a:p>
            <a:r>
              <a:rPr lang="en-US" sz="800" b="1" dirty="0">
                <a:solidFill>
                  <a:srgbClr val="000000"/>
                </a:solidFill>
              </a:rPr>
              <a:t>INPUT :</a:t>
            </a:r>
            <a:r>
              <a:rPr lang="en-US" sz="800" dirty="0">
                <a:solidFill>
                  <a:srgbClr val="000000"/>
                </a:solidFill>
              </a:rPr>
              <a:t> choose CNV normalization </a:t>
            </a:r>
            <a:r>
              <a:rPr lang="en-US" sz="800" dirty="0" smtClean="0">
                <a:solidFill>
                  <a:srgbClr val="000000"/>
                </a:solidFill>
              </a:rPr>
              <a:t>control</a:t>
            </a:r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64" name="Rounded Rectangle 63"/>
          <p:cNvSpPr/>
          <p:nvPr/>
        </p:nvSpPr>
        <p:spPr>
          <a:xfrm>
            <a:off x="2089139" y="2490345"/>
            <a:ext cx="1946177" cy="275103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800" b="1" dirty="0" smtClean="0">
                <a:solidFill>
                  <a:srgbClr val="000000"/>
                </a:solidFill>
              </a:rPr>
              <a:t>INPUT :</a:t>
            </a:r>
            <a:r>
              <a:rPr lang="en-US" sz="800" dirty="0" smtClean="0">
                <a:solidFill>
                  <a:srgbClr val="000000"/>
                </a:solidFill>
              </a:rPr>
              <a:t> choose haplotype map.</a:t>
            </a:r>
            <a:endParaRPr lang="en-US" sz="800" dirty="0">
              <a:solidFill>
                <a:srgbClr val="000000"/>
              </a:solidFill>
            </a:endParaRPr>
          </a:p>
        </p:txBody>
      </p:sp>
      <p:cxnSp>
        <p:nvCxnSpPr>
          <p:cNvPr id="65" name="Straight Arrow Connector 64"/>
          <p:cNvCxnSpPr>
            <a:endCxn id="68" idx="0"/>
          </p:cNvCxnSpPr>
          <p:nvPr/>
        </p:nvCxnSpPr>
        <p:spPr>
          <a:xfrm flipH="1">
            <a:off x="1955940" y="2765448"/>
            <a:ext cx="664632" cy="419087"/>
          </a:xfrm>
          <a:prstGeom prst="straightConnector1">
            <a:avLst/>
          </a:prstGeom>
          <a:noFill/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1822695" y="2722186"/>
            <a:ext cx="5486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>
                <a:solidFill>
                  <a:srgbClr val="000000"/>
                </a:solidFill>
              </a:rPr>
              <a:t>none</a:t>
            </a: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014266" y="2722186"/>
            <a:ext cx="5486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</a:rPr>
              <a:t>other</a:t>
            </a: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1291307" y="3184535"/>
            <a:ext cx="1329265" cy="275103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800" b="1" dirty="0" smtClean="0">
                <a:solidFill>
                  <a:srgbClr val="000000"/>
                </a:solidFill>
              </a:rPr>
              <a:t>INPUT :</a:t>
            </a:r>
            <a:r>
              <a:rPr lang="en-US" sz="800" dirty="0" smtClean="0">
                <a:solidFill>
                  <a:srgbClr val="000000"/>
                </a:solidFill>
              </a:rPr>
              <a:t> choose parental dataset for LOH analysis.</a:t>
            </a:r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69" name="Rounded Rectangle 68"/>
          <p:cNvSpPr/>
          <p:nvPr/>
        </p:nvSpPr>
        <p:spPr>
          <a:xfrm>
            <a:off x="2170505" y="3708545"/>
            <a:ext cx="1769252" cy="566825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800" b="1" dirty="0" smtClean="0">
                <a:solidFill>
                  <a:srgbClr val="000000"/>
                </a:solidFill>
              </a:rPr>
              <a:t>INPUT :</a:t>
            </a:r>
            <a:r>
              <a:rPr lang="en-US" sz="800" dirty="0" smtClean="0">
                <a:solidFill>
                  <a:srgbClr val="000000"/>
                </a:solidFill>
              </a:rPr>
              <a:t> choose if GC-bias  and/or chromosome-end-bias corrections will be used.</a:t>
            </a:r>
            <a:endParaRPr lang="en-US" sz="800" dirty="0">
              <a:solidFill>
                <a:srgbClr val="000000"/>
              </a:solidFill>
            </a:endParaRPr>
          </a:p>
        </p:txBody>
      </p:sp>
      <p:cxnSp>
        <p:nvCxnSpPr>
          <p:cNvPr id="70" name="Straight Arrow Connector 69"/>
          <p:cNvCxnSpPr>
            <a:stCxn id="68" idx="2"/>
            <a:endCxn id="69" idx="1"/>
          </p:cNvCxnSpPr>
          <p:nvPr/>
        </p:nvCxnSpPr>
        <p:spPr>
          <a:xfrm>
            <a:off x="1955940" y="3459638"/>
            <a:ext cx="214565" cy="532320"/>
          </a:xfrm>
          <a:prstGeom prst="straightConnector1">
            <a:avLst/>
          </a:prstGeom>
          <a:noFill/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64" idx="2"/>
            <a:endCxn id="69" idx="0"/>
          </p:cNvCxnSpPr>
          <p:nvPr/>
        </p:nvCxnSpPr>
        <p:spPr>
          <a:xfrm flipH="1">
            <a:off x="3055131" y="2765448"/>
            <a:ext cx="7097" cy="943097"/>
          </a:xfrm>
          <a:prstGeom prst="straightConnector1">
            <a:avLst/>
          </a:prstGeom>
          <a:noFill/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stCxn id="63" idx="2"/>
            <a:endCxn id="73" idx="0"/>
          </p:cNvCxnSpPr>
          <p:nvPr/>
        </p:nvCxnSpPr>
        <p:spPr>
          <a:xfrm>
            <a:off x="5219732" y="2764500"/>
            <a:ext cx="0" cy="940864"/>
          </a:xfrm>
          <a:prstGeom prst="straightConnector1">
            <a:avLst/>
          </a:prstGeom>
          <a:noFill/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Rounded Rectangle 72"/>
          <p:cNvSpPr/>
          <p:nvPr/>
        </p:nvSpPr>
        <p:spPr>
          <a:xfrm>
            <a:off x="4335106" y="3705364"/>
            <a:ext cx="1769252" cy="570006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800" b="1" dirty="0" smtClean="0">
                <a:solidFill>
                  <a:srgbClr val="000000"/>
                </a:solidFill>
              </a:rPr>
              <a:t>INPUT :</a:t>
            </a:r>
            <a:r>
              <a:rPr lang="en-US" sz="800" dirty="0" smtClean="0">
                <a:solidFill>
                  <a:srgbClr val="000000"/>
                </a:solidFill>
              </a:rPr>
              <a:t> choose if fragment-length-bias, fragment GC-bias,  and/or chromosome-end-bias corrections will be used.</a:t>
            </a:r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74" name="Rounded Rectangle 73"/>
          <p:cNvSpPr/>
          <p:nvPr/>
        </p:nvSpPr>
        <p:spPr>
          <a:xfrm>
            <a:off x="2258020" y="4558862"/>
            <a:ext cx="1608411" cy="484933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rgbClr val="000000"/>
                </a:solidFill>
              </a:rPr>
              <a:t> </a:t>
            </a:r>
            <a:r>
              <a:rPr lang="en-US" sz="800" dirty="0" smtClean="0">
                <a:solidFill>
                  <a:srgbClr val="000000"/>
                </a:solidFill>
              </a:rPr>
              <a:t>Was data file format selected above paired-end reads?</a:t>
            </a:r>
            <a:endParaRPr lang="en-US" sz="800" dirty="0">
              <a:solidFill>
                <a:srgbClr val="000000"/>
              </a:solidFill>
            </a:endParaRPr>
          </a:p>
        </p:txBody>
      </p:sp>
      <p:cxnSp>
        <p:nvCxnSpPr>
          <p:cNvPr id="75" name="Straight Arrow Connector 74"/>
          <p:cNvCxnSpPr>
            <a:stCxn id="73" idx="2"/>
            <a:endCxn id="74" idx="3"/>
          </p:cNvCxnSpPr>
          <p:nvPr/>
        </p:nvCxnSpPr>
        <p:spPr>
          <a:xfrm flipH="1">
            <a:off x="3866431" y="4275370"/>
            <a:ext cx="1353301" cy="525959"/>
          </a:xfrm>
          <a:prstGeom prst="straightConnector1">
            <a:avLst/>
          </a:prstGeom>
          <a:noFill/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stCxn id="69" idx="2"/>
            <a:endCxn id="74" idx="0"/>
          </p:cNvCxnSpPr>
          <p:nvPr/>
        </p:nvCxnSpPr>
        <p:spPr>
          <a:xfrm>
            <a:off x="3055131" y="4275370"/>
            <a:ext cx="7095" cy="283492"/>
          </a:xfrm>
          <a:prstGeom prst="straightConnector1">
            <a:avLst/>
          </a:prstGeom>
          <a:noFill/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stCxn id="61" idx="2"/>
            <a:endCxn id="74" idx="1"/>
          </p:cNvCxnSpPr>
          <p:nvPr/>
        </p:nvCxnSpPr>
        <p:spPr>
          <a:xfrm>
            <a:off x="883530" y="4275371"/>
            <a:ext cx="1374490" cy="525958"/>
          </a:xfrm>
          <a:prstGeom prst="straightConnector1">
            <a:avLst/>
          </a:prstGeom>
          <a:noFill/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H="1">
            <a:off x="883530" y="1510158"/>
            <a:ext cx="1294070" cy="998083"/>
          </a:xfrm>
          <a:prstGeom prst="line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ounded Rectangle 79"/>
          <p:cNvSpPr/>
          <p:nvPr/>
        </p:nvSpPr>
        <p:spPr>
          <a:xfrm>
            <a:off x="1637526" y="6043137"/>
            <a:ext cx="2849399" cy="350232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800" b="1" dirty="0" smtClean="0">
                <a:solidFill>
                  <a:srgbClr val="000000"/>
                </a:solidFill>
              </a:rPr>
              <a:t>PROCESSING OF PROJECT</a:t>
            </a:r>
          </a:p>
          <a:p>
            <a:r>
              <a:rPr lang="en-US" sz="800" dirty="0" smtClean="0">
                <a:solidFill>
                  <a:srgbClr val="000000"/>
                </a:solidFill>
              </a:rPr>
              <a:t>Time to complete : 60+ minutes, depending on system load.</a:t>
            </a:r>
            <a:endParaRPr lang="en-US" sz="800" dirty="0">
              <a:solidFill>
                <a:srgbClr val="000000"/>
              </a:solidFill>
            </a:endParaRPr>
          </a:p>
        </p:txBody>
      </p:sp>
      <p:grpSp>
        <p:nvGrpSpPr>
          <p:cNvPr id="81" name="Group 80"/>
          <p:cNvGrpSpPr/>
          <p:nvPr/>
        </p:nvGrpSpPr>
        <p:grpSpPr>
          <a:xfrm>
            <a:off x="1555203" y="5416160"/>
            <a:ext cx="3014045" cy="366161"/>
            <a:chOff x="3213330" y="5530790"/>
            <a:chExt cx="3014045" cy="366161"/>
          </a:xfrm>
          <a:noFill/>
        </p:grpSpPr>
        <p:sp>
          <p:nvSpPr>
            <p:cNvPr id="95" name="Rounded Rectangle 94"/>
            <p:cNvSpPr/>
            <p:nvPr/>
          </p:nvSpPr>
          <p:spPr>
            <a:xfrm>
              <a:off x="4795816" y="5530790"/>
              <a:ext cx="1431559" cy="366161"/>
            </a:xfrm>
            <a:prstGeom prst="roundRect">
              <a:avLst/>
            </a:prstGeom>
            <a:grpFill/>
            <a:ln>
              <a:solidFill>
                <a:srgbClr val="3366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800" b="1" dirty="0" smtClean="0">
                  <a:solidFill>
                    <a:srgbClr val="000000"/>
                  </a:solidFill>
                </a:rPr>
                <a:t>INPUT :</a:t>
              </a:r>
              <a:r>
                <a:rPr lang="en-US" sz="800" dirty="0" smtClean="0">
                  <a:solidFill>
                    <a:srgbClr val="000000"/>
                  </a:solidFill>
                </a:rPr>
                <a:t> select reads file #1.</a:t>
              </a:r>
            </a:p>
            <a:p>
              <a:r>
                <a:rPr lang="en-US" sz="800" b="1" dirty="0">
                  <a:solidFill>
                    <a:srgbClr val="000000"/>
                  </a:solidFill>
                </a:rPr>
                <a:t>INPUT :</a:t>
              </a:r>
              <a:r>
                <a:rPr lang="en-US" sz="800" dirty="0">
                  <a:solidFill>
                    <a:srgbClr val="000000"/>
                  </a:solidFill>
                </a:rPr>
                <a:t> select </a:t>
              </a:r>
              <a:r>
                <a:rPr lang="en-US" sz="800" dirty="0" smtClean="0">
                  <a:solidFill>
                    <a:srgbClr val="000000"/>
                  </a:solidFill>
                </a:rPr>
                <a:t>reads file #2.</a:t>
              </a:r>
              <a:endParaRPr lang="en-US" sz="800" dirty="0">
                <a:solidFill>
                  <a:srgbClr val="000000"/>
                </a:solidFill>
              </a:endParaRPr>
            </a:p>
          </p:txBody>
        </p:sp>
        <p:sp>
          <p:nvSpPr>
            <p:cNvPr id="96" name="Rounded Rectangle 95"/>
            <p:cNvSpPr/>
            <p:nvPr/>
          </p:nvSpPr>
          <p:spPr>
            <a:xfrm>
              <a:off x="3213330" y="5530790"/>
              <a:ext cx="1431559" cy="366161"/>
            </a:xfrm>
            <a:prstGeom prst="roundRect">
              <a:avLst/>
            </a:prstGeom>
            <a:grpFill/>
            <a:ln>
              <a:solidFill>
                <a:srgbClr val="3366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800" b="1" dirty="0" smtClean="0">
                  <a:solidFill>
                    <a:srgbClr val="000000"/>
                  </a:solidFill>
                </a:rPr>
                <a:t>INPUT :</a:t>
              </a:r>
              <a:r>
                <a:rPr lang="en-US" sz="800" dirty="0" smtClean="0">
                  <a:solidFill>
                    <a:srgbClr val="000000"/>
                  </a:solidFill>
                </a:rPr>
                <a:t> select data file.</a:t>
              </a:r>
            </a:p>
          </p:txBody>
        </p:sp>
      </p:grpSp>
      <p:cxnSp>
        <p:nvCxnSpPr>
          <p:cNvPr id="83" name="Straight Arrow Connector 82"/>
          <p:cNvCxnSpPr>
            <a:stCxn id="96" idx="2"/>
            <a:endCxn id="80" idx="0"/>
          </p:cNvCxnSpPr>
          <p:nvPr/>
        </p:nvCxnSpPr>
        <p:spPr>
          <a:xfrm>
            <a:off x="2270983" y="5782321"/>
            <a:ext cx="791243" cy="260816"/>
          </a:xfrm>
          <a:prstGeom prst="straightConnector1">
            <a:avLst/>
          </a:prstGeom>
          <a:noFill/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>
            <a:stCxn id="95" idx="2"/>
            <a:endCxn id="80" idx="0"/>
          </p:cNvCxnSpPr>
          <p:nvPr/>
        </p:nvCxnSpPr>
        <p:spPr>
          <a:xfrm flipH="1">
            <a:off x="3062226" y="5782321"/>
            <a:ext cx="791243" cy="260816"/>
          </a:xfrm>
          <a:prstGeom prst="straightConnector1">
            <a:avLst/>
          </a:prstGeom>
          <a:noFill/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endCxn id="96" idx="0"/>
          </p:cNvCxnSpPr>
          <p:nvPr/>
        </p:nvCxnSpPr>
        <p:spPr>
          <a:xfrm flipH="1">
            <a:off x="2270983" y="5055237"/>
            <a:ext cx="484344" cy="360923"/>
          </a:xfrm>
          <a:prstGeom prst="straightConnector1">
            <a:avLst/>
          </a:prstGeom>
          <a:noFill/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>
            <a:endCxn id="95" idx="0"/>
          </p:cNvCxnSpPr>
          <p:nvPr/>
        </p:nvCxnSpPr>
        <p:spPr>
          <a:xfrm>
            <a:off x="3287097" y="5055237"/>
            <a:ext cx="566372" cy="360923"/>
          </a:xfrm>
          <a:prstGeom prst="straightConnector1">
            <a:avLst/>
          </a:prstGeom>
          <a:noFill/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3581582" y="5027738"/>
            <a:ext cx="5486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</a:rPr>
              <a:t>yes</a:t>
            </a: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944089" y="5017881"/>
            <a:ext cx="5486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>
                <a:solidFill>
                  <a:srgbClr val="000000"/>
                </a:solidFill>
              </a:rPr>
              <a:t>no</a:t>
            </a: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2245058" y="-2094"/>
            <a:ext cx="1608411" cy="275103"/>
          </a:xfrm>
          <a:prstGeom prst="roundRect">
            <a:avLst/>
          </a:prstGeom>
          <a:noFill/>
          <a:ln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Project &gt; “Install New Project”</a:t>
            </a:r>
            <a:endParaRPr lang="en-US" sz="800" dirty="0">
              <a:solidFill>
                <a:schemeClr val="tx1"/>
              </a:solidFill>
            </a:endParaRPr>
          </a:p>
        </p:txBody>
      </p:sp>
      <p:cxnSp>
        <p:nvCxnSpPr>
          <p:cNvPr id="93" name="Straight Arrow Connector 92"/>
          <p:cNvCxnSpPr>
            <a:stCxn id="92" idx="2"/>
            <a:endCxn id="47" idx="0"/>
          </p:cNvCxnSpPr>
          <p:nvPr/>
        </p:nvCxnSpPr>
        <p:spPr>
          <a:xfrm>
            <a:off x="3049264" y="273009"/>
            <a:ext cx="5868" cy="389025"/>
          </a:xfrm>
          <a:prstGeom prst="straightConnector1">
            <a:avLst/>
          </a:prstGeom>
          <a:noFill/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33917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1812</TotalTime>
  <Words>219</Words>
  <Application>Microsoft Macintosh PowerPoint</Application>
  <PresentationFormat>Custom</PresentationFormat>
  <Paragraphs>30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BermanLab-UMN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Darren Abbey</dc:creator>
  <cp:lastModifiedBy>Darren Abbey</cp:lastModifiedBy>
  <cp:revision>77</cp:revision>
  <dcterms:created xsi:type="dcterms:W3CDTF">2014-06-26T04:30:47Z</dcterms:created>
  <dcterms:modified xsi:type="dcterms:W3CDTF">2014-09-23T04:40:15Z</dcterms:modified>
</cp:coreProperties>
</file>