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583363" cy="6427788"/>
  <p:notesSz cx="6858000" cy="9144000"/>
  <p:defaultTextStyle>
    <a:defPPr>
      <a:defRPr lang="en-US"/>
    </a:defPPr>
    <a:lvl1pPr marL="0" algn="l" defTabSz="37170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71704" algn="l" defTabSz="37170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43407" algn="l" defTabSz="37170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15111" algn="l" defTabSz="37170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86814" algn="l" defTabSz="37170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858518" algn="l" defTabSz="37170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30222" algn="l" defTabSz="37170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01925" algn="l" defTabSz="37170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973629" algn="l" defTabSz="37170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992" y="832"/>
      </p:cViewPr>
      <p:guideLst>
        <p:guide orient="horz" pos="2025"/>
        <p:guide pos="20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52" y="1996781"/>
            <a:ext cx="5595859" cy="1377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7505" y="3642413"/>
            <a:ext cx="4608354" cy="16426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1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43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15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86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58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302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01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73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12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5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72938" y="257410"/>
            <a:ext cx="1481257" cy="54844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9168" y="257410"/>
            <a:ext cx="4334047" cy="5484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225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0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040" y="4130449"/>
            <a:ext cx="5595859" cy="1276630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040" y="2724371"/>
            <a:ext cx="5595859" cy="1406078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717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434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1511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8681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5851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3022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60192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7362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8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168" y="1499818"/>
            <a:ext cx="2907652" cy="4242043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6543" y="1499818"/>
            <a:ext cx="2907652" cy="4242043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71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9168" y="1438813"/>
            <a:ext cx="2908795" cy="59962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704" indent="0">
              <a:buNone/>
              <a:defRPr sz="1600" b="1"/>
            </a:lvl2pPr>
            <a:lvl3pPr marL="743407" indent="0">
              <a:buNone/>
              <a:defRPr sz="1500" b="1"/>
            </a:lvl3pPr>
            <a:lvl4pPr marL="1115111" indent="0">
              <a:buNone/>
              <a:defRPr sz="1300" b="1"/>
            </a:lvl4pPr>
            <a:lvl5pPr marL="1486814" indent="0">
              <a:buNone/>
              <a:defRPr sz="1300" b="1"/>
            </a:lvl5pPr>
            <a:lvl6pPr marL="1858518" indent="0">
              <a:buNone/>
              <a:defRPr sz="1300" b="1"/>
            </a:lvl6pPr>
            <a:lvl7pPr marL="2230222" indent="0">
              <a:buNone/>
              <a:defRPr sz="1300" b="1"/>
            </a:lvl7pPr>
            <a:lvl8pPr marL="2601925" indent="0">
              <a:buNone/>
              <a:defRPr sz="1300" b="1"/>
            </a:lvl8pPr>
            <a:lvl9pPr marL="2973629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9168" y="2038442"/>
            <a:ext cx="2908795" cy="3703418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44257" y="1438813"/>
            <a:ext cx="2909938" cy="59962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704" indent="0">
              <a:buNone/>
              <a:defRPr sz="1600" b="1"/>
            </a:lvl2pPr>
            <a:lvl3pPr marL="743407" indent="0">
              <a:buNone/>
              <a:defRPr sz="1500" b="1"/>
            </a:lvl3pPr>
            <a:lvl4pPr marL="1115111" indent="0">
              <a:buNone/>
              <a:defRPr sz="1300" b="1"/>
            </a:lvl4pPr>
            <a:lvl5pPr marL="1486814" indent="0">
              <a:buNone/>
              <a:defRPr sz="1300" b="1"/>
            </a:lvl5pPr>
            <a:lvl6pPr marL="1858518" indent="0">
              <a:buNone/>
              <a:defRPr sz="1300" b="1"/>
            </a:lvl6pPr>
            <a:lvl7pPr marL="2230222" indent="0">
              <a:buNone/>
              <a:defRPr sz="1300" b="1"/>
            </a:lvl7pPr>
            <a:lvl8pPr marL="2601925" indent="0">
              <a:buNone/>
              <a:defRPr sz="1300" b="1"/>
            </a:lvl8pPr>
            <a:lvl9pPr marL="2973629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44257" y="2038442"/>
            <a:ext cx="2909938" cy="3703418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426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2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9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69" y="255921"/>
            <a:ext cx="2165881" cy="108915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3912" y="255922"/>
            <a:ext cx="3680283" cy="5485939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9169" y="1345075"/>
            <a:ext cx="2165881" cy="4396786"/>
          </a:xfrm>
        </p:spPr>
        <p:txBody>
          <a:bodyPr/>
          <a:lstStyle>
            <a:lvl1pPr marL="0" indent="0">
              <a:buNone/>
              <a:defRPr sz="1100"/>
            </a:lvl1pPr>
            <a:lvl2pPr marL="371704" indent="0">
              <a:buNone/>
              <a:defRPr sz="1000"/>
            </a:lvl2pPr>
            <a:lvl3pPr marL="743407" indent="0">
              <a:buNone/>
              <a:defRPr sz="800"/>
            </a:lvl3pPr>
            <a:lvl4pPr marL="1115111" indent="0">
              <a:buNone/>
              <a:defRPr sz="700"/>
            </a:lvl4pPr>
            <a:lvl5pPr marL="1486814" indent="0">
              <a:buNone/>
              <a:defRPr sz="700"/>
            </a:lvl5pPr>
            <a:lvl6pPr marL="1858518" indent="0">
              <a:buNone/>
              <a:defRPr sz="700"/>
            </a:lvl6pPr>
            <a:lvl7pPr marL="2230222" indent="0">
              <a:buNone/>
              <a:defRPr sz="700"/>
            </a:lvl7pPr>
            <a:lvl8pPr marL="2601925" indent="0">
              <a:buNone/>
              <a:defRPr sz="700"/>
            </a:lvl8pPr>
            <a:lvl9pPr marL="2973629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3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385" y="4499451"/>
            <a:ext cx="3950018" cy="53118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90385" y="574335"/>
            <a:ext cx="3950018" cy="3856673"/>
          </a:xfrm>
        </p:spPr>
        <p:txBody>
          <a:bodyPr/>
          <a:lstStyle>
            <a:lvl1pPr marL="0" indent="0">
              <a:buNone/>
              <a:defRPr sz="2600"/>
            </a:lvl1pPr>
            <a:lvl2pPr marL="371704" indent="0">
              <a:buNone/>
              <a:defRPr sz="2300"/>
            </a:lvl2pPr>
            <a:lvl3pPr marL="743407" indent="0">
              <a:buNone/>
              <a:defRPr sz="2000"/>
            </a:lvl3pPr>
            <a:lvl4pPr marL="1115111" indent="0">
              <a:buNone/>
              <a:defRPr sz="1600"/>
            </a:lvl4pPr>
            <a:lvl5pPr marL="1486814" indent="0">
              <a:buNone/>
              <a:defRPr sz="1600"/>
            </a:lvl5pPr>
            <a:lvl6pPr marL="1858518" indent="0">
              <a:buNone/>
              <a:defRPr sz="1600"/>
            </a:lvl6pPr>
            <a:lvl7pPr marL="2230222" indent="0">
              <a:buNone/>
              <a:defRPr sz="1600"/>
            </a:lvl7pPr>
            <a:lvl8pPr marL="2601925" indent="0">
              <a:buNone/>
              <a:defRPr sz="1600"/>
            </a:lvl8pPr>
            <a:lvl9pPr marL="297362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0385" y="5030637"/>
            <a:ext cx="3950018" cy="754372"/>
          </a:xfrm>
        </p:spPr>
        <p:txBody>
          <a:bodyPr/>
          <a:lstStyle>
            <a:lvl1pPr marL="0" indent="0">
              <a:buNone/>
              <a:defRPr sz="1100"/>
            </a:lvl1pPr>
            <a:lvl2pPr marL="371704" indent="0">
              <a:buNone/>
              <a:defRPr sz="1000"/>
            </a:lvl2pPr>
            <a:lvl3pPr marL="743407" indent="0">
              <a:buNone/>
              <a:defRPr sz="800"/>
            </a:lvl3pPr>
            <a:lvl4pPr marL="1115111" indent="0">
              <a:buNone/>
              <a:defRPr sz="700"/>
            </a:lvl4pPr>
            <a:lvl5pPr marL="1486814" indent="0">
              <a:buNone/>
              <a:defRPr sz="700"/>
            </a:lvl5pPr>
            <a:lvl6pPr marL="1858518" indent="0">
              <a:buNone/>
              <a:defRPr sz="700"/>
            </a:lvl6pPr>
            <a:lvl7pPr marL="2230222" indent="0">
              <a:buNone/>
              <a:defRPr sz="700"/>
            </a:lvl7pPr>
            <a:lvl8pPr marL="2601925" indent="0">
              <a:buNone/>
              <a:defRPr sz="700"/>
            </a:lvl8pPr>
            <a:lvl9pPr marL="2973629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10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9168" y="257410"/>
            <a:ext cx="5925027" cy="1071298"/>
          </a:xfrm>
          <a:prstGeom prst="rect">
            <a:avLst/>
          </a:prstGeom>
        </p:spPr>
        <p:txBody>
          <a:bodyPr vert="horz" lIns="74341" tIns="37170" rIns="74341" bIns="3717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9168" y="1499818"/>
            <a:ext cx="5925027" cy="4242043"/>
          </a:xfrm>
          <a:prstGeom prst="rect">
            <a:avLst/>
          </a:prstGeom>
        </p:spPr>
        <p:txBody>
          <a:bodyPr vert="horz" lIns="74341" tIns="37170" rIns="74341" bIns="3717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9168" y="5957608"/>
            <a:ext cx="1536118" cy="342220"/>
          </a:xfrm>
          <a:prstGeom prst="rect">
            <a:avLst/>
          </a:prstGeom>
        </p:spPr>
        <p:txBody>
          <a:bodyPr vert="horz" lIns="74341" tIns="37170" rIns="74341" bIns="3717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2ADD-6E55-CE4F-A94A-51E360EBCF29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49316" y="5957608"/>
            <a:ext cx="2084732" cy="342220"/>
          </a:xfrm>
          <a:prstGeom prst="rect">
            <a:avLst/>
          </a:prstGeom>
        </p:spPr>
        <p:txBody>
          <a:bodyPr vert="horz" lIns="74341" tIns="37170" rIns="74341" bIns="3717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8077" y="5957608"/>
            <a:ext cx="1536118" cy="342220"/>
          </a:xfrm>
          <a:prstGeom prst="rect">
            <a:avLst/>
          </a:prstGeom>
        </p:spPr>
        <p:txBody>
          <a:bodyPr vert="horz" lIns="74341" tIns="37170" rIns="74341" bIns="3717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DEE1F-3F32-DB49-8768-37171C01B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77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71704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8778" indent="-278778" algn="l" defTabSz="371704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04018" indent="-232315" algn="l" defTabSz="371704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9259" indent="-185852" algn="l" defTabSz="37170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00963" indent="-185852" algn="l" defTabSz="371704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2666" indent="-185852" algn="l" defTabSz="371704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4370" indent="-185852" algn="l" defTabSz="371704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6073" indent="-185852" algn="l" defTabSz="371704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7777" indent="-185852" algn="l" defTabSz="371704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59481" indent="-185852" algn="l" defTabSz="371704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170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1704" algn="l" defTabSz="37170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3407" algn="l" defTabSz="37170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5111" algn="l" defTabSz="37170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6814" algn="l" defTabSz="37170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8518" algn="l" defTabSz="37170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30222" algn="l" defTabSz="37170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01925" algn="l" defTabSz="37170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3629" algn="l" defTabSz="37170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ounded Rectangle 73"/>
          <p:cNvSpPr/>
          <p:nvPr/>
        </p:nvSpPr>
        <p:spPr>
          <a:xfrm>
            <a:off x="6001484" y="463346"/>
            <a:ext cx="579967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Ploidy Estimate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5180880" y="513896"/>
            <a:ext cx="719176" cy="1656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Spreadsheet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3479831" y="513896"/>
            <a:ext cx="1568719" cy="1656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000000"/>
                </a:solidFill>
              </a:rPr>
              <a:t>Single- or Paired-end reads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1728170" y="513896"/>
            <a:ext cx="1574645" cy="1656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000000"/>
                </a:solidFill>
              </a:rPr>
              <a:t>Single- or Paired-end reads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1911" y="513896"/>
            <a:ext cx="1578565" cy="1656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Single- or Paired-end reads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573941" y="843603"/>
            <a:ext cx="434505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Align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2300202" y="843603"/>
            <a:ext cx="434505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Align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051862" y="843603"/>
            <a:ext cx="434505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Align</a:t>
            </a:r>
            <a:endParaRPr lang="en-US" sz="800" dirty="0">
              <a:solidFill>
                <a:srgbClr val="000000"/>
              </a:solidFill>
            </a:endParaRPr>
          </a:p>
        </p:txBody>
      </p:sp>
      <p:cxnSp>
        <p:nvCxnSpPr>
          <p:cNvPr id="92" name="Straight Arrow Connector 91"/>
          <p:cNvCxnSpPr>
            <a:stCxn id="86" idx="2"/>
            <a:endCxn id="88" idx="0"/>
          </p:cNvCxnSpPr>
          <p:nvPr/>
        </p:nvCxnSpPr>
        <p:spPr>
          <a:xfrm>
            <a:off x="791194" y="679496"/>
            <a:ext cx="0" cy="164107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82" idx="2"/>
            <a:endCxn id="90" idx="0"/>
          </p:cNvCxnSpPr>
          <p:nvPr/>
        </p:nvCxnSpPr>
        <p:spPr>
          <a:xfrm>
            <a:off x="2515493" y="679496"/>
            <a:ext cx="1962" cy="164107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80" idx="2"/>
            <a:endCxn id="91" idx="0"/>
          </p:cNvCxnSpPr>
          <p:nvPr/>
        </p:nvCxnSpPr>
        <p:spPr>
          <a:xfrm>
            <a:off x="4264191" y="679496"/>
            <a:ext cx="4924" cy="164107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ounded Rectangle 107"/>
          <p:cNvSpPr/>
          <p:nvPr/>
        </p:nvSpPr>
        <p:spPr>
          <a:xfrm>
            <a:off x="324676" y="1254525"/>
            <a:ext cx="933036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Distribute data to standard bins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10" name="Rounded Rectangle 109"/>
          <p:cNvSpPr/>
          <p:nvPr/>
        </p:nvSpPr>
        <p:spPr>
          <a:xfrm>
            <a:off x="2050936" y="1254525"/>
            <a:ext cx="933036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Distribute data to fragment bins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11" name="Rounded Rectangle 110"/>
          <p:cNvSpPr/>
          <p:nvPr/>
        </p:nvSpPr>
        <p:spPr>
          <a:xfrm>
            <a:off x="3802596" y="1254525"/>
            <a:ext cx="933036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Distribute data to fragment bins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12" name="Rounded Rectangle 111"/>
          <p:cNvSpPr/>
          <p:nvPr/>
        </p:nvSpPr>
        <p:spPr>
          <a:xfrm>
            <a:off x="2099781" y="1662078"/>
            <a:ext cx="835347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Bin length bias correction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13" name="Rounded Rectangle 112"/>
          <p:cNvSpPr/>
          <p:nvPr/>
        </p:nvSpPr>
        <p:spPr>
          <a:xfrm>
            <a:off x="3851441" y="1662078"/>
            <a:ext cx="835347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Bin length bias correction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2310762" y="2082762"/>
            <a:ext cx="708024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Bin GC bias correction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15" name="Rounded Rectangle 114"/>
          <p:cNvSpPr/>
          <p:nvPr/>
        </p:nvSpPr>
        <p:spPr>
          <a:xfrm>
            <a:off x="3767782" y="2082762"/>
            <a:ext cx="708024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Bin GC bias correction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16" name="Rounded Rectangle 115"/>
          <p:cNvSpPr/>
          <p:nvPr/>
        </p:nvSpPr>
        <p:spPr>
          <a:xfrm>
            <a:off x="2381560" y="2522690"/>
            <a:ext cx="962669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Bin repetitiveness bias correction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17" name="Rounded Rectangle 116"/>
          <p:cNvSpPr/>
          <p:nvPr/>
        </p:nvSpPr>
        <p:spPr>
          <a:xfrm>
            <a:off x="3442340" y="2522690"/>
            <a:ext cx="962669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Bin repetitiveness bias correction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18" name="Rounded Rectangle 117"/>
          <p:cNvSpPr/>
          <p:nvPr/>
        </p:nvSpPr>
        <p:spPr>
          <a:xfrm>
            <a:off x="5073950" y="1261955"/>
            <a:ext cx="933036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Distribute data to standard bins</a:t>
            </a:r>
            <a:endParaRPr lang="en-US" sz="800" dirty="0">
              <a:solidFill>
                <a:srgbClr val="000000"/>
              </a:solidFill>
            </a:endParaRPr>
          </a:p>
        </p:txBody>
      </p:sp>
      <p:cxnSp>
        <p:nvCxnSpPr>
          <p:cNvPr id="120" name="Straight Arrow Connector 119"/>
          <p:cNvCxnSpPr>
            <a:stCxn id="76" idx="2"/>
            <a:endCxn id="118" idx="0"/>
          </p:cNvCxnSpPr>
          <p:nvPr/>
        </p:nvCxnSpPr>
        <p:spPr>
          <a:xfrm>
            <a:off x="5540468" y="679496"/>
            <a:ext cx="0" cy="582459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91" idx="2"/>
            <a:endCxn id="111" idx="0"/>
          </p:cNvCxnSpPr>
          <p:nvPr/>
        </p:nvCxnSpPr>
        <p:spPr>
          <a:xfrm flipH="1">
            <a:off x="4269114" y="1110303"/>
            <a:ext cx="1" cy="144222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90" idx="2"/>
            <a:endCxn id="110" idx="0"/>
          </p:cNvCxnSpPr>
          <p:nvPr/>
        </p:nvCxnSpPr>
        <p:spPr>
          <a:xfrm flipH="1">
            <a:off x="2517454" y="1110303"/>
            <a:ext cx="1" cy="144222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88" idx="2"/>
            <a:endCxn id="108" idx="0"/>
          </p:cNvCxnSpPr>
          <p:nvPr/>
        </p:nvCxnSpPr>
        <p:spPr>
          <a:xfrm>
            <a:off x="791194" y="1110303"/>
            <a:ext cx="0" cy="144222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108" idx="2"/>
          </p:cNvCxnSpPr>
          <p:nvPr/>
        </p:nvCxnSpPr>
        <p:spPr>
          <a:xfrm>
            <a:off x="791194" y="1521225"/>
            <a:ext cx="0" cy="561537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110" idx="2"/>
            <a:endCxn id="112" idx="0"/>
          </p:cNvCxnSpPr>
          <p:nvPr/>
        </p:nvCxnSpPr>
        <p:spPr>
          <a:xfrm>
            <a:off x="2517454" y="1521225"/>
            <a:ext cx="1" cy="14085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111" idx="2"/>
            <a:endCxn id="113" idx="0"/>
          </p:cNvCxnSpPr>
          <p:nvPr/>
        </p:nvCxnSpPr>
        <p:spPr>
          <a:xfrm>
            <a:off x="4269114" y="1521225"/>
            <a:ext cx="1" cy="14085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stCxn id="112" idx="2"/>
            <a:endCxn id="114" idx="0"/>
          </p:cNvCxnSpPr>
          <p:nvPr/>
        </p:nvCxnSpPr>
        <p:spPr>
          <a:xfrm>
            <a:off x="2517455" y="1928778"/>
            <a:ext cx="147319" cy="153984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stCxn id="113" idx="2"/>
            <a:endCxn id="115" idx="0"/>
          </p:cNvCxnSpPr>
          <p:nvPr/>
        </p:nvCxnSpPr>
        <p:spPr>
          <a:xfrm flipH="1">
            <a:off x="4121794" y="1928778"/>
            <a:ext cx="147321" cy="153984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115" idx="2"/>
            <a:endCxn id="117" idx="0"/>
          </p:cNvCxnSpPr>
          <p:nvPr/>
        </p:nvCxnSpPr>
        <p:spPr>
          <a:xfrm flipH="1">
            <a:off x="3923675" y="2349462"/>
            <a:ext cx="198119" cy="173228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stCxn id="114" idx="2"/>
            <a:endCxn id="116" idx="0"/>
          </p:cNvCxnSpPr>
          <p:nvPr/>
        </p:nvCxnSpPr>
        <p:spPr>
          <a:xfrm>
            <a:off x="2664774" y="2349462"/>
            <a:ext cx="198121" cy="173228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Rounded Rectangle 137"/>
          <p:cNvSpPr/>
          <p:nvPr/>
        </p:nvSpPr>
        <p:spPr>
          <a:xfrm>
            <a:off x="2802604" y="2959023"/>
            <a:ext cx="1181361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Normalize experiment vs. reference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2926766" y="3391880"/>
            <a:ext cx="933036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Distribute data to standard bins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1728171" y="284692"/>
            <a:ext cx="1578565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3366FF"/>
                </a:solidFill>
              </a:rPr>
              <a:t>(Experimental)</a:t>
            </a:r>
            <a:endParaRPr lang="en-US" sz="1200" dirty="0">
              <a:solidFill>
                <a:srgbClr val="3366FF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479831" y="284692"/>
            <a:ext cx="1578565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3366FF"/>
                </a:solidFill>
              </a:rPr>
              <a:t>(Reference)</a:t>
            </a:r>
            <a:endParaRPr lang="en-US" sz="1200" dirty="0">
              <a:solidFill>
                <a:srgbClr val="3366FF"/>
              </a:solidFill>
            </a:endParaRPr>
          </a:p>
        </p:txBody>
      </p:sp>
      <p:cxnSp>
        <p:nvCxnSpPr>
          <p:cNvPr id="142" name="Straight Arrow Connector 141"/>
          <p:cNvCxnSpPr>
            <a:stCxn id="116" idx="2"/>
            <a:endCxn id="138" idx="0"/>
          </p:cNvCxnSpPr>
          <p:nvPr/>
        </p:nvCxnSpPr>
        <p:spPr>
          <a:xfrm>
            <a:off x="2862895" y="2789390"/>
            <a:ext cx="530390" cy="16963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17" idx="2"/>
            <a:endCxn id="138" idx="0"/>
          </p:cNvCxnSpPr>
          <p:nvPr/>
        </p:nvCxnSpPr>
        <p:spPr>
          <a:xfrm flipH="1">
            <a:off x="3393285" y="2789390"/>
            <a:ext cx="530390" cy="16963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138" idx="2"/>
            <a:endCxn id="139" idx="0"/>
          </p:cNvCxnSpPr>
          <p:nvPr/>
        </p:nvCxnSpPr>
        <p:spPr>
          <a:xfrm flipH="1">
            <a:off x="3393284" y="3225723"/>
            <a:ext cx="1" cy="166157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/>
          <p:cNvSpPr/>
          <p:nvPr/>
        </p:nvSpPr>
        <p:spPr>
          <a:xfrm>
            <a:off x="2926766" y="3818262"/>
            <a:ext cx="933036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Normalize to genome median</a:t>
            </a:r>
            <a:endParaRPr lang="en-US" sz="800" dirty="0">
              <a:solidFill>
                <a:srgbClr val="000000"/>
              </a:solidFill>
            </a:endParaRPr>
          </a:p>
        </p:txBody>
      </p:sp>
      <p:cxnSp>
        <p:nvCxnSpPr>
          <p:cNvPr id="146" name="Straight Arrow Connector 145"/>
          <p:cNvCxnSpPr>
            <a:stCxn id="139" idx="2"/>
            <a:endCxn id="145" idx="0"/>
          </p:cNvCxnSpPr>
          <p:nvPr/>
        </p:nvCxnSpPr>
        <p:spPr>
          <a:xfrm>
            <a:off x="3393284" y="3658580"/>
            <a:ext cx="0" cy="159682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>
            <a:endCxn id="145" idx="1"/>
          </p:cNvCxnSpPr>
          <p:nvPr/>
        </p:nvCxnSpPr>
        <p:spPr>
          <a:xfrm>
            <a:off x="765794" y="2349462"/>
            <a:ext cx="2160972" cy="1602150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/>
          <p:cNvSpPr/>
          <p:nvPr/>
        </p:nvSpPr>
        <p:spPr>
          <a:xfrm>
            <a:off x="2316515" y="4745413"/>
            <a:ext cx="1134394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Save to “</a:t>
            </a:r>
            <a:r>
              <a:rPr lang="en-US" sz="800" dirty="0" err="1" smtClean="0">
                <a:solidFill>
                  <a:srgbClr val="000000"/>
                </a:solidFill>
              </a:rPr>
              <a:t>Common_CNV.mat</a:t>
            </a:r>
            <a:r>
              <a:rPr lang="en-US" sz="800" dirty="0" smtClean="0">
                <a:solidFill>
                  <a:srgbClr val="000000"/>
                </a:solidFill>
              </a:rPr>
              <a:t>”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49" name="Rounded Rectangle 148"/>
          <p:cNvSpPr/>
          <p:nvPr/>
        </p:nvSpPr>
        <p:spPr>
          <a:xfrm>
            <a:off x="2973428" y="4255390"/>
            <a:ext cx="839712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Scale by ploidy estimate</a:t>
            </a:r>
            <a:endParaRPr lang="en-US" sz="800" dirty="0">
              <a:solidFill>
                <a:srgbClr val="000000"/>
              </a:solidFill>
            </a:endParaRPr>
          </a:p>
        </p:txBody>
      </p:sp>
      <p:cxnSp>
        <p:nvCxnSpPr>
          <p:cNvPr id="150" name="Straight Arrow Connector 149"/>
          <p:cNvCxnSpPr>
            <a:stCxn id="145" idx="2"/>
            <a:endCxn id="149" idx="0"/>
          </p:cNvCxnSpPr>
          <p:nvPr/>
        </p:nvCxnSpPr>
        <p:spPr>
          <a:xfrm>
            <a:off x="3393284" y="4084962"/>
            <a:ext cx="0" cy="170428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>
            <a:stCxn id="148" idx="2"/>
            <a:endCxn id="168" idx="0"/>
          </p:cNvCxnSpPr>
          <p:nvPr/>
        </p:nvCxnSpPr>
        <p:spPr>
          <a:xfrm flipH="1">
            <a:off x="2697893" y="5012113"/>
            <a:ext cx="185819" cy="167162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>
            <a:stCxn id="74" idx="2"/>
            <a:endCxn id="149" idx="3"/>
          </p:cNvCxnSpPr>
          <p:nvPr/>
        </p:nvCxnSpPr>
        <p:spPr>
          <a:xfrm rot="5400000">
            <a:off x="3222957" y="1320229"/>
            <a:ext cx="3658694" cy="2478328"/>
          </a:xfrm>
          <a:prstGeom prst="bentConnector2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stCxn id="149" idx="2"/>
            <a:endCxn id="148" idx="0"/>
          </p:cNvCxnSpPr>
          <p:nvPr/>
        </p:nvCxnSpPr>
        <p:spPr>
          <a:xfrm flipH="1">
            <a:off x="2883712" y="4522090"/>
            <a:ext cx="509572" cy="22332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5" name="Rounded Rectangle 154"/>
          <p:cNvSpPr/>
          <p:nvPr/>
        </p:nvSpPr>
        <p:spPr>
          <a:xfrm>
            <a:off x="2079706" y="5599356"/>
            <a:ext cx="736623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CNV number estimates</a:t>
            </a:r>
            <a:endParaRPr lang="en-US" sz="800" dirty="0">
              <a:solidFill>
                <a:srgbClr val="000000"/>
              </a:solidFill>
            </a:endParaRPr>
          </a:p>
        </p:txBody>
      </p:sp>
      <p:cxnSp>
        <p:nvCxnSpPr>
          <p:cNvPr id="157" name="Straight Arrow Connector 156"/>
          <p:cNvCxnSpPr>
            <a:stCxn id="168" idx="2"/>
            <a:endCxn id="155" idx="0"/>
          </p:cNvCxnSpPr>
          <p:nvPr/>
        </p:nvCxnSpPr>
        <p:spPr>
          <a:xfrm flipH="1">
            <a:off x="2448018" y="5445975"/>
            <a:ext cx="249875" cy="153381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>
            <a:stCxn id="149" idx="2"/>
            <a:endCxn id="169" idx="0"/>
          </p:cNvCxnSpPr>
          <p:nvPr/>
        </p:nvCxnSpPr>
        <p:spPr>
          <a:xfrm>
            <a:off x="3393284" y="4522090"/>
            <a:ext cx="1786185" cy="144236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155" idx="1"/>
            <a:endCxn id="170" idx="0"/>
          </p:cNvCxnSpPr>
          <p:nvPr/>
        </p:nvCxnSpPr>
        <p:spPr>
          <a:xfrm flipH="1">
            <a:off x="1674758" y="5732706"/>
            <a:ext cx="404948" cy="202258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155" idx="3"/>
            <a:endCxn id="171" idx="0"/>
          </p:cNvCxnSpPr>
          <p:nvPr/>
        </p:nvCxnSpPr>
        <p:spPr>
          <a:xfrm>
            <a:off x="2816329" y="5732706"/>
            <a:ext cx="684040" cy="277707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3" name="Group 162"/>
          <p:cNvGrpSpPr/>
          <p:nvPr/>
        </p:nvGrpSpPr>
        <p:grpSpPr>
          <a:xfrm>
            <a:off x="971089" y="5934964"/>
            <a:ext cx="4765536" cy="491374"/>
            <a:chOff x="2222998" y="6256694"/>
            <a:chExt cx="4765536" cy="491374"/>
          </a:xfrm>
          <a:noFill/>
        </p:grpSpPr>
        <p:sp>
          <p:nvSpPr>
            <p:cNvPr id="169" name="Rounded Rectangle 168"/>
            <p:cNvSpPr/>
            <p:nvPr/>
          </p:nvSpPr>
          <p:spPr>
            <a:xfrm>
              <a:off x="5874222" y="6286183"/>
              <a:ext cx="1114312" cy="432396"/>
            </a:xfrm>
            <a:prstGeom prst="roundRect">
              <a:avLst/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Display CNVs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70" name="Rounded Rectangle 169"/>
            <p:cNvSpPr/>
            <p:nvPr/>
          </p:nvSpPr>
          <p:spPr>
            <a:xfrm>
              <a:off x="2222998" y="6256694"/>
              <a:ext cx="1407337" cy="491374"/>
            </a:xfrm>
            <a:prstGeom prst="roundRect">
              <a:avLst/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Display CNV number estimates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3877390" y="6332143"/>
              <a:ext cx="1749776" cy="340476"/>
            </a:xfrm>
            <a:prstGeom prst="rect">
              <a:avLst/>
            </a:prstGeom>
            <a:grpFill/>
            <a:ln w="76200" cmpd="tri"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SNP analysis: Figure S7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64" name="Straight Arrow Connector 163"/>
          <p:cNvCxnSpPr>
            <a:stCxn id="118" idx="2"/>
          </p:cNvCxnSpPr>
          <p:nvPr/>
        </p:nvCxnSpPr>
        <p:spPr>
          <a:xfrm>
            <a:off x="5540468" y="1528655"/>
            <a:ext cx="0" cy="554107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endCxn id="145" idx="3"/>
          </p:cNvCxnSpPr>
          <p:nvPr/>
        </p:nvCxnSpPr>
        <p:spPr>
          <a:xfrm flipH="1">
            <a:off x="3859802" y="2349462"/>
            <a:ext cx="1655266" cy="1602150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Rounded Rectangle 165"/>
          <p:cNvSpPr/>
          <p:nvPr/>
        </p:nvSpPr>
        <p:spPr>
          <a:xfrm>
            <a:off x="437182" y="2077070"/>
            <a:ext cx="708024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Bin GC bias correction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67" name="Rounded Rectangle 166"/>
          <p:cNvSpPr/>
          <p:nvPr/>
        </p:nvSpPr>
        <p:spPr>
          <a:xfrm>
            <a:off x="5186456" y="2101812"/>
            <a:ext cx="708024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Bin GC bias correction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68" name="Rounded Rectangle 167"/>
          <p:cNvSpPr/>
          <p:nvPr/>
        </p:nvSpPr>
        <p:spPr>
          <a:xfrm>
            <a:off x="2063649" y="5179275"/>
            <a:ext cx="1268487" cy="266700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000000"/>
                </a:solidFill>
              </a:rPr>
              <a:t>Aneuploidy breakpoint identification via </a:t>
            </a:r>
            <a:r>
              <a:rPr lang="en-US" sz="800" dirty="0" err="1" smtClean="0">
                <a:solidFill>
                  <a:srgbClr val="000000"/>
                </a:solidFill>
              </a:rPr>
              <a:t>ChARM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0" y="92935"/>
            <a:ext cx="1580476" cy="289182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Whole Genome Seq</a:t>
            </a:r>
            <a:endParaRPr lang="en-US" sz="1200" dirty="0"/>
          </a:p>
        </p:txBody>
      </p:sp>
      <p:sp>
        <p:nvSpPr>
          <p:cNvPr id="73" name="Rounded Rectangle 72"/>
          <p:cNvSpPr/>
          <p:nvPr/>
        </p:nvSpPr>
        <p:spPr>
          <a:xfrm>
            <a:off x="1725852" y="84660"/>
            <a:ext cx="3322698" cy="289182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Restriction-site Associated DNA Seq (RADseq)</a:t>
            </a:r>
            <a:endParaRPr lang="en-US" sz="1200" dirty="0"/>
          </a:p>
        </p:txBody>
      </p:sp>
      <p:sp>
        <p:nvSpPr>
          <p:cNvPr id="89" name="Rounded Rectangle 88"/>
          <p:cNvSpPr/>
          <p:nvPr/>
        </p:nvSpPr>
        <p:spPr>
          <a:xfrm>
            <a:off x="5180880" y="92934"/>
            <a:ext cx="722376" cy="280907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SNP/CGH</a:t>
            </a:r>
          </a:p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array</a:t>
            </a:r>
            <a:endParaRPr lang="en-US" sz="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45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143</Words>
  <Application>Microsoft Macintosh PowerPoint</Application>
  <PresentationFormat>Custom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BermanLab-UMN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Darren Abbey</dc:creator>
  <cp:lastModifiedBy>Darren Abbey</cp:lastModifiedBy>
  <cp:revision>14</cp:revision>
  <dcterms:created xsi:type="dcterms:W3CDTF">2014-06-27T23:40:57Z</dcterms:created>
  <dcterms:modified xsi:type="dcterms:W3CDTF">2014-09-23T10:32:48Z</dcterms:modified>
</cp:coreProperties>
</file>