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7178675" cy="4681538"/>
  <p:notesSz cx="6858000" cy="9144000"/>
  <p:defaultTextStyle>
    <a:defPPr>
      <a:defRPr lang="en-US"/>
    </a:defPPr>
    <a:lvl1pPr marL="0" algn="l" defTabSz="3387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38795" algn="l" defTabSz="3387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77589" algn="l" defTabSz="3387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16383" algn="l" defTabSz="3387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55178" algn="l" defTabSz="3387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93972" algn="l" defTabSz="3387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32767" algn="l" defTabSz="3387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371560" algn="l" defTabSz="3387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710355" algn="l" defTabSz="3387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880" y="-88"/>
      </p:cViewPr>
      <p:guideLst>
        <p:guide orient="horz" pos="1475"/>
        <p:guide pos="22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8401" y="1454312"/>
            <a:ext cx="6101874" cy="10034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6802" y="2652872"/>
            <a:ext cx="5025073" cy="11963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87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775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16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55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9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32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7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10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12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59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04539" y="187480"/>
            <a:ext cx="1615202" cy="39944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935" y="187480"/>
            <a:ext cx="4725961" cy="39944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225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0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066" y="3008322"/>
            <a:ext cx="6101874" cy="92980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7066" y="1984237"/>
            <a:ext cx="6101874" cy="1024086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3879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7758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1638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35517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6939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203276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37156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71035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87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935" y="1092360"/>
            <a:ext cx="3170581" cy="308959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9161" y="1092360"/>
            <a:ext cx="3170581" cy="308959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71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934" y="1047928"/>
            <a:ext cx="3171828" cy="43672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8795" indent="0">
              <a:buNone/>
              <a:defRPr sz="1500" b="1"/>
            </a:lvl2pPr>
            <a:lvl3pPr marL="677589" indent="0">
              <a:buNone/>
              <a:defRPr sz="1300" b="1"/>
            </a:lvl3pPr>
            <a:lvl4pPr marL="1016383" indent="0">
              <a:buNone/>
              <a:defRPr sz="1200" b="1"/>
            </a:lvl4pPr>
            <a:lvl5pPr marL="1355178" indent="0">
              <a:buNone/>
              <a:defRPr sz="1200" b="1"/>
            </a:lvl5pPr>
            <a:lvl6pPr marL="1693972" indent="0">
              <a:buNone/>
              <a:defRPr sz="1200" b="1"/>
            </a:lvl6pPr>
            <a:lvl7pPr marL="2032767" indent="0">
              <a:buNone/>
              <a:defRPr sz="1200" b="1"/>
            </a:lvl7pPr>
            <a:lvl8pPr marL="2371560" indent="0">
              <a:buNone/>
              <a:defRPr sz="1200" b="1"/>
            </a:lvl8pPr>
            <a:lvl9pPr marL="2710355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8934" y="1484654"/>
            <a:ext cx="3171828" cy="269730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6668" y="1047928"/>
            <a:ext cx="3173074" cy="43672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8795" indent="0">
              <a:buNone/>
              <a:defRPr sz="1500" b="1"/>
            </a:lvl2pPr>
            <a:lvl3pPr marL="677589" indent="0">
              <a:buNone/>
              <a:defRPr sz="1300" b="1"/>
            </a:lvl3pPr>
            <a:lvl4pPr marL="1016383" indent="0">
              <a:buNone/>
              <a:defRPr sz="1200" b="1"/>
            </a:lvl4pPr>
            <a:lvl5pPr marL="1355178" indent="0">
              <a:buNone/>
              <a:defRPr sz="1200" b="1"/>
            </a:lvl5pPr>
            <a:lvl6pPr marL="1693972" indent="0">
              <a:buNone/>
              <a:defRPr sz="1200" b="1"/>
            </a:lvl6pPr>
            <a:lvl7pPr marL="2032767" indent="0">
              <a:buNone/>
              <a:defRPr sz="1200" b="1"/>
            </a:lvl7pPr>
            <a:lvl8pPr marL="2371560" indent="0">
              <a:buNone/>
              <a:defRPr sz="1200" b="1"/>
            </a:lvl8pPr>
            <a:lvl9pPr marL="2710355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6668" y="1484654"/>
            <a:ext cx="3173074" cy="269730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426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82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90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935" y="186395"/>
            <a:ext cx="2361735" cy="79326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6662" y="186396"/>
            <a:ext cx="4013079" cy="399556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935" y="979656"/>
            <a:ext cx="2361735" cy="3202302"/>
          </a:xfrm>
        </p:spPr>
        <p:txBody>
          <a:bodyPr/>
          <a:lstStyle>
            <a:lvl1pPr marL="0" indent="0">
              <a:buNone/>
              <a:defRPr sz="1000"/>
            </a:lvl1pPr>
            <a:lvl2pPr marL="338795" indent="0">
              <a:buNone/>
              <a:defRPr sz="900"/>
            </a:lvl2pPr>
            <a:lvl3pPr marL="677589" indent="0">
              <a:buNone/>
              <a:defRPr sz="700"/>
            </a:lvl3pPr>
            <a:lvl4pPr marL="1016383" indent="0">
              <a:buNone/>
              <a:defRPr sz="700"/>
            </a:lvl4pPr>
            <a:lvl5pPr marL="1355178" indent="0">
              <a:buNone/>
              <a:defRPr sz="700"/>
            </a:lvl5pPr>
            <a:lvl6pPr marL="1693972" indent="0">
              <a:buNone/>
              <a:defRPr sz="700"/>
            </a:lvl6pPr>
            <a:lvl7pPr marL="2032767" indent="0">
              <a:buNone/>
              <a:defRPr sz="700"/>
            </a:lvl7pPr>
            <a:lvl8pPr marL="2371560" indent="0">
              <a:buNone/>
              <a:defRPr sz="700"/>
            </a:lvl8pPr>
            <a:lvl9pPr marL="2710355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3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071" y="3277078"/>
            <a:ext cx="4307205" cy="38687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07071" y="418305"/>
            <a:ext cx="4307205" cy="2808923"/>
          </a:xfrm>
        </p:spPr>
        <p:txBody>
          <a:bodyPr/>
          <a:lstStyle>
            <a:lvl1pPr marL="0" indent="0">
              <a:buNone/>
              <a:defRPr sz="2400"/>
            </a:lvl1pPr>
            <a:lvl2pPr marL="338795" indent="0">
              <a:buNone/>
              <a:defRPr sz="2100"/>
            </a:lvl2pPr>
            <a:lvl3pPr marL="677589" indent="0">
              <a:buNone/>
              <a:defRPr sz="1800"/>
            </a:lvl3pPr>
            <a:lvl4pPr marL="1016383" indent="0">
              <a:buNone/>
              <a:defRPr sz="1500"/>
            </a:lvl4pPr>
            <a:lvl5pPr marL="1355178" indent="0">
              <a:buNone/>
              <a:defRPr sz="1500"/>
            </a:lvl5pPr>
            <a:lvl6pPr marL="1693972" indent="0">
              <a:buNone/>
              <a:defRPr sz="1500"/>
            </a:lvl6pPr>
            <a:lvl7pPr marL="2032767" indent="0">
              <a:buNone/>
              <a:defRPr sz="1500"/>
            </a:lvl7pPr>
            <a:lvl8pPr marL="2371560" indent="0">
              <a:buNone/>
              <a:defRPr sz="1500"/>
            </a:lvl8pPr>
            <a:lvl9pPr marL="2710355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07071" y="3663954"/>
            <a:ext cx="4307205" cy="549430"/>
          </a:xfrm>
        </p:spPr>
        <p:txBody>
          <a:bodyPr/>
          <a:lstStyle>
            <a:lvl1pPr marL="0" indent="0">
              <a:buNone/>
              <a:defRPr sz="1000"/>
            </a:lvl1pPr>
            <a:lvl2pPr marL="338795" indent="0">
              <a:buNone/>
              <a:defRPr sz="900"/>
            </a:lvl2pPr>
            <a:lvl3pPr marL="677589" indent="0">
              <a:buNone/>
              <a:defRPr sz="700"/>
            </a:lvl3pPr>
            <a:lvl4pPr marL="1016383" indent="0">
              <a:buNone/>
              <a:defRPr sz="700"/>
            </a:lvl4pPr>
            <a:lvl5pPr marL="1355178" indent="0">
              <a:buNone/>
              <a:defRPr sz="700"/>
            </a:lvl5pPr>
            <a:lvl6pPr marL="1693972" indent="0">
              <a:buNone/>
              <a:defRPr sz="700"/>
            </a:lvl6pPr>
            <a:lvl7pPr marL="2032767" indent="0">
              <a:buNone/>
              <a:defRPr sz="700"/>
            </a:lvl7pPr>
            <a:lvl8pPr marL="2371560" indent="0">
              <a:buNone/>
              <a:defRPr sz="700"/>
            </a:lvl8pPr>
            <a:lvl9pPr marL="2710355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410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934" y="187479"/>
            <a:ext cx="6460808" cy="780256"/>
          </a:xfrm>
          <a:prstGeom prst="rect">
            <a:avLst/>
          </a:prstGeom>
        </p:spPr>
        <p:txBody>
          <a:bodyPr vert="horz" lIns="67759" tIns="33879" rIns="67759" bIns="3387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934" y="1092360"/>
            <a:ext cx="6460808" cy="3089599"/>
          </a:xfrm>
          <a:prstGeom prst="rect">
            <a:avLst/>
          </a:prstGeom>
        </p:spPr>
        <p:txBody>
          <a:bodyPr vert="horz" lIns="67759" tIns="33879" rIns="67759" bIns="338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8934" y="4339092"/>
            <a:ext cx="1675024" cy="249249"/>
          </a:xfrm>
          <a:prstGeom prst="rect">
            <a:avLst/>
          </a:prstGeom>
        </p:spPr>
        <p:txBody>
          <a:bodyPr vert="horz" lIns="67759" tIns="33879" rIns="67759" bIns="3387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62ADD-6E55-CE4F-A94A-51E360EBCF29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52715" y="4339092"/>
            <a:ext cx="2273247" cy="249249"/>
          </a:xfrm>
          <a:prstGeom prst="rect">
            <a:avLst/>
          </a:prstGeom>
        </p:spPr>
        <p:txBody>
          <a:bodyPr vert="horz" lIns="67759" tIns="33879" rIns="67759" bIns="3387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4717" y="4339092"/>
            <a:ext cx="1675024" cy="249249"/>
          </a:xfrm>
          <a:prstGeom prst="rect">
            <a:avLst/>
          </a:prstGeom>
        </p:spPr>
        <p:txBody>
          <a:bodyPr vert="horz" lIns="67759" tIns="33879" rIns="67759" bIns="3387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877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3879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4096" indent="-254096" algn="l" defTabSz="33879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0541" indent="-211746" algn="l" defTabSz="338795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46985" indent="-169397" algn="l" defTabSz="338795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5780" indent="-169397" algn="l" defTabSz="338795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575" indent="-169397" algn="l" defTabSz="338795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63369" indent="-169397" algn="l" defTabSz="338795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02163" indent="-169397" algn="l" defTabSz="338795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40958" indent="-169397" algn="l" defTabSz="338795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879752" indent="-169397" algn="l" defTabSz="338795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879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8795" algn="l" defTabSz="33879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7589" algn="l" defTabSz="33879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6383" algn="l" defTabSz="33879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55178" algn="l" defTabSz="33879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93972" algn="l" defTabSz="33879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32767" algn="l" defTabSz="33879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71560" algn="l" defTabSz="33879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10355" algn="l" defTabSz="33879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Straight Arrow Connector 62"/>
          <p:cNvCxnSpPr>
            <a:stCxn id="125" idx="2"/>
            <a:endCxn id="111" idx="0"/>
          </p:cNvCxnSpPr>
          <p:nvPr/>
        </p:nvCxnSpPr>
        <p:spPr>
          <a:xfrm flipH="1">
            <a:off x="3548001" y="2927952"/>
            <a:ext cx="1" cy="184803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Rounded Rectangle 113"/>
          <p:cNvSpPr/>
          <p:nvPr/>
        </p:nvSpPr>
        <p:spPr>
          <a:xfrm>
            <a:off x="2750701" y="415416"/>
            <a:ext cx="1578565" cy="1656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Single- or Paired-end reads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15" name="Rounded Rectangle 114"/>
          <p:cNvSpPr/>
          <p:nvPr/>
        </p:nvSpPr>
        <p:spPr>
          <a:xfrm>
            <a:off x="3330749" y="728938"/>
            <a:ext cx="434505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Align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116" name="Straight Arrow Connector 115"/>
          <p:cNvCxnSpPr>
            <a:stCxn id="114" idx="2"/>
            <a:endCxn id="115" idx="0"/>
          </p:cNvCxnSpPr>
          <p:nvPr/>
        </p:nvCxnSpPr>
        <p:spPr>
          <a:xfrm>
            <a:off x="3539984" y="581016"/>
            <a:ext cx="8018" cy="147922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stCxn id="115" idx="2"/>
            <a:endCxn id="121" idx="0"/>
          </p:cNvCxnSpPr>
          <p:nvPr/>
        </p:nvCxnSpPr>
        <p:spPr>
          <a:xfrm>
            <a:off x="3548002" y="995638"/>
            <a:ext cx="0" cy="144222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/>
          <p:cNvCxnSpPr>
            <a:stCxn id="120" idx="2"/>
            <a:endCxn id="125" idx="0"/>
          </p:cNvCxnSpPr>
          <p:nvPr/>
        </p:nvCxnSpPr>
        <p:spPr>
          <a:xfrm rot="5400000">
            <a:off x="3085616" y="1093953"/>
            <a:ext cx="2029686" cy="1104913"/>
          </a:xfrm>
          <a:prstGeom prst="bentConnector3">
            <a:avLst>
              <a:gd name="adj1" fmla="val 92544"/>
            </a:avLst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Rounded Rectangle 119"/>
          <p:cNvSpPr/>
          <p:nvPr/>
        </p:nvSpPr>
        <p:spPr>
          <a:xfrm>
            <a:off x="4401455" y="364866"/>
            <a:ext cx="502920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CNV # </a:t>
            </a:r>
            <a:r>
              <a:rPr lang="en-US" sz="800" dirty="0" err="1" smtClean="0">
                <a:solidFill>
                  <a:schemeClr val="tx1"/>
                </a:solidFill>
              </a:rPr>
              <a:t>ests</a:t>
            </a:r>
            <a:r>
              <a:rPr lang="en-US" sz="800" dirty="0" smtClean="0">
                <a:solidFill>
                  <a:schemeClr val="tx1"/>
                </a:solidFill>
              </a:rPr>
              <a:t>.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21" name="Rounded Rectangle 120"/>
          <p:cNvSpPr/>
          <p:nvPr/>
        </p:nvSpPr>
        <p:spPr>
          <a:xfrm>
            <a:off x="2978800" y="1139860"/>
            <a:ext cx="1138403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Determine </a:t>
            </a:r>
            <a:r>
              <a:rPr lang="en-US" sz="800" dirty="0" err="1" smtClean="0">
                <a:solidFill>
                  <a:schemeClr val="tx1"/>
                </a:solidFill>
              </a:rPr>
              <a:t>basecalls</a:t>
            </a:r>
            <a:r>
              <a:rPr lang="en-US" sz="800" dirty="0" smtClean="0">
                <a:solidFill>
                  <a:schemeClr val="tx1"/>
                </a:solidFill>
              </a:rPr>
              <a:t> at Hapmap loci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123" name="Straight Arrow Connector 122"/>
          <p:cNvCxnSpPr>
            <a:stCxn id="128" idx="2"/>
            <a:endCxn id="124" idx="0"/>
          </p:cNvCxnSpPr>
          <p:nvPr/>
        </p:nvCxnSpPr>
        <p:spPr>
          <a:xfrm flipH="1">
            <a:off x="3548001" y="1965072"/>
            <a:ext cx="1" cy="183523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ounded Rectangle 123"/>
          <p:cNvSpPr/>
          <p:nvPr/>
        </p:nvSpPr>
        <p:spPr>
          <a:xfrm>
            <a:off x="3081483" y="2148595"/>
            <a:ext cx="933036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Calculate SNP allele ratios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25" name="Rounded Rectangle 124"/>
          <p:cNvSpPr/>
          <p:nvPr/>
        </p:nvSpPr>
        <p:spPr>
          <a:xfrm>
            <a:off x="3130328" y="2661252"/>
            <a:ext cx="835347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Make allele ratio calls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126" name="Straight Arrow Connector 125"/>
          <p:cNvCxnSpPr>
            <a:stCxn id="124" idx="2"/>
            <a:endCxn id="125" idx="0"/>
          </p:cNvCxnSpPr>
          <p:nvPr/>
        </p:nvCxnSpPr>
        <p:spPr>
          <a:xfrm>
            <a:off x="3548001" y="2415295"/>
            <a:ext cx="1" cy="245957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Rounded Rectangle 127"/>
          <p:cNvSpPr/>
          <p:nvPr/>
        </p:nvSpPr>
        <p:spPr>
          <a:xfrm>
            <a:off x="3151873" y="1698372"/>
            <a:ext cx="792257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Phase SNPs with </a:t>
            </a:r>
            <a:r>
              <a:rPr lang="en-US" sz="800" dirty="0" err="1" smtClean="0">
                <a:solidFill>
                  <a:schemeClr val="tx1"/>
                </a:solidFill>
              </a:rPr>
              <a:t>HapMap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129" name="Straight Arrow Connector 128"/>
          <p:cNvCxnSpPr>
            <a:endCxn id="128" idx="0"/>
          </p:cNvCxnSpPr>
          <p:nvPr/>
        </p:nvCxnSpPr>
        <p:spPr>
          <a:xfrm>
            <a:off x="3548002" y="1406560"/>
            <a:ext cx="0" cy="291812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Rounded Rectangle 110"/>
          <p:cNvSpPr/>
          <p:nvPr/>
        </p:nvSpPr>
        <p:spPr>
          <a:xfrm>
            <a:off x="2562177" y="3112755"/>
            <a:ext cx="1971648" cy="221887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Display SNP density &amp; homolog identity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12" name="Rounded Rectangle 111"/>
          <p:cNvSpPr/>
          <p:nvPr/>
        </p:nvSpPr>
        <p:spPr>
          <a:xfrm>
            <a:off x="2570670" y="3334642"/>
            <a:ext cx="1971648" cy="1346069"/>
          </a:xfrm>
          <a:prstGeom prst="roundRect">
            <a:avLst>
              <a:gd name="adj" fmla="val 7645"/>
            </a:avLst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AutoNum type="arabicPeriod"/>
            </a:pPr>
            <a:r>
              <a:rPr lang="en-US" sz="800" dirty="0" smtClean="0">
                <a:solidFill>
                  <a:schemeClr val="tx1"/>
                </a:solidFill>
              </a:rPr>
              <a:t>Determine color for each locus from ratios of homologs.</a:t>
            </a:r>
          </a:p>
          <a:p>
            <a:pPr marL="228600" indent="-228600">
              <a:buAutoNum type="arabicPeriod"/>
            </a:pPr>
            <a:r>
              <a:rPr lang="en-US" sz="800" dirty="0" smtClean="0">
                <a:solidFill>
                  <a:schemeClr val="tx1"/>
                </a:solidFill>
              </a:rPr>
              <a:t>Define bin color as average of locus colors per bin (1/700 of largest chromosome).</a:t>
            </a:r>
          </a:p>
          <a:p>
            <a:pPr marL="228600" indent="-228600">
              <a:buAutoNum type="arabicPeriod"/>
            </a:pPr>
            <a:r>
              <a:rPr lang="en-US" sz="800" dirty="0" smtClean="0">
                <a:solidFill>
                  <a:schemeClr val="tx1"/>
                </a:solidFill>
              </a:rPr>
              <a:t>If fewer than 100 loci per bin, blend color with white such that 0 loci = 100% white and 100 loci = 0% white.</a:t>
            </a:r>
          </a:p>
          <a:p>
            <a:pPr marL="228600" indent="-228600">
              <a:buAutoNum type="arabicPeriod"/>
            </a:pPr>
            <a:r>
              <a:rPr lang="en-US" sz="800" dirty="0" smtClean="0">
                <a:solidFill>
                  <a:schemeClr val="tx1"/>
                </a:solidFill>
              </a:rPr>
              <a:t>Draw vertical bars for each bin</a:t>
            </a:r>
          </a:p>
        </p:txBody>
      </p:sp>
      <p:cxnSp>
        <p:nvCxnSpPr>
          <p:cNvPr id="86" name="Straight Arrow Connector 85"/>
          <p:cNvCxnSpPr>
            <a:stCxn id="105" idx="2"/>
            <a:endCxn id="91" idx="0"/>
          </p:cNvCxnSpPr>
          <p:nvPr/>
        </p:nvCxnSpPr>
        <p:spPr>
          <a:xfrm flipH="1">
            <a:off x="985609" y="2923719"/>
            <a:ext cx="4248" cy="189036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/>
          <p:cNvCxnSpPr>
            <a:stCxn id="102" idx="2"/>
            <a:endCxn id="105" idx="0"/>
          </p:cNvCxnSpPr>
          <p:nvPr/>
        </p:nvCxnSpPr>
        <p:spPr>
          <a:xfrm rot="5400000">
            <a:off x="317336" y="1304088"/>
            <a:ext cx="2025453" cy="680409"/>
          </a:xfrm>
          <a:prstGeom prst="bentConnector3">
            <a:avLst>
              <a:gd name="adj1" fmla="val 92215"/>
            </a:avLst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Rounded Rectangle 101"/>
          <p:cNvSpPr/>
          <p:nvPr/>
        </p:nvSpPr>
        <p:spPr>
          <a:xfrm>
            <a:off x="1418806" y="364866"/>
            <a:ext cx="502920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CNV # </a:t>
            </a:r>
            <a:r>
              <a:rPr lang="en-US" sz="800" dirty="0" err="1" smtClean="0">
                <a:solidFill>
                  <a:schemeClr val="tx1"/>
                </a:solidFill>
              </a:rPr>
              <a:t>ests</a:t>
            </a:r>
            <a:r>
              <a:rPr lang="en-US" sz="800" dirty="0" smtClean="0">
                <a:solidFill>
                  <a:schemeClr val="tx1"/>
                </a:solidFill>
              </a:rPr>
              <a:t>.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593728" y="1694139"/>
            <a:ext cx="792257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Phase SNPs with </a:t>
            </a:r>
            <a:r>
              <a:rPr lang="en-US" sz="800" dirty="0" err="1" smtClean="0">
                <a:solidFill>
                  <a:schemeClr val="tx1"/>
                </a:solidFill>
              </a:rPr>
              <a:t>HapMap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523338" y="2151345"/>
            <a:ext cx="933036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Calculate SNP allele ratios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572183" y="2657019"/>
            <a:ext cx="835347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Make allele ratio calls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106" name="Straight Arrow Connector 105"/>
          <p:cNvCxnSpPr>
            <a:stCxn id="103" idx="2"/>
            <a:endCxn id="104" idx="0"/>
          </p:cNvCxnSpPr>
          <p:nvPr/>
        </p:nvCxnSpPr>
        <p:spPr>
          <a:xfrm flipH="1">
            <a:off x="989856" y="1960839"/>
            <a:ext cx="1" cy="190506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104" idx="2"/>
            <a:endCxn id="105" idx="0"/>
          </p:cNvCxnSpPr>
          <p:nvPr/>
        </p:nvCxnSpPr>
        <p:spPr>
          <a:xfrm>
            <a:off x="989856" y="2418045"/>
            <a:ext cx="1" cy="238974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>
            <a:stCxn id="68" idx="2"/>
            <a:endCxn id="103" idx="0"/>
          </p:cNvCxnSpPr>
          <p:nvPr/>
        </p:nvCxnSpPr>
        <p:spPr>
          <a:xfrm>
            <a:off x="985609" y="619447"/>
            <a:ext cx="4248" cy="1074692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ounded Rectangle 90"/>
          <p:cNvSpPr/>
          <p:nvPr/>
        </p:nvSpPr>
        <p:spPr>
          <a:xfrm>
            <a:off x="-215" y="3112755"/>
            <a:ext cx="1971648" cy="221887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Display SNP density &amp; homolog identity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8278" y="3334643"/>
            <a:ext cx="1971648" cy="846426"/>
          </a:xfrm>
          <a:prstGeom prst="roundRect">
            <a:avLst>
              <a:gd name="adj" fmla="val 7645"/>
            </a:avLst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AutoNum type="arabicPeriod"/>
            </a:pPr>
            <a:r>
              <a:rPr lang="en-US" sz="800" dirty="0" smtClean="0">
                <a:solidFill>
                  <a:schemeClr val="tx1"/>
                </a:solidFill>
              </a:rPr>
              <a:t>Determine color for each locus from ratios of homologs.</a:t>
            </a:r>
          </a:p>
          <a:p>
            <a:pPr marL="228600" indent="-228600">
              <a:buAutoNum type="arabicPeriod"/>
            </a:pPr>
            <a:r>
              <a:rPr lang="en-US" sz="800" dirty="0" smtClean="0">
                <a:solidFill>
                  <a:schemeClr val="tx1"/>
                </a:solidFill>
              </a:rPr>
              <a:t>Define bin color as average of locus colors per bin (1/700 of largest chromosome).</a:t>
            </a:r>
          </a:p>
          <a:p>
            <a:pPr marL="228600" indent="-228600">
              <a:buAutoNum type="arabicPeriod"/>
            </a:pPr>
            <a:r>
              <a:rPr lang="en-US" sz="800" dirty="0" smtClean="0">
                <a:solidFill>
                  <a:schemeClr val="tx1"/>
                </a:solidFill>
              </a:rPr>
              <a:t>Draw vertical bars for each bin</a:t>
            </a:r>
          </a:p>
        </p:txBody>
      </p:sp>
      <p:cxnSp>
        <p:nvCxnSpPr>
          <p:cNvPr id="69" name="Straight Arrow Connector 68"/>
          <p:cNvCxnSpPr>
            <a:stCxn id="83" idx="2"/>
            <a:endCxn id="73" idx="0"/>
          </p:cNvCxnSpPr>
          <p:nvPr/>
        </p:nvCxnSpPr>
        <p:spPr>
          <a:xfrm flipH="1">
            <a:off x="6184572" y="2415295"/>
            <a:ext cx="4247" cy="697460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ounded Rectangle 74"/>
          <p:cNvSpPr/>
          <p:nvPr/>
        </p:nvSpPr>
        <p:spPr>
          <a:xfrm>
            <a:off x="5854201" y="828"/>
            <a:ext cx="702735" cy="266700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FF0000"/>
                </a:solidFill>
              </a:rPr>
              <a:t>RADseq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5391519" y="415416"/>
            <a:ext cx="1578565" cy="1656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Single- or Paired-end reads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5971567" y="728938"/>
            <a:ext cx="434505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Align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78" name="Straight Arrow Connector 77"/>
          <p:cNvCxnSpPr>
            <a:stCxn id="76" idx="2"/>
            <a:endCxn id="77" idx="0"/>
          </p:cNvCxnSpPr>
          <p:nvPr/>
        </p:nvCxnSpPr>
        <p:spPr>
          <a:xfrm>
            <a:off x="6180802" y="581016"/>
            <a:ext cx="8018" cy="147922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77" idx="2"/>
            <a:endCxn id="81" idx="0"/>
          </p:cNvCxnSpPr>
          <p:nvPr/>
        </p:nvCxnSpPr>
        <p:spPr>
          <a:xfrm>
            <a:off x="6188820" y="995638"/>
            <a:ext cx="0" cy="144222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Rounded Rectangle 80"/>
          <p:cNvSpPr/>
          <p:nvPr/>
        </p:nvSpPr>
        <p:spPr>
          <a:xfrm>
            <a:off x="5619618" y="1139860"/>
            <a:ext cx="1138403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Determine </a:t>
            </a:r>
            <a:r>
              <a:rPr lang="en-US" sz="800" dirty="0" err="1" smtClean="0">
                <a:solidFill>
                  <a:schemeClr val="tx1"/>
                </a:solidFill>
              </a:rPr>
              <a:t>basecalls</a:t>
            </a:r>
            <a:r>
              <a:rPr lang="en-US" sz="800" dirty="0" smtClean="0">
                <a:solidFill>
                  <a:schemeClr val="tx1"/>
                </a:solidFill>
              </a:rPr>
              <a:t> at Hapmap loci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82" name="Straight Arrow Connector 81"/>
          <p:cNvCxnSpPr>
            <a:stCxn id="81" idx="2"/>
            <a:endCxn id="84" idx="0"/>
          </p:cNvCxnSpPr>
          <p:nvPr/>
        </p:nvCxnSpPr>
        <p:spPr>
          <a:xfrm>
            <a:off x="6188820" y="1406560"/>
            <a:ext cx="0" cy="291812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Rounded Rectangle 82"/>
          <p:cNvSpPr/>
          <p:nvPr/>
        </p:nvSpPr>
        <p:spPr>
          <a:xfrm>
            <a:off x="5722301" y="2148595"/>
            <a:ext cx="933036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Calculate SNP allele ratios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5792691" y="1698372"/>
            <a:ext cx="792257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Phase SNPs with </a:t>
            </a:r>
            <a:r>
              <a:rPr lang="en-US" sz="800" dirty="0" err="1" smtClean="0">
                <a:solidFill>
                  <a:schemeClr val="tx1"/>
                </a:solidFill>
              </a:rPr>
              <a:t>HapMap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85" name="Straight Arrow Connector 84"/>
          <p:cNvCxnSpPr>
            <a:stCxn id="84" idx="2"/>
            <a:endCxn id="83" idx="0"/>
          </p:cNvCxnSpPr>
          <p:nvPr/>
        </p:nvCxnSpPr>
        <p:spPr>
          <a:xfrm flipH="1">
            <a:off x="6188819" y="1965072"/>
            <a:ext cx="1" cy="183523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72"/>
          <p:cNvSpPr/>
          <p:nvPr/>
        </p:nvSpPr>
        <p:spPr>
          <a:xfrm>
            <a:off x="5198748" y="3112755"/>
            <a:ext cx="1971648" cy="221887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Display SNP density &amp; homolog identity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5207241" y="3334643"/>
            <a:ext cx="1971648" cy="1075025"/>
          </a:xfrm>
          <a:prstGeom prst="roundRect">
            <a:avLst>
              <a:gd name="adj" fmla="val 7645"/>
            </a:avLst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AutoNum type="arabicPeriod"/>
            </a:pPr>
            <a:r>
              <a:rPr lang="en-US" sz="800" dirty="0" smtClean="0">
                <a:solidFill>
                  <a:schemeClr val="tx1"/>
                </a:solidFill>
              </a:rPr>
              <a:t>Determine color for each locus from ratios of homologs.</a:t>
            </a:r>
          </a:p>
          <a:p>
            <a:pPr marL="228600" indent="-228600">
              <a:buAutoNum type="arabicPeriod"/>
            </a:pPr>
            <a:r>
              <a:rPr lang="en-US" sz="800" dirty="0" smtClean="0">
                <a:solidFill>
                  <a:schemeClr val="tx1"/>
                </a:solidFill>
              </a:rPr>
              <a:t>Define bin color as average of locus colors per bin (1/700 of largest chromosome).</a:t>
            </a:r>
          </a:p>
          <a:p>
            <a:pPr marL="228600" indent="-228600">
              <a:buAutoNum type="arabicPeriod"/>
            </a:pPr>
            <a:r>
              <a:rPr lang="en-US" sz="800" dirty="0" smtClean="0">
                <a:solidFill>
                  <a:schemeClr val="tx1"/>
                </a:solidFill>
              </a:rPr>
              <a:t>If zero loci found in bin, color bin white.</a:t>
            </a:r>
          </a:p>
          <a:p>
            <a:pPr marL="228600" indent="-228600">
              <a:buAutoNum type="arabicPeriod"/>
            </a:pPr>
            <a:r>
              <a:rPr lang="en-US" sz="800" dirty="0" smtClean="0">
                <a:solidFill>
                  <a:schemeClr val="tx1"/>
                </a:solidFill>
              </a:rPr>
              <a:t>Draw vertical bars for each bin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2757765" y="0"/>
            <a:ext cx="1580476" cy="289182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Whole Genome Seq</a:t>
            </a:r>
            <a:endParaRPr lang="en-US" sz="1200" dirty="0"/>
          </a:p>
        </p:txBody>
      </p:sp>
      <p:sp>
        <p:nvSpPr>
          <p:cNvPr id="68" name="Rounded Rectangle 67"/>
          <p:cNvSpPr/>
          <p:nvPr/>
        </p:nvSpPr>
        <p:spPr>
          <a:xfrm>
            <a:off x="626021" y="453847"/>
            <a:ext cx="719176" cy="1656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Spreadsheet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657225" y="32885"/>
            <a:ext cx="656768" cy="280907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FF0000"/>
                </a:solidFill>
              </a:rPr>
              <a:t>SNP/CGH</a:t>
            </a:r>
          </a:p>
          <a:p>
            <a:pPr algn="ctr"/>
            <a:r>
              <a:rPr lang="en-US" sz="900" dirty="0" smtClean="0">
                <a:solidFill>
                  <a:srgbClr val="FF0000"/>
                </a:solidFill>
              </a:rPr>
              <a:t>array</a:t>
            </a:r>
            <a:endParaRPr lang="en-US" sz="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839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237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BermanLab-UMN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Darren Abbey</dc:creator>
  <cp:lastModifiedBy>Darren Abbey</cp:lastModifiedBy>
  <cp:revision>9</cp:revision>
  <dcterms:created xsi:type="dcterms:W3CDTF">2014-06-27T23:40:57Z</dcterms:created>
  <dcterms:modified xsi:type="dcterms:W3CDTF">2014-09-23T04:59:13Z</dcterms:modified>
</cp:coreProperties>
</file>