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153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23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976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02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62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59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12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7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85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963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89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CF290-7674-45A4-9E19-71BE29A992CB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CE0CE-D5C0-45B1-865D-685241F8B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54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7315" y="896318"/>
            <a:ext cx="35586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GTTAAAAAGTGTCGCTGCC---</a:t>
            </a: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1292930" y="3631823"/>
            <a:ext cx="7567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GATCAGTAGGTAGAGTGGCGCCCCGAGGTCTGCATCGTGTAGAGTGGTTGATCTCACGATGCAGACTCCTACTGCTGTCTAACGGGGGAGGGTATGCGGCGCTACACACTTAC</a:t>
            </a:r>
          </a:p>
        </p:txBody>
      </p:sp>
      <p:sp>
        <p:nvSpPr>
          <p:cNvPr id="4" name="Rectangle 3"/>
          <p:cNvSpPr/>
          <p:nvPr/>
        </p:nvSpPr>
        <p:spPr>
          <a:xfrm>
            <a:off x="1788041" y="1246430"/>
            <a:ext cx="2843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GTTAAATTTCCGTAGCC---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1303051" y="4238309"/>
            <a:ext cx="66776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GTGCGCGACCAATCTATGCACTTGGTAGCGGCAGCGGGAACACACTTAC</a:t>
            </a:r>
          </a:p>
        </p:txBody>
      </p:sp>
      <p:sp>
        <p:nvSpPr>
          <p:cNvPr id="6" name="Rectangle 5"/>
          <p:cNvSpPr/>
          <p:nvPr/>
        </p:nvSpPr>
        <p:spPr>
          <a:xfrm>
            <a:off x="1777315" y="1600785"/>
            <a:ext cx="4073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GTTAAAAAGTGCGCCCTTAGCGAAG---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331985" y="4651979"/>
            <a:ext cx="32993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ACGCAGCGACGGGAAGCACTTACACTTAC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1777315" y="1922933"/>
            <a:ext cx="3304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GTTAAAAAATCCTTGAGTC--- 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1342320" y="5160962"/>
            <a:ext cx="55379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GCGCTTGTGACCGCGTGGTTAGGGGGGGATTTTACACTTAC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77315" y="2305014"/>
            <a:ext cx="3150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GTTAAAATTATCCCTTGTC---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1331985" y="5507466"/>
            <a:ext cx="7528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TATGACCTCCACGAGCGGAAAATCCATCGTGTTGGATGGATGGAACGCCTAGATCGTTTTCTAGGGAGTGGGATAACAACTTAC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1777314" y="2641426"/>
            <a:ext cx="3150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GTTAAAAAGTGTCGCTGCC---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1331025" y="6067022"/>
            <a:ext cx="7529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GGACAGTAGGTAGAGTGGCGCCCCAAGGTTTACGTCGTGCAGGGTGGTTGACCTCGCGGCGTAAATTCCCACTGCTGTATAACGGGGGAGGGTGCGCGATACTACACACTTAC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2130" y="603268"/>
            <a:ext cx="41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5’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8948" y="3322363"/>
            <a:ext cx="41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5’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526605" y="613102"/>
            <a:ext cx="41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3’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731877" y="3269073"/>
            <a:ext cx="41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3’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35017" y="889644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S10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35018" y="1232112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S3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35018" y="1604323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S5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24293" y="1945019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S8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24291" y="2290672"/>
            <a:ext cx="1256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AHSV-4 S10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016" y="2627545"/>
            <a:ext cx="1245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BTV-10 S10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45742" y="440053"/>
            <a:ext cx="888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5’ UTR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9069" y="3181303"/>
            <a:ext cx="888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3’ UTR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79069" y="3631163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S10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179069" y="4222527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S3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189191" y="4656049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S5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79069" y="5104719"/>
            <a:ext cx="1113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 S8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168343" y="5613288"/>
            <a:ext cx="1256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AHSV-4 S10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179069" y="6067022"/>
            <a:ext cx="1245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BTV-10 S10</a:t>
            </a:r>
            <a:endParaRPr lang="en-GB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0195" y="70721"/>
            <a:ext cx="36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7503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95" y="70721"/>
            <a:ext cx="36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9639" y="6301949"/>
            <a:ext cx="2742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 Figure 1 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968" y="989398"/>
            <a:ext cx="1867437" cy="24648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658" y="687110"/>
            <a:ext cx="1778911" cy="2585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202" y="3847000"/>
            <a:ext cx="1789124" cy="24549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8079" y="3913618"/>
            <a:ext cx="2075127" cy="25674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6120" y="778077"/>
            <a:ext cx="2287078" cy="26597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28799" y="326057"/>
            <a:ext cx="1133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BTV-1 S10 (WT)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338020" y="440053"/>
            <a:ext cx="101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S3/S10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34375" y="440053"/>
            <a:ext cx="101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S5/S10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06968" y="3649653"/>
            <a:ext cx="101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S8/S10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11803" y="3705170"/>
            <a:ext cx="152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A4/B1 S10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6491" y="3889836"/>
            <a:ext cx="2238089" cy="253817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61838" y="3705170"/>
            <a:ext cx="158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B10/B1 S10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35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5915" y="1416676"/>
            <a:ext cx="71477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 Figure 1.  </a:t>
            </a:r>
            <a:r>
              <a:rPr lang="en-GB" dirty="0" smtClean="0"/>
              <a:t>A. The 5’ and 3’-UTR sequences of BTV-1 S10, S3, S5, S8, AHSV-4 S10 and BTV-10 S10. B. Secondary </a:t>
            </a:r>
            <a:r>
              <a:rPr lang="en-GB" dirty="0"/>
              <a:t>RNA structures </a:t>
            </a:r>
            <a:r>
              <a:rPr lang="en-GB" dirty="0" smtClean="0"/>
              <a:t>at the UTRs of wild-type BTV-1 S10 and chimeric S10 RNAs (S3/S10 to A4/B1 S10) are </a:t>
            </a:r>
            <a:r>
              <a:rPr lang="en-GB" dirty="0"/>
              <a:t>depicted as predicted using </a:t>
            </a:r>
            <a:r>
              <a:rPr lang="en-GB" dirty="0" err="1"/>
              <a:t>RNAfold</a:t>
            </a:r>
            <a:r>
              <a:rPr lang="en-GB" dirty="0"/>
              <a:t> prediction </a:t>
            </a:r>
            <a:r>
              <a:rPr lang="en-GB" dirty="0" smtClean="0"/>
              <a:t>software (minimum free energy (MFE) and partition function at 37°C, Turner model 1999).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642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150</Words>
  <Application>Microsoft Office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>London School of Hygiene &amp; Tropical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</dc:creator>
  <cp:lastModifiedBy>ITS</cp:lastModifiedBy>
  <cp:revision>6</cp:revision>
  <dcterms:created xsi:type="dcterms:W3CDTF">2014-09-22T13:52:33Z</dcterms:created>
  <dcterms:modified xsi:type="dcterms:W3CDTF">2014-10-29T14:10:35Z</dcterms:modified>
</cp:coreProperties>
</file>