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192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team-NAS\VAIresearch\Jeong%20Lab\Tae%20Hoon%20Kim\Log%20book\qPCR%20result\2010\qPCR%20form(06-08-10)%20for%20PRcre%20Mig-6-ROSA%20Pten%202M%203M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16251883296146"/>
          <c:y val="0.17924583347408718"/>
          <c:w val="0.66441587577393868"/>
          <c:h val="0.60692010281576381"/>
        </c:manualLayout>
      </c:layout>
      <c:barChart>
        <c:barDir val="col"/>
        <c:grouping val="clustered"/>
        <c:varyColors val="0"/>
        <c:ser>
          <c:idx val="0"/>
          <c:order val="0"/>
          <c:tx>
            <c:v>WT</c:v>
          </c:tx>
          <c:spPr>
            <a:noFill/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graph!$G$25</c:f>
                <c:numCache>
                  <c:formatCode>General</c:formatCode>
                  <c:ptCount val="1"/>
                  <c:pt idx="0">
                    <c:v>0.32420143333124285</c:v>
                  </c:pt>
                </c:numCache>
              </c:numRef>
            </c:plus>
            <c:minus>
              <c:numRef>
                <c:f>graph!$G$25</c:f>
                <c:numCache>
                  <c:formatCode>General</c:formatCode>
                  <c:ptCount val="1"/>
                  <c:pt idx="0">
                    <c:v>0.32420143333124285</c:v>
                  </c:pt>
                </c:numCache>
              </c:numRef>
            </c:minus>
          </c:errBars>
          <c:cat>
            <c:numRef>
              <c:f>graph!$K$30</c:f>
              <c:numCache>
                <c:formatCode>General</c:formatCode>
                <c:ptCount val="1"/>
              </c:numCache>
            </c:numRef>
          </c:cat>
          <c:val>
            <c:numRef>
              <c:f>graph!$G$24</c:f>
              <c:numCache>
                <c:formatCode>0.00</c:formatCode>
                <c:ptCount val="1"/>
                <c:pt idx="0">
                  <c:v>1.2735484870525529</c:v>
                </c:pt>
              </c:numCache>
            </c:numRef>
          </c:val>
        </c:ser>
        <c:ser>
          <c:idx val="1"/>
          <c:order val="1"/>
          <c:tx>
            <c:v>Mig-6-ROSA</c:v>
          </c:tx>
          <c:spPr>
            <a:solidFill>
              <a:srgbClr val="C0C0C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graph!$G$28</c:f>
                <c:numCache>
                  <c:formatCode>General</c:formatCode>
                  <c:ptCount val="1"/>
                  <c:pt idx="0">
                    <c:v>1.4159601313995918</c:v>
                  </c:pt>
                </c:numCache>
              </c:numRef>
            </c:plus>
            <c:minus>
              <c:numRef>
                <c:f>graph!$G$28</c:f>
                <c:numCache>
                  <c:formatCode>General</c:formatCode>
                  <c:ptCount val="1"/>
                  <c:pt idx="0">
                    <c:v>1.4159601313995918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graph!$K$30</c:f>
              <c:numCache>
                <c:formatCode>General</c:formatCode>
                <c:ptCount val="1"/>
              </c:numCache>
            </c:numRef>
          </c:cat>
          <c:val>
            <c:numRef>
              <c:f>graph!$G$27</c:f>
              <c:numCache>
                <c:formatCode>0.00</c:formatCode>
                <c:ptCount val="1"/>
                <c:pt idx="0">
                  <c:v>5.9765709802839924</c:v>
                </c:pt>
              </c:numCache>
            </c:numRef>
          </c:val>
        </c:ser>
        <c:ser>
          <c:idx val="2"/>
          <c:order val="2"/>
          <c:tx>
            <c:v>Pten</c:v>
          </c:tx>
          <c:spPr>
            <a:pattFill prst="pct60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graph!$G$33</c:f>
                <c:numCache>
                  <c:formatCode>General</c:formatCode>
                  <c:ptCount val="1"/>
                  <c:pt idx="0">
                    <c:v>0.14384441722013441</c:v>
                  </c:pt>
                </c:numCache>
              </c:numRef>
            </c:plus>
            <c:minus>
              <c:numRef>
                <c:f>graph!$G$33</c:f>
                <c:numCache>
                  <c:formatCode>General</c:formatCode>
                  <c:ptCount val="1"/>
                  <c:pt idx="0">
                    <c:v>0.14384441722013441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graph!$K$30</c:f>
              <c:numCache>
                <c:formatCode>General</c:formatCode>
                <c:ptCount val="1"/>
              </c:numCache>
            </c:numRef>
          </c:cat>
          <c:val>
            <c:numRef>
              <c:f>graph!$G$32</c:f>
              <c:numCache>
                <c:formatCode>0.00</c:formatCode>
                <c:ptCount val="1"/>
                <c:pt idx="0">
                  <c:v>0.91561602378364459</c:v>
                </c:pt>
              </c:numCache>
            </c:numRef>
          </c:val>
        </c:ser>
        <c:ser>
          <c:idx val="3"/>
          <c:order val="3"/>
          <c:tx>
            <c:v>Mig-6-ROSA Pten</c:v>
          </c:tx>
          <c:spPr>
            <a:solidFill>
              <a:srgbClr val="00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graph!$G$38</c:f>
                <c:numCache>
                  <c:formatCode>General</c:formatCode>
                  <c:ptCount val="1"/>
                  <c:pt idx="0">
                    <c:v>1.0643207056745798</c:v>
                  </c:pt>
                </c:numCache>
              </c:numRef>
            </c:plus>
            <c:minus>
              <c:numRef>
                <c:f>graph!$G$38</c:f>
                <c:numCache>
                  <c:formatCode>General</c:formatCode>
                  <c:ptCount val="1"/>
                  <c:pt idx="0">
                    <c:v>1.0643207056745798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graph!$K$30</c:f>
              <c:numCache>
                <c:formatCode>General</c:formatCode>
                <c:ptCount val="1"/>
              </c:numCache>
            </c:numRef>
          </c:cat>
          <c:val>
            <c:numRef>
              <c:f>graph!$G$37</c:f>
              <c:numCache>
                <c:formatCode>0.00</c:formatCode>
                <c:ptCount val="1"/>
                <c:pt idx="0">
                  <c:v>5.8623937965101733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518016"/>
        <c:axId val="64538496"/>
      </c:barChart>
      <c:catAx>
        <c:axId val="64518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rgbClr val="000000"/>
            </a:solidFill>
            <a:prstDash val="solid"/>
          </a:ln>
        </c:spPr>
        <c:crossAx val="64538496"/>
        <c:crosses val="autoZero"/>
        <c:auto val="1"/>
        <c:lblAlgn val="ctr"/>
        <c:lblOffset val="100"/>
        <c:noMultiLvlLbl val="0"/>
      </c:catAx>
      <c:valAx>
        <c:axId val="64538496"/>
        <c:scaling>
          <c:orientation val="minMax"/>
          <c:max val="8"/>
        </c:scaling>
        <c:delete val="0"/>
        <c:axPos val="l"/>
        <c:numFmt formatCode="0.00" sourceLinked="1"/>
        <c:majorTickMark val="out"/>
        <c:minorTickMark val="none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64518016"/>
        <c:crosses val="autoZero"/>
        <c:crossBetween val="between"/>
        <c:majorUnit val="2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66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11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85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3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0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72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457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31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517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32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0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1CAD7-D5C6-423B-84F0-C260FC9CA2F9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C87D5-08AD-458A-A6E6-904D89B14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6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Microsoft_Excel_97-2003_Worksheet1.xls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5403854"/>
              </p:ext>
            </p:extLst>
          </p:nvPr>
        </p:nvGraphicFramePr>
        <p:xfrm>
          <a:off x="364157" y="652631"/>
          <a:ext cx="3733800" cy="213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Worksheet" r:id="rId4" imgW="4505277" imgH="2905057" progId="Excel.Sheet.8">
                  <p:embed/>
                </p:oleObj>
              </mc:Choice>
              <mc:Fallback>
                <p:oleObj name="Worksheet" r:id="rId4" imgW="4505277" imgH="290505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157" y="652631"/>
                        <a:ext cx="3733800" cy="213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Text Box 4"/>
          <p:cNvSpPr txBox="1">
            <a:spLocks noChangeArrowheads="1"/>
          </p:cNvSpPr>
          <p:nvPr/>
        </p:nvSpPr>
        <p:spPr bwMode="auto">
          <a:xfrm>
            <a:off x="3124890" y="2632541"/>
            <a:ext cx="7681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200" i="1" dirty="0" smtClean="0">
                <a:latin typeface="Arial" pitchFamily="34" charset="0"/>
                <a:cs typeface="Arial" pitchFamily="34" charset="0"/>
              </a:rPr>
              <a:t>Mig-6</a:t>
            </a:r>
            <a:r>
              <a:rPr lang="en-US" altLang="ko-KR" sz="1200" i="1" baseline="30000" dirty="0" smtClean="0">
                <a:latin typeface="Arial" pitchFamily="34" charset="0"/>
                <a:cs typeface="Arial" pitchFamily="34" charset="0"/>
              </a:rPr>
              <a:t>over</a:t>
            </a:r>
            <a:endParaRPr lang="en-US" altLang="ko-KR" sz="12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60" name="Text Box 5"/>
          <p:cNvSpPr txBox="1">
            <a:spLocks noChangeArrowheads="1"/>
          </p:cNvSpPr>
          <p:nvPr/>
        </p:nvSpPr>
        <p:spPr bwMode="auto">
          <a:xfrm>
            <a:off x="2384916" y="2632541"/>
            <a:ext cx="75212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i="1" dirty="0" smtClean="0">
                <a:latin typeface="Arial" pitchFamily="34" charset="0"/>
                <a:cs typeface="Arial" pitchFamily="34" charset="0"/>
              </a:rPr>
              <a:t>Mig-6</a:t>
            </a:r>
            <a:r>
              <a:rPr lang="en-US" altLang="ko-KR" sz="1200" i="1" baseline="30000" dirty="0" smtClean="0">
                <a:latin typeface="Arial" pitchFamily="34" charset="0"/>
                <a:cs typeface="Arial" pitchFamily="34" charset="0"/>
              </a:rPr>
              <a:t>LSL</a:t>
            </a:r>
            <a:endParaRPr lang="en-US" altLang="ko-KR" sz="1200" i="1" baseline="300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61" name="Text Box 6"/>
          <p:cNvSpPr txBox="1">
            <a:spLocks noChangeArrowheads="1"/>
          </p:cNvSpPr>
          <p:nvPr/>
        </p:nvSpPr>
        <p:spPr bwMode="auto">
          <a:xfrm>
            <a:off x="1735298" y="2632541"/>
            <a:ext cx="62869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i="1" dirty="0" err="1">
                <a:latin typeface="Arial" pitchFamily="34" charset="0"/>
                <a:ea typeface="굴림" pitchFamily="34" charset="-127"/>
                <a:cs typeface="Arial" pitchFamily="34" charset="0"/>
              </a:rPr>
              <a:t>PR</a:t>
            </a:r>
            <a:r>
              <a:rPr lang="en-US" altLang="ko-KR" sz="1200" i="1" baseline="30000" dirty="0" err="1">
                <a:latin typeface="Arial" pitchFamily="34" charset="0"/>
                <a:ea typeface="굴림" pitchFamily="34" charset="-127"/>
                <a:cs typeface="Arial" pitchFamily="34" charset="0"/>
              </a:rPr>
              <a:t>cre</a:t>
            </a:r>
            <a:r>
              <a:rPr lang="en-US" altLang="ko-KR" sz="1200" i="1" baseline="30000" dirty="0">
                <a:latin typeface="Arial" pitchFamily="34" charset="0"/>
                <a:ea typeface="굴림" pitchFamily="34" charset="-127"/>
                <a:cs typeface="Arial" pitchFamily="34" charset="0"/>
              </a:rPr>
              <a:t>/+</a:t>
            </a:r>
            <a:endParaRPr lang="en-US" altLang="ko-KR" sz="1200" i="1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62" name="Text Box 7"/>
          <p:cNvSpPr txBox="1">
            <a:spLocks noChangeArrowheads="1"/>
          </p:cNvSpPr>
          <p:nvPr/>
        </p:nvSpPr>
        <p:spPr bwMode="auto">
          <a:xfrm>
            <a:off x="1234441" y="2632541"/>
            <a:ext cx="4251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dirty="0">
                <a:latin typeface="Arial" pitchFamily="34" charset="0"/>
                <a:ea typeface="굴림" pitchFamily="34" charset="-127"/>
                <a:cs typeface="Arial" pitchFamily="34" charset="0"/>
              </a:rPr>
              <a:t>WT</a:t>
            </a:r>
          </a:p>
        </p:txBody>
      </p:sp>
      <p:sp>
        <p:nvSpPr>
          <p:cNvPr id="63" name="Text Box 8"/>
          <p:cNvSpPr txBox="1">
            <a:spLocks noChangeArrowheads="1"/>
          </p:cNvSpPr>
          <p:nvPr/>
        </p:nvSpPr>
        <p:spPr bwMode="auto">
          <a:xfrm rot="16200000">
            <a:off x="-278195" y="1367278"/>
            <a:ext cx="17263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Relative Expression</a:t>
            </a:r>
            <a:endParaRPr lang="en-US" altLang="ko-KR" sz="12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64" name="Text Box 6"/>
          <p:cNvSpPr txBox="1">
            <a:spLocks noChangeArrowheads="1"/>
          </p:cNvSpPr>
          <p:nvPr/>
        </p:nvSpPr>
        <p:spPr bwMode="auto">
          <a:xfrm rot="16200000">
            <a:off x="4529649" y="1188129"/>
            <a:ext cx="67839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200" dirty="0">
                <a:latin typeface="Arial" pitchFamily="34" charset="0"/>
                <a:ea typeface="굴림" pitchFamily="34" charset="-127"/>
                <a:cs typeface="Arial" pitchFamily="34" charset="0"/>
              </a:rPr>
              <a:t>Control</a:t>
            </a:r>
          </a:p>
        </p:txBody>
      </p:sp>
      <p:sp>
        <p:nvSpPr>
          <p:cNvPr id="66" name="TextBox 11"/>
          <p:cNvSpPr txBox="1">
            <a:spLocks noChangeArrowheads="1"/>
          </p:cNvSpPr>
          <p:nvPr/>
        </p:nvSpPr>
        <p:spPr bwMode="auto">
          <a:xfrm>
            <a:off x="5576239" y="1765804"/>
            <a:ext cx="6126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MIG-6</a:t>
            </a:r>
            <a:endParaRPr lang="en-US" altLang="ko-KR" sz="12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75" name="TextBox 11"/>
          <p:cNvSpPr txBox="1">
            <a:spLocks noChangeArrowheads="1"/>
          </p:cNvSpPr>
          <p:nvPr/>
        </p:nvSpPr>
        <p:spPr bwMode="auto">
          <a:xfrm>
            <a:off x="5619520" y="2299204"/>
            <a:ext cx="5261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Actin</a:t>
            </a:r>
            <a:endParaRPr lang="en-US" altLang="ko-KR" sz="12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76" name="Text Box 4"/>
          <p:cNvSpPr txBox="1">
            <a:spLocks noChangeArrowheads="1"/>
          </p:cNvSpPr>
          <p:nvPr/>
        </p:nvSpPr>
        <p:spPr bwMode="auto">
          <a:xfrm rot="16200000">
            <a:off x="4922417" y="1143245"/>
            <a:ext cx="7681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200" i="1" dirty="0" smtClean="0">
                <a:latin typeface="Arial" pitchFamily="34" charset="0"/>
                <a:cs typeface="Arial" pitchFamily="34" charset="0"/>
              </a:rPr>
              <a:t>Mig-6</a:t>
            </a:r>
            <a:r>
              <a:rPr lang="en-US" altLang="ko-KR" sz="1200" i="1" baseline="30000" dirty="0" smtClean="0">
                <a:latin typeface="Arial" pitchFamily="34" charset="0"/>
                <a:cs typeface="Arial" pitchFamily="34" charset="0"/>
              </a:rPr>
              <a:t>over</a:t>
            </a:r>
            <a:endParaRPr lang="en-US" altLang="ko-KR" sz="12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pic>
        <p:nvPicPr>
          <p:cNvPr id="77" name="Picture 4"/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 rot="10800000">
            <a:off x="4661838" y="1681821"/>
            <a:ext cx="914400" cy="4449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8" name="Picture 7"/>
          <p:cNvPicPr>
            <a:picLocks noChangeAspect="1" noChangeArrowheads="1"/>
          </p:cNvPicPr>
          <p:nvPr/>
        </p:nvPicPr>
        <p:blipFill>
          <a:blip r:embed="rId7" cstate="print">
            <a:grayscl/>
          </a:blip>
          <a:srcRect/>
          <a:stretch>
            <a:fillRect/>
          </a:stretch>
        </p:blipFill>
        <p:spPr bwMode="auto">
          <a:xfrm rot="10800000">
            <a:off x="4661838" y="2215221"/>
            <a:ext cx="914400" cy="4449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9" name="Text Box 19"/>
          <p:cNvSpPr txBox="1">
            <a:spLocks noChangeArrowheads="1"/>
          </p:cNvSpPr>
          <p:nvPr/>
        </p:nvSpPr>
        <p:spPr bwMode="auto">
          <a:xfrm>
            <a:off x="3228220" y="807971"/>
            <a:ext cx="3834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2000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**</a:t>
            </a:r>
            <a:endParaRPr kumimoji="1" lang="en-US" altLang="ko-KR" sz="2000" baseline="300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80" name="Text Box 8"/>
          <p:cNvSpPr txBox="1">
            <a:spLocks noChangeArrowheads="1"/>
          </p:cNvSpPr>
          <p:nvPr/>
        </p:nvSpPr>
        <p:spPr bwMode="auto">
          <a:xfrm>
            <a:off x="152400" y="3810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2800" dirty="0" smtClean="0">
                <a:latin typeface="Arial" charset="0"/>
                <a:cs typeface="Arial" charset="0"/>
              </a:rPr>
              <a:t>A</a:t>
            </a:r>
            <a:endParaRPr kumimoji="0" lang="en-US" altLang="ko-KR" sz="2800" dirty="0">
              <a:latin typeface="Arial" charset="0"/>
              <a:cs typeface="Arial" charset="0"/>
            </a:endParaRPr>
          </a:p>
        </p:txBody>
      </p:sp>
      <p:sp>
        <p:nvSpPr>
          <p:cNvPr id="81" name="Text Box 19"/>
          <p:cNvSpPr txBox="1">
            <a:spLocks noChangeArrowheads="1"/>
          </p:cNvSpPr>
          <p:nvPr/>
        </p:nvSpPr>
        <p:spPr bwMode="auto">
          <a:xfrm rot="16200000">
            <a:off x="1808915" y="5699109"/>
            <a:ext cx="6447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i="1" dirty="0" err="1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200" i="1" baseline="30000" dirty="0" err="1">
                <a:latin typeface="Arial" pitchFamily="34" charset="0"/>
                <a:cs typeface="Arial" pitchFamily="34" charset="0"/>
              </a:rPr>
              <a:t>d</a:t>
            </a:r>
            <a:r>
              <a:rPr lang="en-US" altLang="ko-KR" sz="1200" i="1" baseline="30000" dirty="0">
                <a:latin typeface="Arial" pitchFamily="34" charset="0"/>
                <a:cs typeface="Arial" pitchFamily="34" charset="0"/>
              </a:rPr>
              <a:t>/d</a:t>
            </a:r>
          </a:p>
        </p:txBody>
      </p:sp>
      <p:sp>
        <p:nvSpPr>
          <p:cNvPr id="82" name="Text Box 19"/>
          <p:cNvSpPr txBox="1">
            <a:spLocks noChangeArrowheads="1"/>
          </p:cNvSpPr>
          <p:nvPr/>
        </p:nvSpPr>
        <p:spPr bwMode="auto">
          <a:xfrm rot="16200000">
            <a:off x="1071844" y="5699109"/>
            <a:ext cx="67839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200" i="1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Control</a:t>
            </a:r>
            <a:endParaRPr kumimoji="1" lang="en-US" altLang="ko-KR" sz="1200" i="1" baseline="300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83" name="Text Box 20"/>
          <p:cNvSpPr txBox="1">
            <a:spLocks noChangeArrowheads="1"/>
          </p:cNvSpPr>
          <p:nvPr/>
        </p:nvSpPr>
        <p:spPr bwMode="auto">
          <a:xfrm rot="16200000">
            <a:off x="1382183" y="5699109"/>
            <a:ext cx="7681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200" i="1" dirty="0">
                <a:latin typeface="Arial" pitchFamily="34" charset="0"/>
                <a:cs typeface="Arial" pitchFamily="34" charset="0"/>
              </a:rPr>
              <a:t>Mig-6</a:t>
            </a:r>
            <a:r>
              <a:rPr lang="en-US" altLang="ko-KR" sz="1200" i="1" baseline="30000" dirty="0">
                <a:latin typeface="Arial" pitchFamily="34" charset="0"/>
                <a:cs typeface="Arial" pitchFamily="34" charset="0"/>
              </a:rPr>
              <a:t>over</a:t>
            </a:r>
            <a:endParaRPr kumimoji="1" lang="en-US" altLang="ko-KR" sz="1200" i="1" baseline="30000" dirty="0" smtClean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600200" y="3463776"/>
            <a:ext cx="383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261886" y="3571793"/>
            <a:ext cx="383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6" name="Chart 8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4582517"/>
              </p:ext>
            </p:extLst>
          </p:nvPr>
        </p:nvGraphicFramePr>
        <p:xfrm>
          <a:off x="609477" y="3054667"/>
          <a:ext cx="2738084" cy="2886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87" name="Text Box 20"/>
          <p:cNvSpPr txBox="1">
            <a:spLocks noChangeArrowheads="1"/>
          </p:cNvSpPr>
          <p:nvPr/>
        </p:nvSpPr>
        <p:spPr bwMode="auto">
          <a:xfrm rot="16200000">
            <a:off x="-287194" y="4361008"/>
            <a:ext cx="15392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200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Relative Expression</a:t>
            </a:r>
            <a:endParaRPr lang="en-US" altLang="ko-KR" sz="1200" baseline="300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pic>
        <p:nvPicPr>
          <p:cNvPr id="88" name="Picture 2" descr="D:\Paper\Tae Hoon Kim\Presentation and Lab meeting\Meeting\ISRS 2011\Figure for Poster\10-1-2011 10-34-19 PM.png"/>
          <p:cNvPicPr>
            <a:picLocks noChangeAspect="1" noChangeArrowheads="1"/>
          </p:cNvPicPr>
          <p:nvPr/>
        </p:nvPicPr>
        <p:blipFill rotWithShape="1">
          <a:blip r:embed="rId9" cstate="print">
            <a:grayscl/>
          </a:blip>
          <a:srcRect l="26834" t="43282" r="30546" b="27356"/>
          <a:stretch/>
        </p:blipFill>
        <p:spPr bwMode="auto">
          <a:xfrm>
            <a:off x="3460177" y="4417864"/>
            <a:ext cx="2794938" cy="1350762"/>
          </a:xfrm>
          <a:prstGeom prst="rect">
            <a:avLst/>
          </a:prstGeom>
          <a:noFill/>
        </p:spPr>
      </p:pic>
      <p:sp>
        <p:nvSpPr>
          <p:cNvPr id="89" name="Text Box 8"/>
          <p:cNvSpPr txBox="1">
            <a:spLocks noChangeArrowheads="1"/>
          </p:cNvSpPr>
          <p:nvPr/>
        </p:nvSpPr>
        <p:spPr bwMode="auto">
          <a:xfrm>
            <a:off x="152400" y="320040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2800" dirty="0" smtClean="0">
                <a:latin typeface="Arial" charset="0"/>
                <a:cs typeface="Arial" charset="0"/>
              </a:rPr>
              <a:t>C</a:t>
            </a:r>
            <a:endParaRPr kumimoji="0" lang="en-US" altLang="ko-KR" sz="2800" dirty="0">
              <a:latin typeface="Arial" charset="0"/>
              <a:cs typeface="Arial" charset="0"/>
            </a:endParaRPr>
          </a:p>
        </p:txBody>
      </p:sp>
      <p:sp>
        <p:nvSpPr>
          <p:cNvPr id="90" name="TextBox 11"/>
          <p:cNvSpPr txBox="1">
            <a:spLocks noChangeArrowheads="1"/>
          </p:cNvSpPr>
          <p:nvPr/>
        </p:nvSpPr>
        <p:spPr bwMode="auto">
          <a:xfrm>
            <a:off x="6236518" y="4512051"/>
            <a:ext cx="6126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MIG-6</a:t>
            </a:r>
            <a:endParaRPr lang="en-US" altLang="ko-KR" sz="12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91" name="TextBox 11"/>
          <p:cNvSpPr txBox="1">
            <a:spLocks noChangeArrowheads="1"/>
          </p:cNvSpPr>
          <p:nvPr/>
        </p:nvSpPr>
        <p:spPr bwMode="auto">
          <a:xfrm>
            <a:off x="6245335" y="4954011"/>
            <a:ext cx="5950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PTEN</a:t>
            </a:r>
            <a:endParaRPr lang="en-US" altLang="ko-KR" sz="12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92" name="TextBox 11"/>
          <p:cNvSpPr txBox="1">
            <a:spLocks noChangeArrowheads="1"/>
          </p:cNvSpPr>
          <p:nvPr/>
        </p:nvSpPr>
        <p:spPr bwMode="auto">
          <a:xfrm>
            <a:off x="6279799" y="5386989"/>
            <a:ext cx="5261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Actin</a:t>
            </a:r>
            <a:endParaRPr lang="en-US" altLang="ko-KR" sz="12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93" name="Text Box 19"/>
          <p:cNvSpPr txBox="1">
            <a:spLocks noChangeArrowheads="1"/>
          </p:cNvSpPr>
          <p:nvPr/>
        </p:nvSpPr>
        <p:spPr bwMode="auto">
          <a:xfrm rot="16200000">
            <a:off x="4809084" y="3938710"/>
            <a:ext cx="6447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i="1" dirty="0" err="1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200" i="1" baseline="30000" dirty="0" err="1">
                <a:latin typeface="Arial" pitchFamily="34" charset="0"/>
                <a:cs typeface="Arial" pitchFamily="34" charset="0"/>
              </a:rPr>
              <a:t>d</a:t>
            </a:r>
            <a:r>
              <a:rPr lang="en-US" altLang="ko-KR" sz="1200" i="1" baseline="30000" dirty="0">
                <a:latin typeface="Arial" pitchFamily="34" charset="0"/>
                <a:cs typeface="Arial" pitchFamily="34" charset="0"/>
              </a:rPr>
              <a:t>/d</a:t>
            </a:r>
          </a:p>
        </p:txBody>
      </p:sp>
      <p:sp>
        <p:nvSpPr>
          <p:cNvPr id="94" name="Text Box 19"/>
          <p:cNvSpPr txBox="1">
            <a:spLocks noChangeArrowheads="1"/>
          </p:cNvSpPr>
          <p:nvPr/>
        </p:nvSpPr>
        <p:spPr bwMode="auto">
          <a:xfrm rot="16200000">
            <a:off x="3493219" y="3921879"/>
            <a:ext cx="67839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200" i="1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Control</a:t>
            </a:r>
            <a:endParaRPr kumimoji="1" lang="en-US" altLang="ko-KR" sz="1200" i="1" baseline="300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95" name="Text Box 20"/>
          <p:cNvSpPr txBox="1">
            <a:spLocks noChangeArrowheads="1"/>
          </p:cNvSpPr>
          <p:nvPr/>
        </p:nvSpPr>
        <p:spPr bwMode="auto">
          <a:xfrm rot="16200000">
            <a:off x="4103479" y="3876995"/>
            <a:ext cx="7681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lang="en-US" altLang="ko-KR" sz="1200" i="1" dirty="0">
                <a:latin typeface="Arial" pitchFamily="34" charset="0"/>
                <a:cs typeface="Arial" pitchFamily="34" charset="0"/>
              </a:rPr>
              <a:t>Mig-6</a:t>
            </a:r>
            <a:r>
              <a:rPr lang="en-US" altLang="ko-KR" sz="1200" i="1" baseline="30000" dirty="0">
                <a:latin typeface="Arial" pitchFamily="34" charset="0"/>
                <a:cs typeface="Arial" pitchFamily="34" charset="0"/>
              </a:rPr>
              <a:t>over</a:t>
            </a:r>
            <a:endParaRPr kumimoji="1" lang="en-US" altLang="ko-KR" sz="1200" i="1" baseline="30000" dirty="0"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3563895" y="4343886"/>
            <a:ext cx="537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219039" y="4343886"/>
            <a:ext cx="537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862929" y="4343886"/>
            <a:ext cx="537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540463" y="4343886"/>
            <a:ext cx="537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 Box 8"/>
          <p:cNvSpPr txBox="1">
            <a:spLocks noChangeArrowheads="1"/>
          </p:cNvSpPr>
          <p:nvPr/>
        </p:nvSpPr>
        <p:spPr bwMode="auto">
          <a:xfrm>
            <a:off x="4109387" y="3810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ko-KR" sz="2800" dirty="0" smtClean="0">
                <a:latin typeface="Arial" charset="0"/>
                <a:cs typeface="Arial" charset="0"/>
              </a:rPr>
              <a:t>B</a:t>
            </a:r>
            <a:endParaRPr kumimoji="0" lang="en-US" altLang="ko-KR" sz="2800" dirty="0">
              <a:latin typeface="Arial" charset="0"/>
              <a:cs typeface="Arial" charset="0"/>
            </a:endParaRPr>
          </a:p>
        </p:txBody>
      </p:sp>
      <p:sp>
        <p:nvSpPr>
          <p:cNvPr id="101" name="Text Box 8"/>
          <p:cNvSpPr txBox="1">
            <a:spLocks noChangeArrowheads="1"/>
          </p:cNvSpPr>
          <p:nvPr/>
        </p:nvSpPr>
        <p:spPr bwMode="auto">
          <a:xfrm>
            <a:off x="3137048" y="3203446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lang="en-US" altLang="ko-KR" sz="2800" dirty="0" smtClean="0">
                <a:latin typeface="Arial" charset="0"/>
                <a:cs typeface="Arial" charset="0"/>
              </a:rPr>
              <a:t>D</a:t>
            </a:r>
            <a:endParaRPr kumimoji="0" lang="en-US" altLang="ko-KR" sz="2800" dirty="0">
              <a:latin typeface="Arial" charset="0"/>
              <a:cs typeface="Arial" charset="0"/>
            </a:endParaRPr>
          </a:p>
        </p:txBody>
      </p:sp>
      <p:sp>
        <p:nvSpPr>
          <p:cNvPr id="102" name="Text Box 3"/>
          <p:cNvSpPr txBox="1">
            <a:spLocks noChangeArrowheads="1"/>
          </p:cNvSpPr>
          <p:nvPr/>
        </p:nvSpPr>
        <p:spPr bwMode="auto">
          <a:xfrm rot="16200000">
            <a:off x="5424902" y="3784662"/>
            <a:ext cx="7681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200" i="1" dirty="0">
                <a:latin typeface="Arial" pitchFamily="34" charset="0"/>
                <a:cs typeface="Arial" pitchFamily="34" charset="0"/>
              </a:rPr>
              <a:t>Mig-6</a:t>
            </a:r>
            <a:r>
              <a:rPr lang="en-US" altLang="ko-KR" sz="1200" i="1" baseline="30000" dirty="0">
                <a:latin typeface="Arial" pitchFamily="34" charset="0"/>
                <a:cs typeface="Arial" pitchFamily="34" charset="0"/>
              </a:rPr>
              <a:t>over</a:t>
            </a:r>
          </a:p>
          <a:p>
            <a:pPr algn="ctr"/>
            <a:r>
              <a:rPr lang="en-US" altLang="ko-KR" sz="1200" i="1" dirty="0" err="1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200" i="1" baseline="30000" dirty="0" err="1">
                <a:latin typeface="Arial" pitchFamily="34" charset="0"/>
                <a:cs typeface="Arial" pitchFamily="34" charset="0"/>
              </a:rPr>
              <a:t>d</a:t>
            </a:r>
            <a:r>
              <a:rPr lang="en-US" altLang="ko-KR" sz="1200" i="1" baseline="30000" dirty="0">
                <a:latin typeface="Arial" pitchFamily="34" charset="0"/>
                <a:cs typeface="Arial" pitchFamily="34" charset="0"/>
              </a:rPr>
              <a:t>/d</a:t>
            </a:r>
          </a:p>
        </p:txBody>
      </p:sp>
      <p:sp>
        <p:nvSpPr>
          <p:cNvPr id="103" name="Text Box 3"/>
          <p:cNvSpPr txBox="1">
            <a:spLocks noChangeArrowheads="1"/>
          </p:cNvSpPr>
          <p:nvPr/>
        </p:nvSpPr>
        <p:spPr bwMode="auto">
          <a:xfrm rot="16200000">
            <a:off x="2208863" y="5606776"/>
            <a:ext cx="7681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200" i="1" dirty="0">
                <a:latin typeface="Arial" pitchFamily="34" charset="0"/>
                <a:cs typeface="Arial" pitchFamily="34" charset="0"/>
              </a:rPr>
              <a:t>Mig-6</a:t>
            </a:r>
            <a:r>
              <a:rPr lang="en-US" altLang="ko-KR" sz="1200" i="1" baseline="30000" dirty="0">
                <a:latin typeface="Arial" pitchFamily="34" charset="0"/>
                <a:cs typeface="Arial" pitchFamily="34" charset="0"/>
              </a:rPr>
              <a:t>over</a:t>
            </a:r>
          </a:p>
          <a:p>
            <a:pPr algn="ctr"/>
            <a:r>
              <a:rPr lang="en-US" altLang="ko-KR" sz="1200" i="1" dirty="0" err="1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200" i="1" baseline="30000" dirty="0" err="1">
                <a:latin typeface="Arial" pitchFamily="34" charset="0"/>
                <a:cs typeface="Arial" pitchFamily="34" charset="0"/>
              </a:rPr>
              <a:t>d</a:t>
            </a:r>
            <a:r>
              <a:rPr lang="en-US" altLang="ko-KR" sz="1200" i="1" baseline="30000" dirty="0">
                <a:latin typeface="Arial" pitchFamily="34" charset="0"/>
                <a:cs typeface="Arial" pitchFamily="34" charset="0"/>
              </a:rPr>
              <a:t>/d</a:t>
            </a:r>
            <a:endParaRPr lang="en-US" altLang="ko-KR" sz="1200" i="1" baseline="30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0" y="6430136"/>
            <a:ext cx="6805906" cy="2273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latin typeface="Times New Roman" panose="02020603050405020304" pitchFamily="18" charset="0"/>
                <a:cs typeface="Times New Roman" pitchFamily="18" charset="0"/>
              </a:rPr>
              <a:t>Supplemental Figure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1050" dirty="0">
                <a:latin typeface="Times New Roman"/>
                <a:ea typeface="맑은 고딕"/>
              </a:rPr>
              <a:t>Generation of overexpression </a:t>
            </a:r>
            <a:r>
              <a:rPr lang="en-US" sz="1050" i="1" dirty="0">
                <a:latin typeface="Times New Roman"/>
                <a:ea typeface="맑은 고딕"/>
              </a:rPr>
              <a:t>Mig-6</a:t>
            </a:r>
            <a:r>
              <a:rPr lang="en-US" sz="1050" dirty="0">
                <a:latin typeface="Times New Roman"/>
                <a:ea typeface="맑은 고딕"/>
              </a:rPr>
              <a:t> and </a:t>
            </a:r>
            <a:r>
              <a:rPr lang="en-US" sz="1050" i="1" dirty="0" err="1">
                <a:latin typeface="Times New Roman"/>
                <a:ea typeface="맑은 고딕"/>
              </a:rPr>
              <a:t>Pten</a:t>
            </a:r>
            <a:r>
              <a:rPr lang="en-US" sz="1050" dirty="0">
                <a:latin typeface="Times New Roman"/>
                <a:ea typeface="맑은 고딕"/>
              </a:rPr>
              <a:t> Ablation Mice using </a:t>
            </a:r>
            <a:r>
              <a:rPr lang="en-US" sz="1050" i="1" dirty="0">
                <a:latin typeface="Times New Roman"/>
                <a:ea typeface="맑은 고딕"/>
              </a:rPr>
              <a:t>PR-</a:t>
            </a:r>
            <a:r>
              <a:rPr lang="en-US" sz="1050" i="1" dirty="0" err="1">
                <a:latin typeface="Times New Roman"/>
                <a:ea typeface="맑은 고딕"/>
              </a:rPr>
              <a:t>cre</a:t>
            </a:r>
            <a:r>
              <a:rPr lang="en-US" sz="1050" dirty="0">
                <a:latin typeface="Times New Roman"/>
                <a:ea typeface="맑은 고딕"/>
              </a:rPr>
              <a:t> mice model in the Murine Uterus. (A) Real-time RT-PCR analysis of </a:t>
            </a:r>
            <a:r>
              <a:rPr lang="en-US" sz="1050" i="1" dirty="0">
                <a:latin typeface="Times New Roman"/>
                <a:ea typeface="맑은 고딕"/>
              </a:rPr>
              <a:t>Mig-6</a:t>
            </a:r>
            <a:r>
              <a:rPr lang="en-US" sz="1050" dirty="0">
                <a:latin typeface="Times New Roman"/>
                <a:ea typeface="맑은 고딕"/>
              </a:rPr>
              <a:t> in whole uteri from 6 week-</a:t>
            </a:r>
            <a:r>
              <a:rPr lang="en-US" sz="1050" dirty="0" err="1">
                <a:latin typeface="Times New Roman"/>
                <a:ea typeface="맑은 고딕"/>
              </a:rPr>
              <a:t>ovariectomized</a:t>
            </a:r>
            <a:r>
              <a:rPr lang="en-US" sz="1050" dirty="0">
                <a:latin typeface="Times New Roman"/>
                <a:ea typeface="맑은 고딕"/>
              </a:rPr>
              <a:t> wild-type, </a:t>
            </a:r>
            <a:r>
              <a:rPr lang="en-US" sz="1050" i="1" dirty="0" err="1">
                <a:latin typeface="Times New Roman"/>
                <a:ea typeface="맑은 고딕"/>
              </a:rPr>
              <a:t>PR</a:t>
            </a:r>
            <a:r>
              <a:rPr lang="en-US" sz="1050" i="1" baseline="30000" dirty="0" err="1">
                <a:latin typeface="Times New Roman"/>
                <a:ea typeface="맑은 고딕"/>
              </a:rPr>
              <a:t>cre</a:t>
            </a:r>
            <a:r>
              <a:rPr lang="en-US" sz="1050" i="1" baseline="30000" dirty="0">
                <a:latin typeface="Times New Roman"/>
                <a:ea typeface="맑은 고딕"/>
              </a:rPr>
              <a:t>/+</a:t>
            </a:r>
            <a:r>
              <a:rPr lang="en-US" sz="1050" dirty="0">
                <a:latin typeface="Times New Roman"/>
                <a:ea typeface="맑은 고딕"/>
              </a:rPr>
              <a:t>, </a:t>
            </a:r>
            <a:r>
              <a:rPr lang="en-US" sz="1050" i="1" dirty="0">
                <a:latin typeface="Times New Roman"/>
                <a:ea typeface="맑은 고딕"/>
              </a:rPr>
              <a:t>Mig-6</a:t>
            </a:r>
            <a:r>
              <a:rPr lang="en-US" sz="1050" i="1" baseline="30000" dirty="0">
                <a:latin typeface="Times New Roman"/>
                <a:ea typeface="맑은 고딕"/>
              </a:rPr>
              <a:t>LSL</a:t>
            </a:r>
            <a:r>
              <a:rPr lang="en-US" sz="1050" dirty="0">
                <a:latin typeface="Times New Roman"/>
                <a:ea typeface="맑은 고딕"/>
              </a:rPr>
              <a:t>, </a:t>
            </a:r>
            <a:r>
              <a:rPr lang="en-US" sz="1050" i="1" dirty="0">
                <a:latin typeface="Times New Roman"/>
                <a:ea typeface="맑은 고딕"/>
              </a:rPr>
              <a:t>and Mig-6</a:t>
            </a:r>
            <a:r>
              <a:rPr lang="en-US" sz="1050" i="1" baseline="30000" dirty="0">
                <a:latin typeface="Times New Roman"/>
                <a:ea typeface="맑은 고딕"/>
              </a:rPr>
              <a:t>over</a:t>
            </a:r>
            <a:r>
              <a:rPr lang="en-US" sz="1050" dirty="0">
                <a:latin typeface="Times New Roman"/>
                <a:ea typeface="맑은 고딕"/>
              </a:rPr>
              <a:t>mice at 8 weeks of age. The results represent the mean ± SEM of three independent mice. ** </a:t>
            </a:r>
            <a:r>
              <a:rPr lang="en-US" sz="1050" i="1" dirty="0">
                <a:latin typeface="Times New Roman"/>
                <a:ea typeface="맑은 고딕"/>
              </a:rPr>
              <a:t>p</a:t>
            </a:r>
            <a:r>
              <a:rPr lang="en-US" sz="1050" dirty="0">
                <a:latin typeface="Times New Roman"/>
                <a:ea typeface="맑은 고딕"/>
              </a:rPr>
              <a:t>&lt;0.01. (B) Western blot analysis of MIG-6 and ACTIN in control and </a:t>
            </a:r>
            <a:r>
              <a:rPr lang="en-US" sz="1050" i="1" dirty="0">
                <a:latin typeface="Times New Roman"/>
                <a:ea typeface="맑은 고딕"/>
              </a:rPr>
              <a:t>Mig-6</a:t>
            </a:r>
            <a:r>
              <a:rPr lang="en-US" sz="1050" i="1" baseline="30000" dirty="0">
                <a:latin typeface="Times New Roman"/>
                <a:ea typeface="맑은 고딕"/>
              </a:rPr>
              <a:t>over</a:t>
            </a:r>
            <a:r>
              <a:rPr lang="en-US" sz="1050" dirty="0">
                <a:latin typeface="Times New Roman"/>
                <a:ea typeface="맑은 고딕"/>
              </a:rPr>
              <a:t>mice. Equal amounts of protein were subjected to SDS-PAGE and Western blot analysis. (C) Real-time RT-PCR analysis of </a:t>
            </a:r>
            <a:r>
              <a:rPr lang="en-US" sz="1050" i="1" dirty="0">
                <a:latin typeface="Times New Roman"/>
                <a:ea typeface="맑은 고딕"/>
              </a:rPr>
              <a:t>Mig-6</a:t>
            </a:r>
            <a:r>
              <a:rPr lang="en-US" sz="1050" dirty="0">
                <a:latin typeface="Times New Roman"/>
                <a:ea typeface="맑은 고딕"/>
              </a:rPr>
              <a:t> in whole uteri from control (</a:t>
            </a:r>
            <a:r>
              <a:rPr lang="en-US" sz="1050" i="1" dirty="0">
                <a:latin typeface="Times New Roman"/>
                <a:ea typeface="맑은 고딕"/>
              </a:rPr>
              <a:t>Mig-6</a:t>
            </a:r>
            <a:r>
              <a:rPr lang="en-US" sz="1050" i="1" baseline="30000" dirty="0">
                <a:latin typeface="Times New Roman"/>
                <a:ea typeface="맑은 고딕"/>
              </a:rPr>
              <a:t>LSL</a:t>
            </a:r>
            <a:r>
              <a:rPr lang="en-US" sz="1050" dirty="0">
                <a:latin typeface="Times New Roman"/>
                <a:ea typeface="맑은 고딕"/>
              </a:rPr>
              <a:t>, </a:t>
            </a:r>
            <a:r>
              <a:rPr lang="en-US" sz="1050" i="1" dirty="0" err="1">
                <a:latin typeface="Times New Roman"/>
                <a:ea typeface="맑은 고딕"/>
              </a:rPr>
              <a:t>Pten</a:t>
            </a:r>
            <a:r>
              <a:rPr lang="en-US" sz="1050" i="1" baseline="30000" dirty="0" err="1">
                <a:latin typeface="Times New Roman"/>
                <a:ea typeface="맑은 고딕"/>
              </a:rPr>
              <a:t>f</a:t>
            </a:r>
            <a:r>
              <a:rPr lang="en-US" sz="1050" i="1" baseline="30000" dirty="0">
                <a:latin typeface="Times New Roman"/>
                <a:ea typeface="맑은 고딕"/>
              </a:rPr>
              <a:t>/f</a:t>
            </a:r>
            <a:r>
              <a:rPr lang="en-US" sz="1050" i="1" dirty="0">
                <a:latin typeface="Times New Roman"/>
                <a:ea typeface="맑은 고딕"/>
              </a:rPr>
              <a:t> and Mig-6</a:t>
            </a:r>
            <a:r>
              <a:rPr lang="en-US" sz="1050" i="1" baseline="30000" dirty="0">
                <a:latin typeface="Times New Roman"/>
                <a:ea typeface="맑은 고딕"/>
              </a:rPr>
              <a:t>over</a:t>
            </a:r>
            <a:r>
              <a:rPr lang="en-US" sz="1050" i="1" dirty="0">
                <a:latin typeface="Times New Roman"/>
                <a:ea typeface="맑은 고딕"/>
              </a:rPr>
              <a:t>Pten</a:t>
            </a:r>
            <a:r>
              <a:rPr lang="en-US" sz="1050" i="1" baseline="30000" dirty="0">
                <a:latin typeface="Times New Roman"/>
                <a:ea typeface="맑은 고딕"/>
              </a:rPr>
              <a:t>f/f</a:t>
            </a:r>
            <a:r>
              <a:rPr lang="en-US" sz="1050" dirty="0">
                <a:latin typeface="Times New Roman"/>
                <a:ea typeface="맑은 고딕"/>
              </a:rPr>
              <a:t>), </a:t>
            </a:r>
            <a:r>
              <a:rPr lang="en-US" sz="1050" i="1" dirty="0">
                <a:latin typeface="Times New Roman"/>
                <a:ea typeface="맑은 고딕"/>
              </a:rPr>
              <a:t>Mig-6</a:t>
            </a:r>
            <a:r>
              <a:rPr lang="en-US" sz="1050" i="1" baseline="30000" dirty="0">
                <a:latin typeface="Times New Roman"/>
                <a:ea typeface="맑은 고딕"/>
              </a:rPr>
              <a:t>over</a:t>
            </a:r>
            <a:r>
              <a:rPr lang="en-US" sz="1050" dirty="0">
                <a:latin typeface="Times New Roman"/>
                <a:ea typeface="맑은 고딕"/>
              </a:rPr>
              <a:t>, </a:t>
            </a:r>
            <a:r>
              <a:rPr lang="en-US" sz="1050" i="1" dirty="0" err="1">
                <a:latin typeface="Times New Roman"/>
                <a:ea typeface="맑은 고딕"/>
              </a:rPr>
              <a:t>Pten</a:t>
            </a:r>
            <a:r>
              <a:rPr lang="en-US" sz="1050" i="1" baseline="30000" dirty="0" err="1">
                <a:latin typeface="Times New Roman"/>
                <a:ea typeface="맑은 고딕"/>
              </a:rPr>
              <a:t>d</a:t>
            </a:r>
            <a:r>
              <a:rPr lang="en-US" sz="1050" i="1" baseline="30000" dirty="0">
                <a:latin typeface="Times New Roman"/>
                <a:ea typeface="맑은 고딕"/>
              </a:rPr>
              <a:t>/d</a:t>
            </a:r>
            <a:r>
              <a:rPr lang="en-US" sz="1050" dirty="0">
                <a:latin typeface="Times New Roman"/>
                <a:ea typeface="맑은 고딕"/>
              </a:rPr>
              <a:t> and </a:t>
            </a:r>
            <a:r>
              <a:rPr lang="en-US" sz="1050" i="1" dirty="0">
                <a:latin typeface="Times New Roman"/>
                <a:ea typeface="맑은 고딕"/>
              </a:rPr>
              <a:t>Mig-6</a:t>
            </a:r>
            <a:r>
              <a:rPr lang="en-US" sz="1050" i="1" baseline="30000" dirty="0">
                <a:latin typeface="Times New Roman"/>
                <a:ea typeface="맑은 고딕"/>
              </a:rPr>
              <a:t>over</a:t>
            </a:r>
            <a:r>
              <a:rPr lang="en-US" sz="1050" i="1" dirty="0">
                <a:latin typeface="Times New Roman"/>
                <a:ea typeface="맑은 고딕"/>
              </a:rPr>
              <a:t>Pten</a:t>
            </a:r>
            <a:r>
              <a:rPr lang="en-US" sz="1050" i="1" baseline="30000" dirty="0">
                <a:latin typeface="Times New Roman"/>
                <a:ea typeface="맑은 고딕"/>
              </a:rPr>
              <a:t>d/d</a:t>
            </a:r>
            <a:r>
              <a:rPr lang="en-US" sz="1050" dirty="0">
                <a:latin typeface="Times New Roman"/>
                <a:ea typeface="맑은 고딕"/>
              </a:rPr>
              <a:t> mice. The results represent the mean ± SEM of three independent mice. ** </a:t>
            </a:r>
            <a:r>
              <a:rPr lang="en-US" sz="1050" i="1" dirty="0">
                <a:latin typeface="Times New Roman"/>
                <a:ea typeface="맑은 고딕"/>
              </a:rPr>
              <a:t>p</a:t>
            </a:r>
            <a:r>
              <a:rPr lang="en-US" sz="1050" dirty="0">
                <a:latin typeface="Times New Roman"/>
                <a:ea typeface="맑은 고딕"/>
              </a:rPr>
              <a:t>&lt;0.01. (D) Western blot analysis of MIG-6</a:t>
            </a:r>
            <a:r>
              <a:rPr lang="en-US" sz="1050" i="1" dirty="0">
                <a:latin typeface="Times New Roman"/>
                <a:ea typeface="맑은 고딕"/>
              </a:rPr>
              <a:t>,</a:t>
            </a:r>
            <a:r>
              <a:rPr lang="en-US" sz="1050" dirty="0">
                <a:latin typeface="Times New Roman"/>
                <a:ea typeface="맑은 고딕"/>
              </a:rPr>
              <a:t> PTEN and ACTIN expression in control</a:t>
            </a:r>
            <a:r>
              <a:rPr lang="en-US" sz="1050" i="1" dirty="0">
                <a:latin typeface="Times New Roman"/>
                <a:ea typeface="맑은 고딕"/>
              </a:rPr>
              <a:t>, </a:t>
            </a:r>
            <a:r>
              <a:rPr lang="en-US" sz="1050" i="1" dirty="0" smtClean="0">
                <a:latin typeface="Times New Roman"/>
                <a:ea typeface="맑은 고딕"/>
              </a:rPr>
              <a:t>    Mig-6</a:t>
            </a:r>
            <a:r>
              <a:rPr lang="en-US" sz="1050" i="1" baseline="30000" dirty="0" smtClean="0">
                <a:latin typeface="Times New Roman"/>
                <a:ea typeface="맑은 고딕"/>
              </a:rPr>
              <a:t>over</a:t>
            </a:r>
            <a:r>
              <a:rPr lang="en-US" sz="1050" dirty="0">
                <a:latin typeface="Times New Roman"/>
                <a:ea typeface="맑은 고딕"/>
              </a:rPr>
              <a:t>, </a:t>
            </a:r>
            <a:r>
              <a:rPr lang="en-US" sz="1050" i="1" dirty="0">
                <a:latin typeface="Times New Roman"/>
                <a:ea typeface="맑은 고딕"/>
              </a:rPr>
              <a:t>Pten</a:t>
            </a:r>
            <a:r>
              <a:rPr lang="en-US" sz="1050" i="1" baseline="30000" dirty="0">
                <a:latin typeface="Times New Roman"/>
                <a:ea typeface="맑은 고딕"/>
              </a:rPr>
              <a:t>d/d</a:t>
            </a:r>
            <a:r>
              <a:rPr lang="en-US" sz="1050" dirty="0">
                <a:latin typeface="Times New Roman"/>
                <a:ea typeface="맑은 고딕"/>
              </a:rPr>
              <a:t> and </a:t>
            </a:r>
            <a:r>
              <a:rPr lang="en-US" sz="1050" i="1" dirty="0">
                <a:latin typeface="Times New Roman"/>
                <a:ea typeface="맑은 고딕"/>
              </a:rPr>
              <a:t>Mig-6</a:t>
            </a:r>
            <a:r>
              <a:rPr lang="en-US" sz="1050" i="1" baseline="30000" dirty="0">
                <a:latin typeface="Times New Roman"/>
                <a:ea typeface="맑은 고딕"/>
              </a:rPr>
              <a:t>over</a:t>
            </a:r>
            <a:r>
              <a:rPr lang="en-US" sz="1050" i="1" dirty="0">
                <a:latin typeface="Times New Roman"/>
                <a:ea typeface="맑은 고딕"/>
              </a:rPr>
              <a:t>Pten</a:t>
            </a:r>
            <a:r>
              <a:rPr lang="en-US" sz="1050" i="1" baseline="30000" dirty="0">
                <a:latin typeface="Times New Roman"/>
                <a:ea typeface="맑은 고딕"/>
              </a:rPr>
              <a:t>d/d</a:t>
            </a:r>
            <a:r>
              <a:rPr lang="en-US" sz="1050" dirty="0">
                <a:latin typeface="Times New Roman"/>
                <a:ea typeface="맑은 고딕"/>
              </a:rPr>
              <a:t> mice. Equal amounts of protein were subjected to SDS-PAGE and Western blot analysis.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203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Worksheet</vt:lpstr>
      <vt:lpstr>PowerPoint Presentation</vt:lpstr>
    </vt:vector>
  </TitlesOfParts>
  <Company>Health Information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Tae Hoon Kim</dc:creator>
  <cp:lastModifiedBy>grtech</cp:lastModifiedBy>
  <cp:revision>38</cp:revision>
  <cp:lastPrinted>2014-01-01T03:15:22Z</cp:lastPrinted>
  <dcterms:created xsi:type="dcterms:W3CDTF">2014-01-01T01:56:22Z</dcterms:created>
  <dcterms:modified xsi:type="dcterms:W3CDTF">2014-07-12T13:51:23Z</dcterms:modified>
</cp:coreProperties>
</file>