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B2816-AC9C-4F3D-8592-B4F5CF2E54E7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C6CDC-9039-4102-9889-D7B8FED17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7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C6CDC-9039-4102-9889-D7B8FED178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5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44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4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4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8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8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2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8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0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4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85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609F2-97C4-403A-BFE7-3FD7BF3C9BAE}" type="datetimeFigureOut">
              <a:rPr lang="en-US" smtClean="0"/>
              <a:t>7/12/2014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7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2" descr="C:\Users\TH\Desktop\Homework\IHC pERK from 111103\IHC pERK 3M Ctrl 31342 1_500 x 2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46308" y="4975160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16" name="Picture 3" descr="C:\Users\TH\Desktop\Homework\IHC pERK from 111103\IHC pERK 3M Mig-6-LSL 31344 1_500 x 2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040228" y="4975160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17" name="Picture 4" descr="C:\Users\TH\Desktop\Homework\IHC pERK from 111103\IHC pERK 2M Ctrl 33849 1_500 x 20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139360" y="3536879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18" name="Picture 5" descr="C:\Users\TH\Desktop\Homework\IHC pERK from 111103\IHC pERK 2M Mig-6-LSL 28388 1_500 x 20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040228" y="3536879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07" name="Picture 3" descr="C:\Users\TH\Desktop\Homework\Meeting\120621 IHC CEBP_pCEBP Optimal Condition\IHC pERK 2M Pten dd 24554 x 20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32359" y="3534794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08" name="Picture 4" descr="C:\Users\TH\Desktop\Homework\Meeting\120621 IHC CEBP_pCEBP Optimal Condition\IHC pERK 2M Pten dd 24554 x 20-1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429292" y="3534794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09" name="Picture 6" descr="C:\Users\TH\Desktop\Homework\Meeting\120621 IHC CEBP_pCEBP Optimal Condition\IHC pCEBP 2M Pten dd 24554 1_50 x 20.jp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536181" y="4975160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110" name="Picture 7" descr="C:\Users\TH\Desktop\Homework\Meeting\120621 IHC CEBP_pCEBP Optimal Condition\IHC pCEBP 2M Pten dd 24554 1_50 x 20-1.jp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2429292" y="4975160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58" name="Picture 3" descr="C:\Users\TH\Desktop\Homework\Meeting\120621 IHC CEBP_pCEBP Optimal Condition\IHC pERK 2M Pten dd 24554 x 20.jpg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5144617" y="341828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59" name="Picture 4" descr="C:\Users\TH\Desktop\Homework\Meeting\120621 IHC CEBP_pCEBP Optimal Condition\IHC pERK 2M Pten dd 24554 x 20-1.jp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5152859" y="1784091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63" name="Picture 6" descr="C:\Users\TH\Desktop\Homework\Meeting\120621 IHC CEBP_pCEBP Optimal Condition\IHC pCEBP 2M Pten dd 24554 1_50 x 20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7049886" y="345270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64" name="Picture 7" descr="C:\Users\TH\Desktop\Homework\Meeting\120621 IHC CEBP_pCEBP Optimal Condition\IHC pCEBP 2M Pten dd 24554 1_50 x 20-1.jpg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7049886" y="1784091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4" name="Picture 3" descr="C:\Users\TH\Desktop\Homework\Meeting\120621 IHC CEBP_pCEBP Optimal Condition\IHC pERK 2M Pten dd 24554 x 20.jpg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533400" y="336479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5" name="Picture 4" descr="C:\Users\TH\Desktop\Homework\Meeting\120621 IHC CEBP_pCEBP Optimal Condition\IHC pERK 2M Pten dd 24554 x 20-1.jpg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>
            <a:off x="533400" y="1778742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6" name="Picture 6" descr="C:\Users\TH\Desktop\Homework\Meeting\120621 IHC CEBP_pCEBP Optimal Condition\IHC pCEBP 2M Pten dd 24554 1_50 x 20.jpg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2426607" y="336479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pic>
        <p:nvPicPr>
          <p:cNvPr id="7" name="Picture 7" descr="C:\Users\TH\Desktop\Homework\Meeting\120621 IHC CEBP_pCEBP Optimal Condition\IHC pCEBP 2M Pten dd 24554 1_50 x 20-1.jpg"/>
          <p:cNvPicPr>
            <a:picLocks noChangeAspect="1" noChangeArrowheads="1"/>
          </p:cNvPicPr>
          <p:nvPr/>
        </p:nvPicPr>
        <p:blipFill>
          <a:blip r:embed="rId18" cstate="print"/>
          <a:stretch>
            <a:fillRect/>
          </a:stretch>
        </p:blipFill>
        <p:spPr bwMode="auto">
          <a:xfrm>
            <a:off x="2430966" y="1778742"/>
            <a:ext cx="1828800" cy="13716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grpSp>
        <p:nvGrpSpPr>
          <p:cNvPr id="20" name="Group 19"/>
          <p:cNvGrpSpPr/>
          <p:nvPr/>
        </p:nvGrpSpPr>
        <p:grpSpPr>
          <a:xfrm>
            <a:off x="1873088" y="1401047"/>
            <a:ext cx="486030" cy="230832"/>
            <a:chOff x="6399570" y="6920580"/>
            <a:chExt cx="486030" cy="230832"/>
          </a:xfrm>
        </p:grpSpPr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72772" y="2858178"/>
            <a:ext cx="486030" cy="230832"/>
            <a:chOff x="6399570" y="6920580"/>
            <a:chExt cx="486030" cy="230832"/>
          </a:xfrm>
        </p:grpSpPr>
        <p:sp>
          <p:nvSpPr>
            <p:cNvPr id="24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81170" y="1403279"/>
            <a:ext cx="486030" cy="230832"/>
            <a:chOff x="6399570" y="6920580"/>
            <a:chExt cx="486030" cy="230832"/>
          </a:xfrm>
        </p:grpSpPr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80854" y="2860410"/>
            <a:ext cx="486030" cy="230832"/>
            <a:chOff x="6399570" y="6920580"/>
            <a:chExt cx="486030" cy="230832"/>
          </a:xfrm>
        </p:grpSpPr>
        <p:sp>
          <p:nvSpPr>
            <p:cNvPr id="30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2603466" y="28702"/>
            <a:ext cx="21913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over</a:t>
            </a:r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d/d</a:t>
            </a: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1089745" y="18821"/>
            <a:ext cx="7216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 rot="16200000">
            <a:off x="148831" y="868391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2M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 rot="16200000">
            <a:off x="148831" y="2310654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3M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65985" y="-88900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2800" dirty="0">
                <a:latin typeface="Arial" charset="0"/>
                <a:cs typeface="Arial" charset="0"/>
              </a:rPr>
              <a:t>A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483216" y="1406396"/>
            <a:ext cx="486030" cy="230832"/>
            <a:chOff x="6399570" y="6920580"/>
            <a:chExt cx="486030" cy="230832"/>
          </a:xfrm>
        </p:grpSpPr>
        <p:sp>
          <p:nvSpPr>
            <p:cNvPr id="42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92231" y="2863527"/>
            <a:ext cx="486030" cy="230832"/>
            <a:chOff x="6399570" y="6920580"/>
            <a:chExt cx="486030" cy="230832"/>
          </a:xfrm>
        </p:grpSpPr>
        <p:sp>
          <p:nvSpPr>
            <p:cNvPr id="45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400090" y="1417420"/>
            <a:ext cx="486030" cy="230832"/>
            <a:chOff x="6399570" y="6920580"/>
            <a:chExt cx="486030" cy="230832"/>
          </a:xfrm>
        </p:grpSpPr>
        <p:sp>
          <p:nvSpPr>
            <p:cNvPr id="48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09105" y="2874551"/>
            <a:ext cx="486030" cy="230832"/>
            <a:chOff x="6399570" y="6920580"/>
            <a:chExt cx="486030" cy="230832"/>
          </a:xfrm>
        </p:grpSpPr>
        <p:sp>
          <p:nvSpPr>
            <p:cNvPr id="51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sp>
        <p:nvSpPr>
          <p:cNvPr id="57" name="Text Box 21"/>
          <p:cNvSpPr txBox="1">
            <a:spLocks noChangeArrowheads="1"/>
          </p:cNvSpPr>
          <p:nvPr/>
        </p:nvSpPr>
        <p:spPr bwMode="auto">
          <a:xfrm>
            <a:off x="4676113" y="-83551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2800" dirty="0" smtClean="0">
                <a:latin typeface="Arial" charset="0"/>
                <a:cs typeface="Arial" charset="0"/>
              </a:rPr>
              <a:t>B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875869" y="4601447"/>
            <a:ext cx="486030" cy="230832"/>
            <a:chOff x="6399570" y="6920580"/>
            <a:chExt cx="486030" cy="230832"/>
          </a:xfrm>
        </p:grpSpPr>
        <p:sp>
          <p:nvSpPr>
            <p:cNvPr id="74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875553" y="6049247"/>
            <a:ext cx="486030" cy="230832"/>
            <a:chOff x="6399570" y="6920580"/>
            <a:chExt cx="486030" cy="230832"/>
          </a:xfrm>
        </p:grpSpPr>
        <p:sp>
          <p:nvSpPr>
            <p:cNvPr id="77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775159" y="4603679"/>
            <a:ext cx="486030" cy="230832"/>
            <a:chOff x="6399570" y="6920580"/>
            <a:chExt cx="486030" cy="230832"/>
          </a:xfrm>
        </p:grpSpPr>
        <p:sp>
          <p:nvSpPr>
            <p:cNvPr id="80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774843" y="6051479"/>
            <a:ext cx="486030" cy="230832"/>
            <a:chOff x="6399570" y="6920580"/>
            <a:chExt cx="486030" cy="230832"/>
          </a:xfrm>
        </p:grpSpPr>
        <p:sp>
          <p:nvSpPr>
            <p:cNvPr id="83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sp>
        <p:nvSpPr>
          <p:cNvPr id="89" name="Text Box 21"/>
          <p:cNvSpPr txBox="1">
            <a:spLocks noChangeArrowheads="1"/>
          </p:cNvSpPr>
          <p:nvPr/>
        </p:nvSpPr>
        <p:spPr bwMode="auto">
          <a:xfrm>
            <a:off x="68766" y="311150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2800" dirty="0" smtClean="0">
                <a:latin typeface="Arial" charset="0"/>
                <a:cs typeface="Arial" charset="0"/>
              </a:rPr>
              <a:t>C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6485997" y="4606796"/>
            <a:ext cx="486030" cy="230832"/>
            <a:chOff x="6399570" y="6920580"/>
            <a:chExt cx="486030" cy="230832"/>
          </a:xfrm>
        </p:grpSpPr>
        <p:sp>
          <p:nvSpPr>
            <p:cNvPr id="91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485681" y="6054596"/>
            <a:ext cx="486030" cy="230832"/>
            <a:chOff x="6399570" y="6920580"/>
            <a:chExt cx="486030" cy="230832"/>
          </a:xfrm>
        </p:grpSpPr>
        <p:sp>
          <p:nvSpPr>
            <p:cNvPr id="94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385779" y="4609028"/>
            <a:ext cx="486030" cy="230832"/>
            <a:chOff x="6399570" y="6920580"/>
            <a:chExt cx="486030" cy="230832"/>
          </a:xfrm>
        </p:grpSpPr>
        <p:sp>
          <p:nvSpPr>
            <p:cNvPr id="97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8385463" y="6056828"/>
            <a:ext cx="486030" cy="230832"/>
            <a:chOff x="6399570" y="6920580"/>
            <a:chExt cx="486030" cy="230832"/>
          </a:xfrm>
        </p:grpSpPr>
        <p:sp>
          <p:nvSpPr>
            <p:cNvPr id="100" name="Line 12"/>
            <p:cNvSpPr>
              <a:spLocks noChangeShapeType="1"/>
            </p:cNvSpPr>
            <p:nvPr/>
          </p:nvSpPr>
          <p:spPr bwMode="auto">
            <a:xfrm>
              <a:off x="6482565" y="7142738"/>
              <a:ext cx="320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18"/>
            <p:cNvSpPr>
              <a:spLocks noChangeArrowheads="1"/>
            </p:cNvSpPr>
            <p:nvPr/>
          </p:nvSpPr>
          <p:spPr bwMode="auto">
            <a:xfrm>
              <a:off x="6399570" y="6920580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 smtClean="0"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sp>
        <p:nvSpPr>
          <p:cNvPr id="106" name="Text Box 21"/>
          <p:cNvSpPr txBox="1">
            <a:spLocks noChangeArrowheads="1"/>
          </p:cNvSpPr>
          <p:nvPr/>
        </p:nvSpPr>
        <p:spPr bwMode="auto">
          <a:xfrm>
            <a:off x="4678894" y="3116849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2800" dirty="0" smtClean="0">
                <a:latin typeface="Arial" charset="0"/>
                <a:cs typeface="Arial" charset="0"/>
              </a:rPr>
              <a:t>D</a:t>
            </a:r>
            <a:endParaRPr kumimoji="0" lang="en-US" altLang="ko-KR" sz="2800" dirty="0">
              <a:latin typeface="Arial" charset="0"/>
              <a:cs typeface="Arial" charset="0"/>
            </a:endParaRPr>
          </a:p>
        </p:txBody>
      </p:sp>
      <p:sp>
        <p:nvSpPr>
          <p:cNvPr id="111" name="Oval 10"/>
          <p:cNvSpPr>
            <a:spLocks noChangeArrowheads="1"/>
          </p:cNvSpPr>
          <p:nvPr/>
        </p:nvSpPr>
        <p:spPr bwMode="auto">
          <a:xfrm>
            <a:off x="550128" y="179361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c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12" name="Oval 10"/>
          <p:cNvSpPr>
            <a:spLocks noChangeArrowheads="1"/>
          </p:cNvSpPr>
          <p:nvPr/>
        </p:nvSpPr>
        <p:spPr bwMode="auto">
          <a:xfrm>
            <a:off x="550129" y="351347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a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13" name="Oval 10"/>
          <p:cNvSpPr>
            <a:spLocks noChangeArrowheads="1"/>
          </p:cNvSpPr>
          <p:nvPr/>
        </p:nvSpPr>
        <p:spPr bwMode="auto">
          <a:xfrm>
            <a:off x="2456868" y="1784512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dirty="0">
                <a:latin typeface="Arial" charset="0"/>
                <a:cs typeface="Arial" charset="0"/>
              </a:rPr>
              <a:t>d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14" name="Oval 10"/>
          <p:cNvSpPr>
            <a:spLocks noChangeArrowheads="1"/>
          </p:cNvSpPr>
          <p:nvPr/>
        </p:nvSpPr>
        <p:spPr bwMode="auto">
          <a:xfrm>
            <a:off x="2456869" y="342249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b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19" name="Oval 10"/>
          <p:cNvSpPr>
            <a:spLocks noChangeArrowheads="1"/>
          </p:cNvSpPr>
          <p:nvPr/>
        </p:nvSpPr>
        <p:spPr bwMode="auto">
          <a:xfrm>
            <a:off x="5168629" y="1795274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c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0" name="Oval 10"/>
          <p:cNvSpPr>
            <a:spLocks noChangeArrowheads="1"/>
          </p:cNvSpPr>
          <p:nvPr/>
        </p:nvSpPr>
        <p:spPr bwMode="auto">
          <a:xfrm>
            <a:off x="5159299" y="353011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a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1" name="Oval 10"/>
          <p:cNvSpPr>
            <a:spLocks noChangeArrowheads="1"/>
          </p:cNvSpPr>
          <p:nvPr/>
        </p:nvSpPr>
        <p:spPr bwMode="auto">
          <a:xfrm>
            <a:off x="7084161" y="1794968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dirty="0">
                <a:latin typeface="Arial" charset="0"/>
                <a:cs typeface="Arial" charset="0"/>
              </a:rPr>
              <a:t>d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2" name="Oval 10"/>
          <p:cNvSpPr>
            <a:spLocks noChangeArrowheads="1"/>
          </p:cNvSpPr>
          <p:nvPr/>
        </p:nvSpPr>
        <p:spPr bwMode="auto">
          <a:xfrm>
            <a:off x="7074831" y="35270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b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3" name="Oval 10"/>
          <p:cNvSpPr>
            <a:spLocks noChangeArrowheads="1"/>
          </p:cNvSpPr>
          <p:nvPr/>
        </p:nvSpPr>
        <p:spPr bwMode="auto">
          <a:xfrm>
            <a:off x="5166732" y="498510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c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4" name="Oval 10"/>
          <p:cNvSpPr>
            <a:spLocks noChangeArrowheads="1"/>
          </p:cNvSpPr>
          <p:nvPr/>
        </p:nvSpPr>
        <p:spPr bwMode="auto">
          <a:xfrm>
            <a:off x="5166733" y="3552168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a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5" name="Oval 10"/>
          <p:cNvSpPr>
            <a:spLocks noChangeArrowheads="1"/>
          </p:cNvSpPr>
          <p:nvPr/>
        </p:nvSpPr>
        <p:spPr bwMode="auto">
          <a:xfrm>
            <a:off x="7065172" y="4976002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dirty="0">
                <a:latin typeface="Arial" charset="0"/>
                <a:cs typeface="Arial" charset="0"/>
              </a:rPr>
              <a:t>d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6" name="Oval 10"/>
          <p:cNvSpPr>
            <a:spLocks noChangeArrowheads="1"/>
          </p:cNvSpPr>
          <p:nvPr/>
        </p:nvSpPr>
        <p:spPr bwMode="auto">
          <a:xfrm>
            <a:off x="7065173" y="354307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b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7" name="Oval 10"/>
          <p:cNvSpPr>
            <a:spLocks noChangeArrowheads="1"/>
          </p:cNvSpPr>
          <p:nvPr/>
        </p:nvSpPr>
        <p:spPr bwMode="auto">
          <a:xfrm>
            <a:off x="557562" y="497356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c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8" name="Oval 10"/>
          <p:cNvSpPr>
            <a:spLocks noChangeArrowheads="1"/>
          </p:cNvSpPr>
          <p:nvPr/>
        </p:nvSpPr>
        <p:spPr bwMode="auto">
          <a:xfrm>
            <a:off x="557563" y="3540628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a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29" name="Oval 10"/>
          <p:cNvSpPr>
            <a:spLocks noChangeArrowheads="1"/>
          </p:cNvSpPr>
          <p:nvPr/>
        </p:nvSpPr>
        <p:spPr bwMode="auto">
          <a:xfrm>
            <a:off x="2455510" y="4964462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dirty="0">
                <a:latin typeface="Arial" charset="0"/>
                <a:cs typeface="Arial" charset="0"/>
              </a:rPr>
              <a:t>d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30" name="Oval 10"/>
          <p:cNvSpPr>
            <a:spLocks noChangeArrowheads="1"/>
          </p:cNvSpPr>
          <p:nvPr/>
        </p:nvSpPr>
        <p:spPr bwMode="auto">
          <a:xfrm>
            <a:off x="2455511" y="353153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dirty="0" smtClean="0">
                <a:latin typeface="Arial" charset="0"/>
                <a:cs typeface="Arial" charset="0"/>
              </a:rPr>
              <a:t>b</a:t>
            </a:r>
            <a:endParaRPr kumimoji="0" lang="en-US" altLang="ko-KR" dirty="0">
              <a:latin typeface="Arial" charset="0"/>
              <a:cs typeface="Arial" charset="0"/>
            </a:endParaRPr>
          </a:p>
        </p:txBody>
      </p:sp>
      <p:sp>
        <p:nvSpPr>
          <p:cNvPr id="133" name="Text Box 6"/>
          <p:cNvSpPr txBox="1">
            <a:spLocks noChangeArrowheads="1"/>
          </p:cNvSpPr>
          <p:nvPr/>
        </p:nvSpPr>
        <p:spPr bwMode="auto">
          <a:xfrm rot="16200000">
            <a:off x="4762847" y="863764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2M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Text Box 6"/>
          <p:cNvSpPr txBox="1">
            <a:spLocks noChangeArrowheads="1"/>
          </p:cNvSpPr>
          <p:nvPr/>
        </p:nvSpPr>
        <p:spPr bwMode="auto">
          <a:xfrm rot="16200000">
            <a:off x="4772178" y="2306027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3M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Text Box 6"/>
          <p:cNvSpPr txBox="1">
            <a:spLocks noChangeArrowheads="1"/>
          </p:cNvSpPr>
          <p:nvPr/>
        </p:nvSpPr>
        <p:spPr bwMode="auto">
          <a:xfrm rot="16200000">
            <a:off x="148831" y="4032958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2M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Text Box 6"/>
          <p:cNvSpPr txBox="1">
            <a:spLocks noChangeArrowheads="1"/>
          </p:cNvSpPr>
          <p:nvPr/>
        </p:nvSpPr>
        <p:spPr bwMode="auto">
          <a:xfrm rot="16200000">
            <a:off x="148831" y="5465890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3M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Text Box 6"/>
          <p:cNvSpPr txBox="1">
            <a:spLocks noChangeArrowheads="1"/>
          </p:cNvSpPr>
          <p:nvPr/>
        </p:nvSpPr>
        <p:spPr bwMode="auto">
          <a:xfrm rot="16200000">
            <a:off x="4762847" y="4028331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2M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Text Box 6"/>
          <p:cNvSpPr txBox="1">
            <a:spLocks noChangeArrowheads="1"/>
          </p:cNvSpPr>
          <p:nvPr/>
        </p:nvSpPr>
        <p:spPr bwMode="auto">
          <a:xfrm rot="16200000">
            <a:off x="4762847" y="5461263"/>
            <a:ext cx="4331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3M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 Box 3"/>
          <p:cNvSpPr txBox="1">
            <a:spLocks noChangeArrowheads="1"/>
          </p:cNvSpPr>
          <p:nvPr/>
        </p:nvSpPr>
        <p:spPr bwMode="auto">
          <a:xfrm>
            <a:off x="7257431" y="29644"/>
            <a:ext cx="21913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over</a:t>
            </a:r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d/d</a:t>
            </a:r>
          </a:p>
        </p:txBody>
      </p:sp>
      <p:sp>
        <p:nvSpPr>
          <p:cNvPr id="104" name="Text Box 3"/>
          <p:cNvSpPr txBox="1">
            <a:spLocks noChangeArrowheads="1"/>
          </p:cNvSpPr>
          <p:nvPr/>
        </p:nvSpPr>
        <p:spPr bwMode="auto">
          <a:xfrm>
            <a:off x="5743710" y="19763"/>
            <a:ext cx="7216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105" name="Text Box 3"/>
          <p:cNvSpPr txBox="1">
            <a:spLocks noChangeArrowheads="1"/>
          </p:cNvSpPr>
          <p:nvPr/>
        </p:nvSpPr>
        <p:spPr bwMode="auto">
          <a:xfrm>
            <a:off x="2602823" y="3207025"/>
            <a:ext cx="21913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over</a:t>
            </a:r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d/d</a:t>
            </a:r>
          </a:p>
        </p:txBody>
      </p:sp>
      <p:sp>
        <p:nvSpPr>
          <p:cNvPr id="143" name="Text Box 3"/>
          <p:cNvSpPr txBox="1">
            <a:spLocks noChangeArrowheads="1"/>
          </p:cNvSpPr>
          <p:nvPr/>
        </p:nvSpPr>
        <p:spPr bwMode="auto">
          <a:xfrm>
            <a:off x="1089102" y="3197144"/>
            <a:ext cx="7216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144" name="Text Box 3"/>
          <p:cNvSpPr txBox="1">
            <a:spLocks noChangeArrowheads="1"/>
          </p:cNvSpPr>
          <p:nvPr/>
        </p:nvSpPr>
        <p:spPr bwMode="auto">
          <a:xfrm>
            <a:off x="7256788" y="3207967"/>
            <a:ext cx="21913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Mig-6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over</a:t>
            </a:r>
            <a:r>
              <a:rPr lang="en-US" altLang="ko-KR" sz="1400" i="1" dirty="0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d/d</a:t>
            </a:r>
          </a:p>
        </p:txBody>
      </p:sp>
      <p:sp>
        <p:nvSpPr>
          <p:cNvPr id="145" name="Text Box 3"/>
          <p:cNvSpPr txBox="1">
            <a:spLocks noChangeArrowheads="1"/>
          </p:cNvSpPr>
          <p:nvPr/>
        </p:nvSpPr>
        <p:spPr bwMode="auto">
          <a:xfrm>
            <a:off x="5743067" y="3198086"/>
            <a:ext cx="7216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i="1" dirty="0" err="1">
                <a:latin typeface="Arial" pitchFamily="34" charset="0"/>
                <a:cs typeface="Arial" pitchFamily="34" charset="0"/>
              </a:rPr>
              <a:t>Pten</a:t>
            </a:r>
            <a:r>
              <a:rPr lang="en-US" altLang="ko-KR" sz="1400" i="1" baseline="30000" dirty="0" err="1">
                <a:latin typeface="Arial" pitchFamily="34" charset="0"/>
                <a:cs typeface="Arial" pitchFamily="34" charset="0"/>
              </a:rPr>
              <a:t>d</a:t>
            </a:r>
            <a:r>
              <a:rPr lang="en-US" altLang="ko-KR" sz="1400" i="1" baseline="30000" dirty="0">
                <a:latin typeface="Arial" pitchFamily="34" charset="0"/>
                <a:cs typeface="Arial" pitchFamily="34" charset="0"/>
              </a:rPr>
              <a:t>/d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28601" y="6417737"/>
            <a:ext cx="91439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Times New Roman" panose="02020603050405020304" pitchFamily="18" charset="0"/>
                <a:cs typeface="Times New Roman" pitchFamily="18" charset="0"/>
              </a:rPr>
              <a:t>Supplemental Figure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Immunohistochemical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analysis on uteri of </a:t>
            </a:r>
            <a:r>
              <a:rPr lang="en-US" sz="1050" i="1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Pten</a:t>
            </a:r>
            <a:r>
              <a:rPr lang="en-US" sz="1050" i="1" baseline="3000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d</a:t>
            </a:r>
            <a:r>
              <a:rPr lang="en-US" sz="1050" i="1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/d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and </a:t>
            </a:r>
            <a:r>
              <a:rPr lang="en-US" sz="105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Mig-6</a:t>
            </a:r>
            <a:r>
              <a:rPr lang="en-US" sz="1050" i="1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over</a:t>
            </a:r>
            <a:r>
              <a:rPr lang="en-US" sz="105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Pten</a:t>
            </a:r>
            <a:r>
              <a:rPr lang="en-US" sz="1050" i="1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d/d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mice at 2 and 3 months of age. Immunohistochemical </a:t>
            </a:r>
            <a:r>
              <a:rPr lang="en-US" sz="105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analysis of      (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A) </a:t>
            </a:r>
            <a:r>
              <a:rPr lang="en-US" sz="105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C/</a:t>
            </a:r>
            <a:r>
              <a:rPr lang="en-US" sz="1050" dirty="0" err="1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EBP</a:t>
            </a:r>
            <a:r>
              <a:rPr lang="en-US" sz="1050" dirty="0" err="1" smtClean="0">
                <a:latin typeface="Symbol" panose="05050102010706020507" pitchFamily="18" charset="2"/>
                <a:ea typeface="맑은 고딕"/>
                <a:cs typeface="Times New Roman" panose="02020603050405020304" pitchFamily="18" charset="0"/>
              </a:rPr>
              <a:t>b</a:t>
            </a:r>
            <a:r>
              <a:rPr lang="en-US" sz="105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, 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(B) </a:t>
            </a:r>
            <a:r>
              <a:rPr lang="en-US" sz="105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phospho-C/</a:t>
            </a:r>
            <a:r>
              <a:rPr lang="en-US" sz="1050" dirty="0" err="1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EBP</a:t>
            </a:r>
            <a:r>
              <a:rPr lang="en-US" sz="1050" dirty="0" err="1" smtClean="0">
                <a:latin typeface="Symbol" panose="05050102010706020507" pitchFamily="18" charset="2"/>
                <a:ea typeface="맑은 고딕"/>
                <a:cs typeface="Times New Roman" panose="02020603050405020304" pitchFamily="18" charset="0"/>
              </a:rPr>
              <a:t>b</a:t>
            </a:r>
            <a:r>
              <a:rPr lang="en-US" sz="105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, 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(C) AKT and (D) phospho-AKT on uteri from </a:t>
            </a:r>
            <a:r>
              <a:rPr lang="en-US" sz="105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Pten</a:t>
            </a:r>
            <a:r>
              <a:rPr lang="en-US" sz="1050" i="1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d/d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and </a:t>
            </a:r>
            <a:r>
              <a:rPr lang="en-US" sz="105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Mig-6</a:t>
            </a:r>
            <a:r>
              <a:rPr lang="en-US" sz="1050" i="1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over</a:t>
            </a:r>
            <a:r>
              <a:rPr lang="en-US" sz="105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Pten</a:t>
            </a:r>
            <a:r>
              <a:rPr lang="en-US" sz="1050" i="1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d/d</a:t>
            </a:r>
            <a:r>
              <a:rPr lang="en-US" sz="105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mice at 2 (a and b) and 3 (c and d) months of </a:t>
            </a:r>
            <a:r>
              <a:rPr lang="en-US" sz="105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age.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15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153</Words>
  <Application>Microsoft Office PowerPoint</Application>
  <PresentationFormat>On-screen Show (4:3)</PresentationFormat>
  <Paragraphs>54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Health Information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Tae Hoon Kim</dc:creator>
  <cp:lastModifiedBy>grtech</cp:lastModifiedBy>
  <cp:revision>65</cp:revision>
  <cp:lastPrinted>2014-07-07T16:38:15Z</cp:lastPrinted>
  <dcterms:created xsi:type="dcterms:W3CDTF">2014-01-01T02:07:12Z</dcterms:created>
  <dcterms:modified xsi:type="dcterms:W3CDTF">2014-07-12T13:54:21Z</dcterms:modified>
</cp:coreProperties>
</file>