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2" autoAdjust="0"/>
  </p:normalViewPr>
  <p:slideViewPr>
    <p:cSldViewPr>
      <p:cViewPr varScale="1">
        <p:scale>
          <a:sx n="132" d="100"/>
          <a:sy n="132" d="100"/>
        </p:scale>
        <p:origin x="-1062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5B2816-AC9C-4F3D-8592-B4F5CF2E54E7}" type="datetimeFigureOut">
              <a:rPr lang="en-US" smtClean="0"/>
              <a:t>10/5/2014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7C6CDC-9039-4102-9889-D7B8FED178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07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609F2-97C4-403A-BFE7-3FD7BF3C9BAE}" type="datetimeFigureOut">
              <a:rPr lang="en-US" smtClean="0"/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644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609F2-97C4-403A-BFE7-3FD7BF3C9BAE}" type="datetimeFigureOut">
              <a:rPr lang="en-US" smtClean="0"/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48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609F2-97C4-403A-BFE7-3FD7BF3C9BAE}" type="datetimeFigureOut">
              <a:rPr lang="en-US" smtClean="0"/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545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609F2-97C4-403A-BFE7-3FD7BF3C9BAE}" type="datetimeFigureOut">
              <a:rPr lang="en-US" smtClean="0"/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84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609F2-97C4-403A-BFE7-3FD7BF3C9BAE}" type="datetimeFigureOut">
              <a:rPr lang="en-US" smtClean="0"/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481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609F2-97C4-403A-BFE7-3FD7BF3C9BAE}" type="datetimeFigureOut">
              <a:rPr lang="en-US" smtClean="0"/>
              <a:t>10/5/2014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609F2-97C4-403A-BFE7-3FD7BF3C9BAE}" type="datetimeFigureOut">
              <a:rPr lang="en-US" smtClean="0"/>
              <a:t>10/5/2014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720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609F2-97C4-403A-BFE7-3FD7BF3C9BAE}" type="datetimeFigureOut">
              <a:rPr lang="en-US" smtClean="0"/>
              <a:t>10/5/2014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383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609F2-97C4-403A-BFE7-3FD7BF3C9BAE}" type="datetimeFigureOut">
              <a:rPr lang="en-US" smtClean="0"/>
              <a:t>10/5/2014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708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609F2-97C4-403A-BFE7-3FD7BF3C9BAE}" type="datetimeFigureOut">
              <a:rPr lang="en-US" smtClean="0"/>
              <a:t>10/5/2014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340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609F2-97C4-403A-BFE7-3FD7BF3C9BAE}" type="datetimeFigureOut">
              <a:rPr lang="en-US" smtClean="0"/>
              <a:t>10/5/2014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85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609F2-97C4-403A-BFE7-3FD7BF3C9BAE}" type="datetimeFigureOut">
              <a:rPr lang="en-US" smtClean="0"/>
              <a:t>10/5/2014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5DED6-4C58-4993-B562-E7B4D3F6C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17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em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2" Type="http://schemas.openxmlformats.org/officeDocument/2006/relationships/image" Target="../media/image1.tiff"/><Relationship Id="rId16" Type="http://schemas.openxmlformats.org/officeDocument/2006/relationships/image" Target="../media/image15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5" Type="http://schemas.openxmlformats.org/officeDocument/2006/relationships/image" Target="../media/image1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Picture 5" descr="M:\Jung-Yoon Yoo\9. Projects\2-2. Mig-6 and Erk2\8-22-12_MIG-6 and ERK2_IF and Olink\New folder\IF\New folder\2-4.tif"/>
          <p:cNvPicPr>
            <a:picLocks noChangeAspect="1" noChangeArrowheads="1"/>
          </p:cNvPicPr>
          <p:nvPr/>
        </p:nvPicPr>
        <p:blipFill>
          <a:blip r:embed="rId2" cstate="print"/>
          <a:srcRect t="50384" r="50591"/>
          <a:stretch>
            <a:fillRect/>
          </a:stretch>
        </p:blipFill>
        <p:spPr bwMode="auto">
          <a:xfrm>
            <a:off x="5434169" y="384886"/>
            <a:ext cx="1188720" cy="1193685"/>
          </a:xfrm>
          <a:prstGeom prst="rect">
            <a:avLst/>
          </a:prstGeom>
          <a:noFill/>
        </p:spPr>
      </p:pic>
      <p:pic>
        <p:nvPicPr>
          <p:cNvPr id="94" name="Picture 5" descr="M:\Jung-Yoon Yoo\9. Projects\2-2. Mig-6 and Erk2\8-22-12_MIG-6 and ERK2_IF and Olink\New folder\IF\New folder\2-4.tif"/>
          <p:cNvPicPr>
            <a:picLocks noChangeAspect="1" noChangeArrowheads="1"/>
          </p:cNvPicPr>
          <p:nvPr/>
        </p:nvPicPr>
        <p:blipFill>
          <a:blip r:embed="rId2" cstate="print"/>
          <a:srcRect l="50485" t="50384"/>
          <a:stretch>
            <a:fillRect/>
          </a:stretch>
        </p:blipFill>
        <p:spPr bwMode="auto">
          <a:xfrm>
            <a:off x="5434169" y="4028515"/>
            <a:ext cx="1188720" cy="1191143"/>
          </a:xfrm>
          <a:prstGeom prst="rect">
            <a:avLst/>
          </a:prstGeom>
          <a:noFill/>
        </p:spPr>
      </p:pic>
      <p:pic>
        <p:nvPicPr>
          <p:cNvPr id="95" name="Picture 5" descr="M:\Jung-Yoon Yoo\9. Projects\2-2. Mig-6 and Erk2\8-22-12_MIG-6 and ERK2_IF and Olink\New folder\IF\New folder\2-4.tif"/>
          <p:cNvPicPr>
            <a:picLocks noChangeAspect="1" noChangeArrowheads="1"/>
          </p:cNvPicPr>
          <p:nvPr/>
        </p:nvPicPr>
        <p:blipFill>
          <a:blip r:embed="rId2" cstate="print"/>
          <a:srcRect r="50113" b="50257"/>
          <a:stretch>
            <a:fillRect/>
          </a:stretch>
        </p:blipFill>
        <p:spPr bwMode="auto">
          <a:xfrm>
            <a:off x="5434169" y="2816630"/>
            <a:ext cx="1188720" cy="1185308"/>
          </a:xfrm>
          <a:prstGeom prst="rect">
            <a:avLst/>
          </a:prstGeom>
          <a:noFill/>
        </p:spPr>
      </p:pic>
      <p:pic>
        <p:nvPicPr>
          <p:cNvPr id="96" name="Picture 5" descr="M:\Jung-Yoon Yoo\9. Projects\2-2. Mig-6 and Erk2\8-22-12_MIG-6 and ERK2_IF and Olink\New folder\IF\New folder\2-4.tif"/>
          <p:cNvPicPr>
            <a:picLocks noChangeAspect="1" noChangeArrowheads="1"/>
          </p:cNvPicPr>
          <p:nvPr/>
        </p:nvPicPr>
        <p:blipFill>
          <a:blip r:embed="rId2" cstate="print"/>
          <a:srcRect l="50125" b="50257"/>
          <a:stretch>
            <a:fillRect/>
          </a:stretch>
        </p:blipFill>
        <p:spPr bwMode="auto">
          <a:xfrm>
            <a:off x="5434169" y="1603514"/>
            <a:ext cx="1188720" cy="1185591"/>
          </a:xfrm>
          <a:prstGeom prst="rect">
            <a:avLst/>
          </a:prstGeom>
          <a:noFill/>
        </p:spPr>
      </p:pic>
      <p:pic>
        <p:nvPicPr>
          <p:cNvPr id="97" name="Picture 3" descr="M:\Jung-Yoon Yoo\9. Projects\2-2. Mig-6 and Erk2\8-22-12_MIG-6 and ERK2_IF and Olink\New folder\IF\New folder\3-2.tif"/>
          <p:cNvPicPr>
            <a:picLocks noChangeAspect="1" noChangeArrowheads="1"/>
          </p:cNvPicPr>
          <p:nvPr/>
        </p:nvPicPr>
        <p:blipFill>
          <a:blip r:embed="rId3" cstate="print"/>
          <a:srcRect r="50400" b="50352"/>
          <a:stretch>
            <a:fillRect/>
          </a:stretch>
        </p:blipFill>
        <p:spPr bwMode="auto">
          <a:xfrm>
            <a:off x="6656624" y="2816630"/>
            <a:ext cx="1188720" cy="1189864"/>
          </a:xfrm>
          <a:prstGeom prst="rect">
            <a:avLst/>
          </a:prstGeom>
          <a:noFill/>
        </p:spPr>
      </p:pic>
      <p:pic>
        <p:nvPicPr>
          <p:cNvPr id="98" name="Picture 3" descr="M:\Jung-Yoon Yoo\9. Projects\2-2. Mig-6 and Erk2\8-22-12_MIG-6 and ERK2_IF and Olink\New folder\IF\New folder\3-2.tif"/>
          <p:cNvPicPr>
            <a:picLocks noChangeAspect="1" noChangeArrowheads="1"/>
          </p:cNvPicPr>
          <p:nvPr/>
        </p:nvPicPr>
        <p:blipFill>
          <a:blip r:embed="rId3" cstate="print"/>
          <a:srcRect t="50249" r="50329"/>
          <a:stretch>
            <a:fillRect/>
          </a:stretch>
        </p:blipFill>
        <p:spPr bwMode="auto">
          <a:xfrm>
            <a:off x="6656624" y="384886"/>
            <a:ext cx="1188720" cy="1190636"/>
          </a:xfrm>
          <a:prstGeom prst="rect">
            <a:avLst/>
          </a:prstGeom>
          <a:noFill/>
        </p:spPr>
      </p:pic>
      <p:pic>
        <p:nvPicPr>
          <p:cNvPr id="99" name="Picture 3" descr="M:\Jung-Yoon Yoo\9. Projects\2-2. Mig-6 and Erk2\8-22-12_MIG-6 and ERK2_IF and Olink\New folder\IF\New folder\3-2.tif"/>
          <p:cNvPicPr>
            <a:picLocks noChangeAspect="1" noChangeArrowheads="1"/>
          </p:cNvPicPr>
          <p:nvPr/>
        </p:nvPicPr>
        <p:blipFill>
          <a:blip r:embed="rId3" cstate="print"/>
          <a:srcRect l="50339" t="50249"/>
          <a:stretch>
            <a:fillRect/>
          </a:stretch>
        </p:blipFill>
        <p:spPr bwMode="auto">
          <a:xfrm>
            <a:off x="6656624" y="4028515"/>
            <a:ext cx="1188720" cy="1190874"/>
          </a:xfrm>
          <a:prstGeom prst="rect">
            <a:avLst/>
          </a:prstGeom>
          <a:noFill/>
        </p:spPr>
      </p:pic>
      <p:pic>
        <p:nvPicPr>
          <p:cNvPr id="100" name="Picture 3" descr="M:\Jung-Yoon Yoo\9. Projects\2-2. Mig-6 and Erk2\8-22-12_MIG-6 and ERK2_IF and Olink\New folder\IF\New folder\3-2.tif"/>
          <p:cNvPicPr>
            <a:picLocks noChangeAspect="1" noChangeArrowheads="1"/>
          </p:cNvPicPr>
          <p:nvPr/>
        </p:nvPicPr>
        <p:blipFill>
          <a:blip r:embed="rId3" cstate="print"/>
          <a:srcRect l="50125" b="50352"/>
          <a:stretch>
            <a:fillRect/>
          </a:stretch>
        </p:blipFill>
        <p:spPr bwMode="auto">
          <a:xfrm>
            <a:off x="6656624" y="1603514"/>
            <a:ext cx="1188720" cy="1183315"/>
          </a:xfrm>
          <a:prstGeom prst="rect">
            <a:avLst/>
          </a:prstGeom>
          <a:noFill/>
        </p:spPr>
      </p:pic>
      <p:pic>
        <p:nvPicPr>
          <p:cNvPr id="101" name="Picture 4" descr="M:\Jung-Yoon Yoo\9. Projects\2-2. Mig-6 and Erk2\8-22-12_MIG-6 and ERK2_IF and Olink\New folder\IF\New folder\4-3.tif"/>
          <p:cNvPicPr>
            <a:picLocks noChangeAspect="1" noChangeArrowheads="1"/>
          </p:cNvPicPr>
          <p:nvPr/>
        </p:nvPicPr>
        <p:blipFill>
          <a:blip r:embed="rId4" cstate="print"/>
          <a:srcRect r="50161" b="50209"/>
          <a:stretch>
            <a:fillRect/>
          </a:stretch>
        </p:blipFill>
        <p:spPr bwMode="auto">
          <a:xfrm>
            <a:off x="7879080" y="2816630"/>
            <a:ext cx="1188720" cy="1187581"/>
          </a:xfrm>
          <a:prstGeom prst="rect">
            <a:avLst/>
          </a:prstGeom>
          <a:noFill/>
        </p:spPr>
      </p:pic>
      <p:pic>
        <p:nvPicPr>
          <p:cNvPr id="102" name="Picture 4" descr="M:\Jung-Yoon Yoo\9. Projects\2-2. Mig-6 and Erk2\8-22-12_MIG-6 and ERK2_IF and Olink\New folder\IF\New folder\4-3.tif"/>
          <p:cNvPicPr>
            <a:picLocks noChangeAspect="1" noChangeArrowheads="1"/>
          </p:cNvPicPr>
          <p:nvPr/>
        </p:nvPicPr>
        <p:blipFill>
          <a:blip r:embed="rId4" cstate="print"/>
          <a:srcRect t="50173" r="50352"/>
          <a:stretch>
            <a:fillRect/>
          </a:stretch>
        </p:blipFill>
        <p:spPr bwMode="auto">
          <a:xfrm>
            <a:off x="7879080" y="384886"/>
            <a:ext cx="1188720" cy="1193006"/>
          </a:xfrm>
          <a:prstGeom prst="rect">
            <a:avLst/>
          </a:prstGeom>
          <a:noFill/>
        </p:spPr>
      </p:pic>
      <p:pic>
        <p:nvPicPr>
          <p:cNvPr id="103" name="Picture 4" descr="M:\Jung-Yoon Yoo\9. Projects\2-2. Mig-6 and Erk2\8-22-12_MIG-6 and ERK2_IF and Olink\New folder\IF\New folder\4-3.tif"/>
          <p:cNvPicPr>
            <a:picLocks noChangeAspect="1" noChangeArrowheads="1"/>
          </p:cNvPicPr>
          <p:nvPr/>
        </p:nvPicPr>
        <p:blipFill>
          <a:blip r:embed="rId4" cstate="print"/>
          <a:srcRect l="50173" t="50173"/>
          <a:stretch>
            <a:fillRect/>
          </a:stretch>
        </p:blipFill>
        <p:spPr bwMode="auto">
          <a:xfrm>
            <a:off x="7879080" y="4028515"/>
            <a:ext cx="1188720" cy="1188720"/>
          </a:xfrm>
          <a:prstGeom prst="rect">
            <a:avLst/>
          </a:prstGeom>
          <a:noFill/>
        </p:spPr>
      </p:pic>
      <p:pic>
        <p:nvPicPr>
          <p:cNvPr id="104" name="Picture 4" descr="M:\Jung-Yoon Yoo\9. Projects\2-2. Mig-6 and Erk2\8-22-12_MIG-6 and ERK2_IF and Olink\New folder\IF\New folder\4-3.tif"/>
          <p:cNvPicPr>
            <a:picLocks noChangeAspect="1" noChangeArrowheads="1"/>
          </p:cNvPicPr>
          <p:nvPr/>
        </p:nvPicPr>
        <p:blipFill>
          <a:blip r:embed="rId4" cstate="print"/>
          <a:srcRect l="50221" b="50209"/>
          <a:stretch>
            <a:fillRect/>
          </a:stretch>
        </p:blipFill>
        <p:spPr bwMode="auto">
          <a:xfrm>
            <a:off x="7879080" y="1603514"/>
            <a:ext cx="1188720" cy="1189005"/>
          </a:xfrm>
          <a:prstGeom prst="rect">
            <a:avLst/>
          </a:prstGeom>
          <a:noFill/>
        </p:spPr>
      </p:pic>
      <p:pic>
        <p:nvPicPr>
          <p:cNvPr id="86" name="Picture 2" descr="M:\Jung-Yoon Yoo\9. Projects\2-2. Mig-6 and Erk2\8-22-12_MIG-6 and ERK2_IF and Olink\New folder\IF\New folder\1-1.tif"/>
          <p:cNvPicPr>
            <a:picLocks noChangeAspect="1" noChangeArrowheads="1"/>
          </p:cNvPicPr>
          <p:nvPr/>
        </p:nvPicPr>
        <p:blipFill>
          <a:blip r:embed="rId5" cstate="print"/>
          <a:srcRect r="50093" b="50243"/>
          <a:stretch>
            <a:fillRect/>
          </a:stretch>
        </p:blipFill>
        <p:spPr bwMode="auto">
          <a:xfrm>
            <a:off x="4211714" y="2816630"/>
            <a:ext cx="1188720" cy="1185166"/>
          </a:xfrm>
          <a:prstGeom prst="rect">
            <a:avLst/>
          </a:prstGeom>
          <a:noFill/>
        </p:spPr>
      </p:pic>
      <p:pic>
        <p:nvPicPr>
          <p:cNvPr id="87" name="Picture 2" descr="M:\Jung-Yoon Yoo\9. Projects\2-2. Mig-6 and Erk2\8-22-12_MIG-6 and ERK2_IF and Olink\New folder\IF\New folder\1-1.tif"/>
          <p:cNvPicPr>
            <a:picLocks noChangeAspect="1" noChangeArrowheads="1"/>
          </p:cNvPicPr>
          <p:nvPr/>
        </p:nvPicPr>
        <p:blipFill>
          <a:blip r:embed="rId5" cstate="print"/>
          <a:srcRect t="50139" r="50141"/>
          <a:stretch>
            <a:fillRect/>
          </a:stretch>
        </p:blipFill>
        <p:spPr bwMode="auto">
          <a:xfrm>
            <a:off x="4211714" y="384886"/>
            <a:ext cx="1188720" cy="1188767"/>
          </a:xfrm>
          <a:prstGeom prst="rect">
            <a:avLst/>
          </a:prstGeom>
          <a:noFill/>
        </p:spPr>
      </p:pic>
      <p:pic>
        <p:nvPicPr>
          <p:cNvPr id="88" name="Picture 2" descr="M:\Jung-Yoon Yoo\9. Projects\2-2. Mig-6 and Erk2\8-22-12_MIG-6 and ERK2_IF and Olink\New folder\IF\New folder\1-1.tif"/>
          <p:cNvPicPr>
            <a:picLocks noChangeAspect="1" noChangeArrowheads="1"/>
          </p:cNvPicPr>
          <p:nvPr/>
        </p:nvPicPr>
        <p:blipFill>
          <a:blip r:embed="rId5" cstate="print"/>
          <a:srcRect l="50526" t="50139"/>
          <a:stretch>
            <a:fillRect/>
          </a:stretch>
        </p:blipFill>
        <p:spPr bwMode="auto">
          <a:xfrm>
            <a:off x="4211714" y="4028515"/>
            <a:ext cx="1188720" cy="1198040"/>
          </a:xfrm>
          <a:prstGeom prst="rect">
            <a:avLst/>
          </a:prstGeom>
          <a:noFill/>
        </p:spPr>
      </p:pic>
      <p:pic>
        <p:nvPicPr>
          <p:cNvPr id="89" name="Picture 2" descr="M:\Jung-Yoon Yoo\9. Projects\2-2. Mig-6 and Erk2\8-22-12_MIG-6 and ERK2_IF and Olink\New folder\IF\New folder\1-1.tif"/>
          <p:cNvPicPr>
            <a:picLocks noChangeAspect="1" noChangeArrowheads="1"/>
          </p:cNvPicPr>
          <p:nvPr/>
        </p:nvPicPr>
        <p:blipFill>
          <a:blip r:embed="rId5" cstate="print"/>
          <a:srcRect l="50145" b="50243"/>
          <a:stretch>
            <a:fillRect/>
          </a:stretch>
        </p:blipFill>
        <p:spPr bwMode="auto">
          <a:xfrm>
            <a:off x="4211714" y="1603514"/>
            <a:ext cx="1188720" cy="118639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-8443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2098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 rot="16200000">
            <a:off x="3637068" y="4491698"/>
            <a:ext cx="7120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en-US" altLang="ko-KR" sz="1400" dirty="0">
                <a:latin typeface="Arial" pitchFamily="34" charset="0"/>
                <a:cs typeface="Arial" pitchFamily="34" charset="0"/>
              </a:rPr>
              <a:t>Merge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Oval 10"/>
          <p:cNvSpPr>
            <a:spLocks noChangeArrowheads="1"/>
          </p:cNvSpPr>
          <p:nvPr/>
        </p:nvSpPr>
        <p:spPr bwMode="auto">
          <a:xfrm>
            <a:off x="4269963" y="418547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sz="1400" dirty="0" smtClean="0">
                <a:latin typeface="Arial" charset="0"/>
                <a:cs typeface="Arial" charset="0"/>
              </a:rPr>
              <a:t>a</a:t>
            </a:r>
            <a:endParaRPr kumimoji="0" lang="en-US" altLang="ko-KR" sz="1400" dirty="0">
              <a:latin typeface="Arial" charset="0"/>
              <a:cs typeface="Arial" charset="0"/>
            </a:endParaRPr>
          </a:p>
        </p:txBody>
      </p:sp>
      <p:sp>
        <p:nvSpPr>
          <p:cNvPr id="47" name="Oval 10"/>
          <p:cNvSpPr>
            <a:spLocks noChangeArrowheads="1"/>
          </p:cNvSpPr>
          <p:nvPr/>
        </p:nvSpPr>
        <p:spPr bwMode="auto">
          <a:xfrm>
            <a:off x="5489744" y="418547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sz="1400" dirty="0" smtClean="0">
                <a:latin typeface="Arial" charset="0"/>
                <a:cs typeface="Arial" charset="0"/>
              </a:rPr>
              <a:t>b</a:t>
            </a:r>
            <a:endParaRPr kumimoji="0" lang="en-US" altLang="ko-KR" sz="1400" dirty="0">
              <a:latin typeface="Arial" charset="0"/>
              <a:cs typeface="Arial" charset="0"/>
            </a:endParaRPr>
          </a:p>
        </p:txBody>
      </p:sp>
      <p:sp>
        <p:nvSpPr>
          <p:cNvPr id="48" name="Oval 10"/>
          <p:cNvSpPr>
            <a:spLocks noChangeArrowheads="1"/>
          </p:cNvSpPr>
          <p:nvPr/>
        </p:nvSpPr>
        <p:spPr bwMode="auto">
          <a:xfrm>
            <a:off x="6709524" y="418547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sz="1400" dirty="0" smtClean="0">
                <a:latin typeface="Arial" charset="0"/>
                <a:cs typeface="Arial" charset="0"/>
              </a:rPr>
              <a:t>c</a:t>
            </a:r>
            <a:endParaRPr kumimoji="0" lang="en-US" altLang="ko-KR" sz="1400" dirty="0">
              <a:latin typeface="Arial" charset="0"/>
              <a:cs typeface="Arial" charset="0"/>
            </a:endParaRPr>
          </a:p>
        </p:txBody>
      </p:sp>
      <p:sp>
        <p:nvSpPr>
          <p:cNvPr id="49" name="Oval 10"/>
          <p:cNvSpPr>
            <a:spLocks noChangeArrowheads="1"/>
          </p:cNvSpPr>
          <p:nvPr/>
        </p:nvSpPr>
        <p:spPr bwMode="auto">
          <a:xfrm>
            <a:off x="7929303" y="418547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lang="en-US" altLang="ko-KR" sz="1400" dirty="0">
                <a:latin typeface="Arial" charset="0"/>
                <a:cs typeface="Arial" charset="0"/>
              </a:rPr>
              <a:t>d</a:t>
            </a:r>
            <a:endParaRPr kumimoji="0" lang="en-US" altLang="ko-KR" sz="1400" dirty="0">
              <a:latin typeface="Arial" charset="0"/>
              <a:cs typeface="Arial" charset="0"/>
            </a:endParaRPr>
          </a:p>
        </p:txBody>
      </p:sp>
      <p:sp>
        <p:nvSpPr>
          <p:cNvPr id="50" name="Oval 10"/>
          <p:cNvSpPr>
            <a:spLocks noChangeArrowheads="1"/>
          </p:cNvSpPr>
          <p:nvPr/>
        </p:nvSpPr>
        <p:spPr bwMode="auto">
          <a:xfrm>
            <a:off x="4269963" y="1640596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sz="1400" dirty="0" smtClean="0">
                <a:latin typeface="Arial" charset="0"/>
                <a:cs typeface="Arial" charset="0"/>
              </a:rPr>
              <a:t>e</a:t>
            </a:r>
            <a:endParaRPr kumimoji="0" lang="en-US" altLang="ko-KR" sz="1400" dirty="0">
              <a:latin typeface="Arial" charset="0"/>
              <a:cs typeface="Arial" charset="0"/>
            </a:endParaRPr>
          </a:p>
        </p:txBody>
      </p:sp>
      <p:sp>
        <p:nvSpPr>
          <p:cNvPr id="51" name="Oval 10"/>
          <p:cNvSpPr>
            <a:spLocks noChangeArrowheads="1"/>
          </p:cNvSpPr>
          <p:nvPr/>
        </p:nvSpPr>
        <p:spPr bwMode="auto">
          <a:xfrm>
            <a:off x="5489743" y="1640596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sz="1400" dirty="0" smtClean="0">
                <a:latin typeface="Arial" charset="0"/>
                <a:cs typeface="Arial" charset="0"/>
              </a:rPr>
              <a:t>f</a:t>
            </a:r>
            <a:endParaRPr kumimoji="0" lang="en-US" altLang="ko-KR" sz="1400" dirty="0">
              <a:latin typeface="Arial" charset="0"/>
              <a:cs typeface="Arial" charset="0"/>
            </a:endParaRPr>
          </a:p>
        </p:txBody>
      </p:sp>
      <p:sp>
        <p:nvSpPr>
          <p:cNvPr id="52" name="Oval 10"/>
          <p:cNvSpPr>
            <a:spLocks noChangeArrowheads="1"/>
          </p:cNvSpPr>
          <p:nvPr/>
        </p:nvSpPr>
        <p:spPr bwMode="auto">
          <a:xfrm>
            <a:off x="6709523" y="1640596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sz="1400" dirty="0" smtClean="0">
                <a:latin typeface="Arial" charset="0"/>
                <a:cs typeface="Arial" charset="0"/>
              </a:rPr>
              <a:t>g</a:t>
            </a:r>
            <a:endParaRPr kumimoji="0" lang="en-US" altLang="ko-KR" sz="1400" dirty="0">
              <a:latin typeface="Arial" charset="0"/>
              <a:cs typeface="Arial" charset="0"/>
            </a:endParaRPr>
          </a:p>
        </p:txBody>
      </p:sp>
      <p:sp>
        <p:nvSpPr>
          <p:cNvPr id="53" name="Oval 10"/>
          <p:cNvSpPr>
            <a:spLocks noChangeArrowheads="1"/>
          </p:cNvSpPr>
          <p:nvPr/>
        </p:nvSpPr>
        <p:spPr bwMode="auto">
          <a:xfrm>
            <a:off x="7929303" y="1640596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lang="en-US" altLang="ko-KR" sz="1400" dirty="0" smtClean="0">
                <a:latin typeface="Arial" charset="0"/>
                <a:cs typeface="Arial" charset="0"/>
              </a:rPr>
              <a:t>h</a:t>
            </a:r>
            <a:endParaRPr kumimoji="0" lang="en-US" altLang="ko-KR" sz="1400" dirty="0">
              <a:latin typeface="Arial" charset="0"/>
              <a:cs typeface="Arial" charset="0"/>
            </a:endParaRPr>
          </a:p>
        </p:txBody>
      </p:sp>
      <p:sp>
        <p:nvSpPr>
          <p:cNvPr id="54" name="Oval 10"/>
          <p:cNvSpPr>
            <a:spLocks noChangeArrowheads="1"/>
          </p:cNvSpPr>
          <p:nvPr/>
        </p:nvSpPr>
        <p:spPr bwMode="auto">
          <a:xfrm>
            <a:off x="4269963" y="2854515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sz="1400" dirty="0" smtClean="0">
                <a:latin typeface="Arial" charset="0"/>
                <a:cs typeface="Arial" charset="0"/>
              </a:rPr>
              <a:t>i</a:t>
            </a:r>
            <a:endParaRPr kumimoji="0" lang="en-US" altLang="ko-KR" sz="1400" dirty="0">
              <a:latin typeface="Arial" charset="0"/>
              <a:cs typeface="Arial" charset="0"/>
            </a:endParaRPr>
          </a:p>
        </p:txBody>
      </p:sp>
      <p:sp>
        <p:nvSpPr>
          <p:cNvPr id="55" name="Oval 54"/>
          <p:cNvSpPr>
            <a:spLocks noChangeArrowheads="1"/>
          </p:cNvSpPr>
          <p:nvPr/>
        </p:nvSpPr>
        <p:spPr bwMode="auto">
          <a:xfrm>
            <a:off x="5489743" y="2854515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sz="1400" dirty="0" smtClean="0">
                <a:latin typeface="Arial" charset="0"/>
                <a:cs typeface="Arial" charset="0"/>
              </a:rPr>
              <a:t>j</a:t>
            </a:r>
            <a:endParaRPr kumimoji="0" lang="en-US" altLang="ko-KR" sz="1400" dirty="0">
              <a:latin typeface="Arial" charset="0"/>
              <a:cs typeface="Arial" charset="0"/>
            </a:endParaRPr>
          </a:p>
        </p:txBody>
      </p:sp>
      <p:sp>
        <p:nvSpPr>
          <p:cNvPr id="56" name="Oval 10"/>
          <p:cNvSpPr>
            <a:spLocks noChangeArrowheads="1"/>
          </p:cNvSpPr>
          <p:nvPr/>
        </p:nvSpPr>
        <p:spPr bwMode="auto">
          <a:xfrm>
            <a:off x="6709523" y="2854515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sz="1400" dirty="0" smtClean="0">
                <a:latin typeface="Arial" charset="0"/>
                <a:cs typeface="Arial" charset="0"/>
              </a:rPr>
              <a:t>k</a:t>
            </a:r>
            <a:endParaRPr kumimoji="0" lang="en-US" altLang="ko-KR" sz="1400" dirty="0">
              <a:latin typeface="Arial" charset="0"/>
              <a:cs typeface="Arial" charset="0"/>
            </a:endParaRPr>
          </a:p>
        </p:txBody>
      </p:sp>
      <p:sp>
        <p:nvSpPr>
          <p:cNvPr id="57" name="Oval 10"/>
          <p:cNvSpPr>
            <a:spLocks noChangeArrowheads="1"/>
          </p:cNvSpPr>
          <p:nvPr/>
        </p:nvSpPr>
        <p:spPr bwMode="auto">
          <a:xfrm>
            <a:off x="7929303" y="2854515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lang="en-US" altLang="ko-KR" sz="1400" dirty="0" smtClean="0">
                <a:latin typeface="Arial" charset="0"/>
                <a:cs typeface="Arial" charset="0"/>
              </a:rPr>
              <a:t>l</a:t>
            </a:r>
            <a:endParaRPr kumimoji="0" lang="en-US" altLang="ko-KR" sz="1400" dirty="0">
              <a:latin typeface="Arial" charset="0"/>
              <a:cs typeface="Arial" charset="0"/>
            </a:endParaRPr>
          </a:p>
        </p:txBody>
      </p:sp>
      <p:sp>
        <p:nvSpPr>
          <p:cNvPr id="58" name="Oval 10"/>
          <p:cNvSpPr>
            <a:spLocks noChangeArrowheads="1"/>
          </p:cNvSpPr>
          <p:nvPr/>
        </p:nvSpPr>
        <p:spPr bwMode="auto">
          <a:xfrm>
            <a:off x="4269963" y="4072500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sz="1400" dirty="0" smtClean="0">
                <a:latin typeface="Arial" charset="0"/>
                <a:cs typeface="Arial" charset="0"/>
              </a:rPr>
              <a:t>m</a:t>
            </a:r>
            <a:endParaRPr kumimoji="0" lang="en-US" altLang="ko-KR" sz="1400" dirty="0">
              <a:latin typeface="Arial" charset="0"/>
              <a:cs typeface="Arial" charset="0"/>
            </a:endParaRPr>
          </a:p>
        </p:txBody>
      </p:sp>
      <p:sp>
        <p:nvSpPr>
          <p:cNvPr id="59" name="Oval 10"/>
          <p:cNvSpPr>
            <a:spLocks noChangeArrowheads="1"/>
          </p:cNvSpPr>
          <p:nvPr/>
        </p:nvSpPr>
        <p:spPr bwMode="auto">
          <a:xfrm>
            <a:off x="5489743" y="4072500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sz="1400" dirty="0" smtClean="0">
                <a:latin typeface="Arial" charset="0"/>
                <a:cs typeface="Arial" charset="0"/>
              </a:rPr>
              <a:t>n</a:t>
            </a:r>
            <a:endParaRPr kumimoji="0" lang="en-US" altLang="ko-KR" sz="1400" dirty="0">
              <a:latin typeface="Arial" charset="0"/>
              <a:cs typeface="Arial" charset="0"/>
            </a:endParaRPr>
          </a:p>
        </p:txBody>
      </p:sp>
      <p:sp>
        <p:nvSpPr>
          <p:cNvPr id="60" name="Oval 10"/>
          <p:cNvSpPr>
            <a:spLocks noChangeArrowheads="1"/>
          </p:cNvSpPr>
          <p:nvPr/>
        </p:nvSpPr>
        <p:spPr bwMode="auto">
          <a:xfrm>
            <a:off x="6709523" y="4072500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kumimoji="0" lang="en-US" altLang="ko-KR" sz="1400" dirty="0" smtClean="0">
                <a:latin typeface="Arial" charset="0"/>
                <a:cs typeface="Arial" charset="0"/>
              </a:rPr>
              <a:t>o</a:t>
            </a:r>
            <a:endParaRPr kumimoji="0" lang="en-US" altLang="ko-KR" sz="1400" dirty="0">
              <a:latin typeface="Arial" charset="0"/>
              <a:cs typeface="Arial" charset="0"/>
            </a:endParaRPr>
          </a:p>
        </p:txBody>
      </p:sp>
      <p:sp>
        <p:nvSpPr>
          <p:cNvPr id="61" name="Oval 10"/>
          <p:cNvSpPr>
            <a:spLocks noChangeArrowheads="1"/>
          </p:cNvSpPr>
          <p:nvPr/>
        </p:nvSpPr>
        <p:spPr bwMode="auto">
          <a:xfrm>
            <a:off x="7929303" y="4072500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 latinLnBrk="0"/>
            <a:r>
              <a:rPr lang="en-US" altLang="ko-KR" sz="1400" dirty="0" smtClean="0">
                <a:latin typeface="Arial" charset="0"/>
                <a:cs typeface="Arial" charset="0"/>
              </a:rPr>
              <a:t>p</a:t>
            </a:r>
            <a:endParaRPr kumimoji="0" lang="en-US" altLang="ko-KR" sz="1400" dirty="0">
              <a:latin typeface="Arial" charset="0"/>
              <a:cs typeface="Arial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959804" y="-63568"/>
            <a:ext cx="1107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Flag-MIG-6</a:t>
            </a:r>
          </a:p>
          <a:p>
            <a:pPr algn="ctr"/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V5-ERK2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699408" y="5682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Flag-MIG-6</a:t>
            </a:r>
          </a:p>
        </p:txBody>
      </p:sp>
      <p:sp>
        <p:nvSpPr>
          <p:cNvPr id="64" name="Rectangle 63"/>
          <p:cNvSpPr/>
          <p:nvPr/>
        </p:nvSpPr>
        <p:spPr>
          <a:xfrm>
            <a:off x="5569117" y="5682"/>
            <a:ext cx="9428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ko-KR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V5-ERK2</a:t>
            </a:r>
            <a:endParaRPr lang="ko-KR" alt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4425201" y="5682"/>
            <a:ext cx="7617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ko-KR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Control</a:t>
            </a:r>
            <a:endParaRPr lang="ko-KR" alt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 rot="16200000">
            <a:off x="3612095" y="829816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DAPI</a:t>
            </a:r>
          </a:p>
        </p:txBody>
      </p:sp>
      <p:sp>
        <p:nvSpPr>
          <p:cNvPr id="67" name="Rectangle 66"/>
          <p:cNvSpPr/>
          <p:nvPr/>
        </p:nvSpPr>
        <p:spPr>
          <a:xfrm rot="16200000">
            <a:off x="3374175" y="3201220"/>
            <a:ext cx="12378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FITC (FLAG)</a:t>
            </a:r>
            <a:endParaRPr lang="en-US" altLang="ko-K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 rot="16200000">
            <a:off x="3418258" y="1899741"/>
            <a:ext cx="1149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ko-KR" sz="1400" dirty="0" err="1" smtClean="0">
                <a:latin typeface="Arial" pitchFamily="34" charset="0"/>
                <a:cs typeface="Arial" pitchFamily="34" charset="0"/>
              </a:rPr>
              <a:t>Rhodamine</a:t>
            </a:r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0" algn="ctr"/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(V5)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037046" y="448474"/>
            <a:ext cx="4828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1200" dirty="0" err="1" smtClean="0">
                <a:latin typeface="Arial" pitchFamily="34" charset="0"/>
                <a:cs typeface="Arial" pitchFamily="34" charset="0"/>
              </a:rPr>
              <a:t>IgG</a:t>
            </a:r>
            <a:endParaRPr lang="en-US" altLang="ko-KR" sz="1200" dirty="0" smtClean="0">
              <a:latin typeface="Arial" pitchFamily="34" charset="0"/>
              <a:cs typeface="Arial" pitchFamily="34" charset="0"/>
            </a:endParaRPr>
          </a:p>
          <a:p>
            <a:pPr algn="r">
              <a:lnSpc>
                <a:spcPct val="90000"/>
              </a:lnSpc>
            </a:pPr>
            <a:endParaRPr lang="en-US" altLang="ko-KR" sz="400" dirty="0" smtClean="0">
              <a:latin typeface="Arial" pitchFamily="34" charset="0"/>
              <a:cs typeface="Arial" pitchFamily="34" charset="0"/>
            </a:endParaRPr>
          </a:p>
          <a:p>
            <a:pPr algn="r">
              <a:lnSpc>
                <a:spcPct val="90000"/>
              </a:lnSpc>
            </a:pP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Flag</a:t>
            </a:r>
          </a:p>
          <a:p>
            <a:pPr algn="r">
              <a:lnSpc>
                <a:spcPct val="90000"/>
              </a:lnSpc>
            </a:pPr>
            <a:endParaRPr lang="en-US" altLang="ko-KR" sz="400" dirty="0" smtClean="0">
              <a:latin typeface="Arial" pitchFamily="34" charset="0"/>
              <a:cs typeface="Arial" pitchFamily="34" charset="0"/>
            </a:endParaRPr>
          </a:p>
          <a:p>
            <a:pPr lvl="0" algn="r">
              <a:lnSpc>
                <a:spcPct val="90000"/>
              </a:lnSpc>
            </a:pPr>
            <a:r>
              <a:rPr lang="en-US" altLang="ko-KR" sz="1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IgG</a:t>
            </a:r>
            <a:endParaRPr lang="en-US" altLang="ko-KR" sz="1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r">
              <a:lnSpc>
                <a:spcPct val="90000"/>
              </a:lnSpc>
            </a:pPr>
            <a:endParaRPr lang="en-US" altLang="ko-KR" sz="400" dirty="0" smtClean="0">
              <a:latin typeface="Arial" pitchFamily="34" charset="0"/>
              <a:cs typeface="Arial" pitchFamily="34" charset="0"/>
            </a:endParaRPr>
          </a:p>
          <a:p>
            <a:pPr algn="r">
              <a:lnSpc>
                <a:spcPct val="90000"/>
              </a:lnSpc>
            </a:pP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V5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21427" y="770750"/>
            <a:ext cx="3305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IP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933600" y="1607370"/>
            <a:ext cx="526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Input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2849208" y="534197"/>
            <a:ext cx="526106" cy="1574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V5</a:t>
            </a:r>
          </a:p>
          <a:p>
            <a:pPr>
              <a:lnSpc>
                <a:spcPct val="90000"/>
              </a:lnSpc>
            </a:pPr>
            <a:endParaRPr lang="en-US" altLang="ko-KR" sz="20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Flag</a:t>
            </a:r>
          </a:p>
          <a:p>
            <a:pPr>
              <a:lnSpc>
                <a:spcPct val="90000"/>
              </a:lnSpc>
            </a:pPr>
            <a:endParaRPr lang="en-US" altLang="ko-KR" sz="19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Flag</a:t>
            </a:r>
          </a:p>
          <a:p>
            <a:pPr>
              <a:lnSpc>
                <a:spcPct val="90000"/>
              </a:lnSpc>
            </a:pPr>
            <a:endParaRPr lang="en-US" altLang="ko-KR" sz="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V5</a:t>
            </a:r>
          </a:p>
          <a:p>
            <a:pPr>
              <a:lnSpc>
                <a:spcPct val="90000"/>
              </a:lnSpc>
            </a:pPr>
            <a:endParaRPr lang="en-US" altLang="ko-KR" sz="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Actin</a:t>
            </a:r>
          </a:p>
        </p:txBody>
      </p:sp>
      <p:sp>
        <p:nvSpPr>
          <p:cNvPr id="75" name="Text Box 22"/>
          <p:cNvSpPr txBox="1">
            <a:spLocks noChangeArrowheads="1"/>
          </p:cNvSpPr>
          <p:nvPr/>
        </p:nvSpPr>
        <p:spPr bwMode="auto">
          <a:xfrm>
            <a:off x="2895695" y="228631"/>
            <a:ext cx="43313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200" i="1" dirty="0" smtClean="0">
                <a:latin typeface="Arial" pitchFamily="34" charset="0"/>
                <a:cs typeface="Arial" pitchFamily="34" charset="0"/>
              </a:rPr>
              <a:t>WB</a:t>
            </a:r>
            <a:endParaRPr lang="en-US" altLang="ko-KR" sz="12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6" name="직선 연결선 16"/>
          <p:cNvCxnSpPr/>
          <p:nvPr/>
        </p:nvCxnSpPr>
        <p:spPr>
          <a:xfrm>
            <a:off x="2867224" y="922816"/>
            <a:ext cx="0" cy="4114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8" name="Picture 3" descr="C:\Documents and Settings\USER\바탕 화면\00000000000000000000000000000000000000\Flag-Mig-6 and V5-Erk2--coIP\Gray\Input-b-actin-1.tif"/>
          <p:cNvPicPr preferRelativeResize="0"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31725" y="1886750"/>
            <a:ext cx="1280160" cy="1828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9" name="Picture 4" descr="C:\Documents and Settings\USER\바탕 화면\00000000000000000000000000000000000000\Flag-Mig-6 and V5-Erk2--coIP\Gray\IP-IgG__IP-FLAG___IB-V5-1.tif"/>
          <p:cNvPicPr preferRelativeResize="0">
            <a:picLocks noChangeArrowheads="1"/>
          </p:cNvPicPr>
          <p:nvPr/>
        </p:nvPicPr>
        <p:blipFill>
          <a:blip r:embed="rId7" cstate="print"/>
          <a:srcRect l="49447"/>
          <a:stretch>
            <a:fillRect/>
          </a:stretch>
        </p:blipFill>
        <p:spPr bwMode="auto">
          <a:xfrm>
            <a:off x="1531725" y="703618"/>
            <a:ext cx="1280160" cy="1828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0" name="Picture 5" descr="C:\Documents and Settings\USER\바탕 화면\00000000000000000000000000000000000000\Flag-Mig-6 and V5-Erk2--coIP\Gray\IP-IgG__IP-V5___IB-FLAG-1.tif"/>
          <p:cNvPicPr preferRelativeResize="0">
            <a:picLocks noChangeArrowheads="1"/>
          </p:cNvPicPr>
          <p:nvPr/>
        </p:nvPicPr>
        <p:blipFill>
          <a:blip r:embed="rId8" cstate="print"/>
          <a:srcRect r="50625"/>
          <a:stretch>
            <a:fillRect/>
          </a:stretch>
        </p:blipFill>
        <p:spPr bwMode="auto">
          <a:xfrm>
            <a:off x="1531725" y="925341"/>
            <a:ext cx="1280160" cy="1828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1" name="Picture 6" descr="C:\Documents and Settings\USER\바탕 화면\00000000000000000000000000000000000000\Flag-Mig-6 and V5-Erk2--coIP\Gray\Input-FLAG-1.tif"/>
          <p:cNvPicPr preferRelativeResize="0">
            <a:picLocks noChangeArrowheads="1"/>
          </p:cNvPicPr>
          <p:nvPr/>
        </p:nvPicPr>
        <p:blipFill>
          <a:blip r:embed="rId9" cstate="print"/>
          <a:srcRect l="-188" r="46813"/>
          <a:stretch>
            <a:fillRect/>
          </a:stretch>
        </p:blipFill>
        <p:spPr bwMode="auto">
          <a:xfrm>
            <a:off x="1531725" y="1436439"/>
            <a:ext cx="1280160" cy="1828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2" name="Picture 7" descr="C:\Documents and Settings\USER\바탕 화면\00000000000000000000000000000000000000\Flag-Mig-6 and V5-Erk2--coIP\Gray\Input-V5-1.tif"/>
          <p:cNvPicPr preferRelativeResize="0"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31725" y="1661594"/>
            <a:ext cx="1280160" cy="1828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3" name="Picture 4" descr="C:\Documents and Settings\USER\바탕 화면\00000000000000000000000000000000000000\Flag-Mig-6 and V5-Erk2--coIP\Gray\IP-IgG__IP-FLAG___IB-V5-1.tif"/>
          <p:cNvPicPr preferRelativeResize="0">
            <a:picLocks noChangeArrowheads="1"/>
          </p:cNvPicPr>
          <p:nvPr/>
        </p:nvPicPr>
        <p:blipFill>
          <a:blip r:embed="rId11" cstate="print"/>
          <a:srcRect r="50767"/>
          <a:stretch>
            <a:fillRect/>
          </a:stretch>
        </p:blipFill>
        <p:spPr bwMode="auto">
          <a:xfrm>
            <a:off x="1531725" y="481895"/>
            <a:ext cx="1280160" cy="1828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84" name="Picture 5" descr="C:\Documents and Settings\USER\바탕 화면\00000000000000000000000000000000000000\Flag-Mig-6 and V5-Erk2--coIP\Gray\IP-IgG__IP-V5___IB-FLAG-1.tif"/>
          <p:cNvPicPr preferRelativeResize="0">
            <a:picLocks noChangeArrowheads="1"/>
          </p:cNvPicPr>
          <p:nvPr/>
        </p:nvPicPr>
        <p:blipFill>
          <a:blip r:embed="rId12" cstate="print"/>
          <a:srcRect l="48571"/>
          <a:stretch>
            <a:fillRect/>
          </a:stretch>
        </p:blipFill>
        <p:spPr bwMode="auto">
          <a:xfrm>
            <a:off x="1531725" y="1147063"/>
            <a:ext cx="1280160" cy="1828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85" name="TextBox 84"/>
          <p:cNvSpPr txBox="1"/>
          <p:nvPr/>
        </p:nvSpPr>
        <p:spPr>
          <a:xfrm>
            <a:off x="381000" y="13418"/>
            <a:ext cx="2486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Flag-MIG-6</a:t>
            </a:r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         -     -     +    +</a:t>
            </a:r>
          </a:p>
          <a:p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V5-ERK2 </a:t>
            </a:r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           -     +    -     +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5" name="직선 연결선 16"/>
          <p:cNvCxnSpPr/>
          <p:nvPr/>
        </p:nvCxnSpPr>
        <p:spPr>
          <a:xfrm>
            <a:off x="2867224" y="475142"/>
            <a:ext cx="0" cy="4114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직선 연결선 16"/>
          <p:cNvCxnSpPr/>
          <p:nvPr/>
        </p:nvCxnSpPr>
        <p:spPr>
          <a:xfrm>
            <a:off x="1036091" y="497770"/>
            <a:ext cx="0" cy="8229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직선 연결선 16"/>
          <p:cNvCxnSpPr/>
          <p:nvPr/>
        </p:nvCxnSpPr>
        <p:spPr>
          <a:xfrm>
            <a:off x="1447800" y="1430607"/>
            <a:ext cx="0" cy="6400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8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88320" y="2397740"/>
            <a:ext cx="3225347" cy="1143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8" name="Text Box 10"/>
          <p:cNvSpPr txBox="1">
            <a:spLocks noChangeArrowheads="1"/>
          </p:cNvSpPr>
          <p:nvPr/>
        </p:nvSpPr>
        <p:spPr bwMode="auto">
          <a:xfrm rot="16200000">
            <a:off x="1330531" y="3269432"/>
            <a:ext cx="1367682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latinLnBrk="0" hangingPunct="1"/>
            <a:r>
              <a:rPr lang="en-US" altLang="ko-KR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altLang="ko-KR" sz="1200" baseline="30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35</a:t>
            </a:r>
            <a:r>
              <a:rPr lang="en-US" altLang="ko-KR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-Con.</a:t>
            </a:r>
          </a:p>
          <a:p>
            <a:pPr eaLnBrk="1" latinLnBrk="0" hangingPunct="1"/>
            <a:r>
              <a:rPr lang="en-US" altLang="ko-KR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altLang="ko-KR" sz="1200" baseline="30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35</a:t>
            </a:r>
            <a:r>
              <a:rPr lang="en-US" altLang="ko-KR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-MIG-6-full</a:t>
            </a:r>
          </a:p>
          <a:p>
            <a:pPr eaLnBrk="1" latinLnBrk="0" hangingPunct="1"/>
            <a:r>
              <a:rPr lang="en-US" altLang="ko-KR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altLang="ko-KR" sz="1200" baseline="30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35</a:t>
            </a:r>
            <a:r>
              <a:rPr lang="en-US" altLang="ko-KR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-MIG-6-1+2+3</a:t>
            </a:r>
          </a:p>
          <a:p>
            <a:pPr eaLnBrk="1" latinLnBrk="0" hangingPunct="1"/>
            <a:r>
              <a:rPr lang="en-US" altLang="ko-KR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altLang="ko-KR" sz="1200" baseline="30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35</a:t>
            </a:r>
            <a:r>
              <a:rPr lang="en-US" altLang="ko-KR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-MIG-6-1+2</a:t>
            </a:r>
          </a:p>
          <a:p>
            <a:pPr eaLnBrk="1" latinLnBrk="0" hangingPunct="1"/>
            <a:r>
              <a:rPr lang="en-US" altLang="ko-KR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altLang="ko-KR" sz="1200" baseline="30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35</a:t>
            </a:r>
            <a:r>
              <a:rPr lang="en-US" altLang="ko-KR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-MIG-6-1</a:t>
            </a:r>
            <a:endParaRPr lang="en-US" altLang="ko-KR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1" latinLnBrk="0" hangingPunct="1"/>
            <a:endParaRPr lang="en-US" altLang="ko-KR" sz="1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1" latinLnBrk="0" hangingPunct="1"/>
            <a:r>
              <a:rPr lang="en-US" altLang="ko-KR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altLang="ko-KR" sz="1200" baseline="30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35</a:t>
            </a:r>
            <a:r>
              <a:rPr lang="en-US" altLang="ko-KR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-Con.</a:t>
            </a:r>
            <a:endParaRPr lang="en-US" altLang="ko-KR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1" latinLnBrk="0" hangingPunct="1"/>
            <a:r>
              <a:rPr lang="en-US" altLang="ko-KR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altLang="ko-KR" sz="1200" baseline="30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35</a:t>
            </a:r>
            <a:r>
              <a:rPr lang="en-US" altLang="ko-KR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-MIG-6-full</a:t>
            </a:r>
            <a:endParaRPr lang="en-US" altLang="ko-KR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1" latinLnBrk="0" hangingPunct="1"/>
            <a:r>
              <a:rPr lang="en-US" altLang="ko-KR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altLang="ko-KR" sz="1200" baseline="30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35</a:t>
            </a:r>
            <a:r>
              <a:rPr lang="en-US" altLang="ko-KR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-MIG-6-1+2+3</a:t>
            </a:r>
            <a:endParaRPr lang="en-US" altLang="ko-KR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1" latinLnBrk="0" hangingPunct="1"/>
            <a:r>
              <a:rPr lang="en-US" altLang="ko-KR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altLang="ko-KR" sz="1200" baseline="30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35</a:t>
            </a:r>
            <a:r>
              <a:rPr lang="en-US" altLang="ko-KR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-MIG-6-1+2</a:t>
            </a:r>
            <a:endParaRPr lang="en-US" altLang="ko-KR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1" latinLnBrk="0" hangingPunct="1"/>
            <a:r>
              <a:rPr lang="en-US" altLang="ko-KR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altLang="ko-KR" sz="1200" baseline="30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35</a:t>
            </a:r>
            <a:r>
              <a:rPr lang="en-US" altLang="ko-KR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-MIG-6-1</a:t>
            </a:r>
            <a:endParaRPr lang="en-US" altLang="ko-KR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직사각형 61"/>
          <p:cNvSpPr/>
          <p:nvPr/>
        </p:nvSpPr>
        <p:spPr>
          <a:xfrm>
            <a:off x="1814668" y="3483115"/>
            <a:ext cx="16429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atinLnBrk="0"/>
            <a:r>
              <a:rPr lang="en-US" altLang="ko-KR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GST-ERK2-pull down</a:t>
            </a:r>
            <a:endParaRPr lang="ko-KR" altLang="en-US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1" name="Picture 2" descr="C:\Documents and Settings\jyyoo\바탕 화면\스켄\New Folder\GST-Pull down--TnT input.tif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07"/>
          <a:stretch/>
        </p:blipFill>
        <p:spPr bwMode="auto">
          <a:xfrm>
            <a:off x="861049" y="4935677"/>
            <a:ext cx="1097280" cy="121701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" name="Picture 3" descr="C:\Documents and Settings\jyyoo\바탕 화면\스켄\New Folder\GST-Pull down.tif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7"/>
          <a:stretch/>
        </p:blipFill>
        <p:spPr bwMode="auto">
          <a:xfrm>
            <a:off x="2047917" y="4935676"/>
            <a:ext cx="1097280" cy="121701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C:\Documents and Settings\USER\바탕 화면\해오라기\GST-ERK2-5 input.tif"/>
          <p:cNvPicPr>
            <a:picLocks noChangeAspect="1" noChangeArrowheads="1"/>
          </p:cNvPicPr>
          <p:nvPr/>
        </p:nvPicPr>
        <p:blipFill>
          <a:blip r:embed="rId16" cstate="print">
            <a:lum bright="20000"/>
          </a:blip>
          <a:srcRect/>
          <a:stretch>
            <a:fillRect/>
          </a:stretch>
        </p:blipFill>
        <p:spPr bwMode="auto">
          <a:xfrm>
            <a:off x="864595" y="6196437"/>
            <a:ext cx="1097280" cy="1632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24" name="직사각형 14"/>
          <p:cNvSpPr/>
          <p:nvPr/>
        </p:nvSpPr>
        <p:spPr>
          <a:xfrm>
            <a:off x="-77207" y="6061502"/>
            <a:ext cx="95891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50" dirty="0" err="1" smtClean="0">
                <a:latin typeface="Arial" pitchFamily="34" charset="0"/>
                <a:cs typeface="Arial" pitchFamily="34" charset="0"/>
              </a:rPr>
              <a:t>Coomassie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050" dirty="0" smtClean="0">
                <a:latin typeface="Arial" pitchFamily="34" charset="0"/>
                <a:cs typeface="Arial" pitchFamily="34" charset="0"/>
              </a:rPr>
              <a:t>Blue staining</a:t>
            </a:r>
          </a:p>
        </p:txBody>
      </p:sp>
      <p:cxnSp>
        <p:nvCxnSpPr>
          <p:cNvPr id="125" name="직선 연결선 16"/>
          <p:cNvCxnSpPr/>
          <p:nvPr/>
        </p:nvCxnSpPr>
        <p:spPr>
          <a:xfrm>
            <a:off x="2097923" y="3728382"/>
            <a:ext cx="914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직사각형 59"/>
          <p:cNvSpPr/>
          <p:nvPr/>
        </p:nvSpPr>
        <p:spPr>
          <a:xfrm>
            <a:off x="1188285" y="3483115"/>
            <a:ext cx="5261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atinLnBrk="0"/>
            <a:r>
              <a:rPr lang="en-US" altLang="ko-KR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Input</a:t>
            </a:r>
            <a:endParaRPr lang="ko-KR" altLang="en-US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7" name="직선 연결선 16"/>
          <p:cNvCxnSpPr/>
          <p:nvPr/>
        </p:nvCxnSpPr>
        <p:spPr>
          <a:xfrm>
            <a:off x="997789" y="3728382"/>
            <a:ext cx="914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3569581" y="-9473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C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433503" y="5257800"/>
            <a:ext cx="571049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Supplemental Figure </a:t>
            </a:r>
            <a:r>
              <a:rPr lang="en-US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en-US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MIG-6 interacts with ERK2 </a:t>
            </a:r>
            <a:r>
              <a:rPr lang="en-US" sz="1000" i="1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via</a:t>
            </a:r>
            <a:r>
              <a:rPr lang="en-US" sz="100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its SH3 binding domain. (A) For reciprocal </a:t>
            </a:r>
            <a:r>
              <a:rPr lang="en-US" sz="1000" dirty="0" err="1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immunoprecipitation</a:t>
            </a:r>
            <a:r>
              <a:rPr lang="en-US" sz="100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, 293T cells were transfected with Flag-MIG-6 and/or V5-ERK2.Cell lysates were </a:t>
            </a:r>
            <a:r>
              <a:rPr lang="en-US" sz="1000" dirty="0" err="1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immunoprecipitated</a:t>
            </a:r>
            <a:r>
              <a:rPr lang="en-US" sz="100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and subsequently </a:t>
            </a:r>
            <a:r>
              <a:rPr lang="en-US" sz="1000" dirty="0" err="1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immunoblotted</a:t>
            </a:r>
            <a:r>
              <a:rPr lang="en-US" sz="100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with antibodies, as indicated. (B) A schematic of the mutants of MIG-6 for either </a:t>
            </a:r>
            <a:r>
              <a:rPr lang="en-US" sz="1000" i="1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in vitro</a:t>
            </a:r>
            <a:r>
              <a:rPr lang="en-US" sz="100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translation or </a:t>
            </a:r>
            <a:r>
              <a:rPr lang="en-US" sz="1000" dirty="0" err="1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immunoprecipitation</a:t>
            </a:r>
            <a:r>
              <a:rPr lang="en-US" sz="100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and GST-fused ERK2 proteins used in the mapping studies (top). </a:t>
            </a:r>
            <a:r>
              <a:rPr lang="en-US" sz="1000" i="1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In vitro</a:t>
            </a:r>
            <a:r>
              <a:rPr lang="en-US" sz="100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translated </a:t>
            </a:r>
            <a:r>
              <a:rPr lang="en-US" sz="1000" baseline="3000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35</a:t>
            </a:r>
            <a:r>
              <a:rPr lang="en-US" sz="100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S-labeled MIG-6 deletion mutants were incubated with GST-ERK2 and the bound proteins were subjected to SDS–PAGE followed by autoradiography (bottom). (C) </a:t>
            </a:r>
            <a:r>
              <a:rPr lang="en-US" sz="1000" dirty="0" smtClean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Ishikawa </a:t>
            </a:r>
            <a:r>
              <a:rPr lang="en-US" sz="100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cells were seeded on coverslips and transfected with the indicated expression plasmids. The </a:t>
            </a:r>
            <a:r>
              <a:rPr lang="en-US" sz="1000" dirty="0" err="1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permeabilized</a:t>
            </a:r>
            <a:r>
              <a:rPr lang="en-US" sz="100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Ishikawa cells </a:t>
            </a:r>
            <a:r>
              <a:rPr lang="en-US" sz="1000" dirty="0">
                <a:latin typeface="Times New Roman" panose="02020603050405020304" pitchFamily="18" charset="0"/>
                <a:ea typeface="맑은 고딕"/>
                <a:cs typeface="Times New Roman" panose="02020603050405020304" pitchFamily="18" charset="0"/>
              </a:rPr>
              <a:t>were fixed and incubated with antibodies against FLAG and V5, which were followed by Alexa Fluor 555 donkey anti-rabbit and Alexa Fluor 488 donkey anti-mouse treatment. The fluorescence signal was analyzed using confocal microscopy. </a:t>
            </a:r>
            <a:endParaRPr lang="en-US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0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816</TotalTime>
  <Words>227</Words>
  <Application>Microsoft Office PowerPoint</Application>
  <PresentationFormat>On-screen Show (4:3)</PresentationFormat>
  <Paragraphs>66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Health Information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Tae Hoon Kim</dc:creator>
  <cp:lastModifiedBy>Dell-TH</cp:lastModifiedBy>
  <cp:revision>64</cp:revision>
  <cp:lastPrinted>2014-07-07T16:38:15Z</cp:lastPrinted>
  <dcterms:created xsi:type="dcterms:W3CDTF">2014-01-01T02:07:12Z</dcterms:created>
  <dcterms:modified xsi:type="dcterms:W3CDTF">2014-10-06T00:28:16Z</dcterms:modified>
</cp:coreProperties>
</file>