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82" r:id="rId2"/>
    <p:sldId id="287" r:id="rId3"/>
    <p:sldId id="288" r:id="rId4"/>
    <p:sldId id="277" r:id="rId5"/>
    <p:sldId id="289" r:id="rId6"/>
    <p:sldId id="263" r:id="rId7"/>
    <p:sldId id="258" r:id="rId8"/>
    <p:sldId id="272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86577" autoAdjust="0"/>
  </p:normalViewPr>
  <p:slideViewPr>
    <p:cSldViewPr snapToGrid="0">
      <p:cViewPr>
        <p:scale>
          <a:sx n="90" d="100"/>
          <a:sy n="90" d="100"/>
        </p:scale>
        <p:origin x="678" y="-4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E9B90-26BD-426C-9550-8E92E52E6756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99BDD-448C-4E2B-85CB-A4F0847A8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0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99BDD-448C-4E2B-85CB-A4F0847A86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09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99BDD-448C-4E2B-85CB-A4F0847A86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2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99BDD-448C-4E2B-85CB-A4F0847A86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38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99BDD-448C-4E2B-85CB-A4F0847A86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4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4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1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8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1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0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0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329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3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6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9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3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1B0C-E071-4B93-AC6C-6BCA090C41F8}" type="datetimeFigureOut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85CF9-243E-477C-B946-2C5107E5E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4.wmf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91537" y="198537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S1 A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551114" y="2483957"/>
            <a:ext cx="6137965" cy="1398496"/>
            <a:chOff x="1716889" y="4912362"/>
            <a:chExt cx="6171360" cy="138112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2249" y="4912362"/>
              <a:ext cx="6096000" cy="1381125"/>
            </a:xfrm>
            <a:prstGeom prst="rect">
              <a:avLst/>
            </a:prstGeom>
          </p:spPr>
        </p:pic>
        <p:sp>
          <p:nvSpPr>
            <p:cNvPr id="3" name="Left Arrow 2"/>
            <p:cNvSpPr/>
            <p:nvPr/>
          </p:nvSpPr>
          <p:spPr>
            <a:xfrm>
              <a:off x="1920221" y="5823625"/>
              <a:ext cx="449705" cy="269823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72591" y="5812419"/>
              <a:ext cx="3282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sz="2400" b="1" dirty="0" smtClean="0">
                  <a:solidFill>
                    <a:srgbClr val="FFFF00"/>
                  </a:solidFill>
                </a:rPr>
                <a:t>Cell Label | Intensity</a:t>
              </a:r>
              <a:endParaRPr lang="en-US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16889" y="5281709"/>
              <a:ext cx="3282846" cy="29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sz="2400" b="1" dirty="0" smtClean="0">
                  <a:solidFill>
                    <a:srgbClr val="FFFF00"/>
                  </a:solidFill>
                </a:rPr>
                <a:t>Frame (time)</a:t>
              </a:r>
              <a:endParaRPr lang="en-US" sz="24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518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235" y="78659"/>
            <a:ext cx="620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S1B: Reduced RBC deformability over storage time</a:t>
            </a:r>
            <a:endParaRPr lang="en-US" b="1" dirty="0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37030"/>
              </p:ext>
            </p:extLst>
          </p:nvPr>
        </p:nvGraphicFramePr>
        <p:xfrm>
          <a:off x="81412" y="335756"/>
          <a:ext cx="5122863" cy="3487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1" name="Graph" r:id="rId4" imgW="4389120" imgH="2988000" progId="Origin50.Graph">
                  <p:embed/>
                </p:oleObj>
              </mc:Choice>
              <mc:Fallback>
                <p:oleObj name="Graph" r:id="rId4" imgW="4389120" imgH="2988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412" y="335756"/>
                        <a:ext cx="5122863" cy="3487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919804"/>
              </p:ext>
            </p:extLst>
          </p:nvPr>
        </p:nvGraphicFramePr>
        <p:xfrm>
          <a:off x="4241115" y="333697"/>
          <a:ext cx="5128897" cy="348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2" name="Graph" r:id="rId6" imgW="4389120" imgH="2897280" progId="Origin50.Graph">
                  <p:embed/>
                </p:oleObj>
              </mc:Choice>
              <mc:Fallback>
                <p:oleObj name="Graph" r:id="rId6" imgW="4389120" imgH="28972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41115" y="333697"/>
                        <a:ext cx="5128897" cy="348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152238" y="3432724"/>
            <a:ext cx="4593259" cy="3486760"/>
            <a:chOff x="8208336" y="848141"/>
            <a:chExt cx="4475727" cy="3426472"/>
          </a:xfrm>
        </p:grpSpPr>
        <p:grpSp>
          <p:nvGrpSpPr>
            <p:cNvPr id="37" name="Group 36"/>
            <p:cNvGrpSpPr/>
            <p:nvPr/>
          </p:nvGrpSpPr>
          <p:grpSpPr>
            <a:xfrm>
              <a:off x="8208336" y="848141"/>
              <a:ext cx="4475727" cy="3426472"/>
              <a:chOff x="8208336" y="848141"/>
              <a:chExt cx="4475727" cy="3426472"/>
            </a:xfrm>
          </p:grpSpPr>
          <p:graphicFrame>
            <p:nvGraphicFramePr>
              <p:cNvPr id="33" name="Object 32"/>
              <p:cNvGraphicFramePr>
                <a:graphicFrameLocks noChangeAspect="1"/>
              </p:cNvGraphicFramePr>
              <p:nvPr/>
            </p:nvGraphicFramePr>
            <p:xfrm>
              <a:off x="8208336" y="848141"/>
              <a:ext cx="4475727" cy="34264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613" name="Graph" r:id="rId8" imgW="3900960" imgH="2986560" progId="Origin50.Graph">
                      <p:embed/>
                    </p:oleObj>
                  </mc:Choice>
                  <mc:Fallback>
                    <p:oleObj name="Graph" r:id="rId8" imgW="3900960" imgH="298656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8208336" y="848141"/>
                            <a:ext cx="4475727" cy="342647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Oval 33"/>
              <p:cNvSpPr/>
              <p:nvPr/>
            </p:nvSpPr>
            <p:spPr>
              <a:xfrm rot="21386771">
                <a:off x="9184715" y="1466639"/>
                <a:ext cx="664381" cy="2072868"/>
              </a:xfrm>
              <a:prstGeom prst="ellipse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 w="1905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 rot="18036543">
              <a:off x="10125360" y="1255620"/>
              <a:ext cx="664197" cy="2072868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17550878">
              <a:off x="10194772" y="2090736"/>
              <a:ext cx="664381" cy="2072868"/>
            </a:xfrm>
            <a:prstGeom prst="ellipse">
              <a:avLst/>
            </a:prstGeom>
            <a:solidFill>
              <a:srgbClr val="0000FF">
                <a:alpha val="2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16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50376" y="1555846"/>
            <a:ext cx="8464639" cy="4825710"/>
            <a:chOff x="600504" y="319503"/>
            <a:chExt cx="11408003" cy="614393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28117" t="624" r="7938" b="22495"/>
            <a:stretch/>
          </p:blipFill>
          <p:spPr>
            <a:xfrm>
              <a:off x="6325724" y="481492"/>
              <a:ext cx="5682783" cy="563862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/>
            <a:srcRect l="6427" t="596" r="34416" b="22496"/>
            <a:stretch/>
          </p:blipFill>
          <p:spPr>
            <a:xfrm>
              <a:off x="600504" y="481492"/>
              <a:ext cx="5691103" cy="5640585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990629" y="319503"/>
              <a:ext cx="10199253" cy="6143931"/>
              <a:chOff x="1131791" y="3572353"/>
              <a:chExt cx="5669124" cy="292796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131791" y="3670597"/>
                <a:ext cx="2610554" cy="1906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FF00"/>
                    </a:solidFill>
                  </a:rPr>
                  <a:t>1-week-old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392864" y="3670597"/>
                <a:ext cx="2408051" cy="1906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FF00"/>
                    </a:solidFill>
                  </a:rPr>
                  <a:t>4-week-old</a:t>
                </a: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53143" y="5061472"/>
                <a:ext cx="306390" cy="280199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flipH="1">
                <a:off x="2353284" y="5341671"/>
                <a:ext cx="178972" cy="128466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1631866" y="5470137"/>
                <a:ext cx="1213307" cy="176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rgbClr val="FFFF00"/>
                    </a:solidFill>
                  </a:rPr>
                  <a:t>discocyte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612503" y="5144487"/>
                <a:ext cx="306390" cy="280199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4917225" y="5412107"/>
                <a:ext cx="171878" cy="194773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512790" y="5606880"/>
                <a:ext cx="1358740" cy="176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rgbClr val="FFFF00"/>
                    </a:solidFill>
                  </a:rPr>
                  <a:t>spherocyte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5341479" y="4781273"/>
                <a:ext cx="306390" cy="280199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5647869" y="5055292"/>
                <a:ext cx="155117" cy="165724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348668" y="5212743"/>
                <a:ext cx="1213307" cy="176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err="1">
                    <a:solidFill>
                      <a:srgbClr val="FFFF00"/>
                    </a:solidFill>
                  </a:rPr>
                  <a:t>echinocyte</a:t>
                </a:r>
                <a:endParaRPr lang="en-US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4085648" y="3572353"/>
                <a:ext cx="1713" cy="29279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TextBox 28"/>
          <p:cNvSpPr txBox="1"/>
          <p:nvPr/>
        </p:nvSpPr>
        <p:spPr>
          <a:xfrm>
            <a:off x="369879" y="286763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S1 C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01822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334967"/>
              </p:ext>
            </p:extLst>
          </p:nvPr>
        </p:nvGraphicFramePr>
        <p:xfrm>
          <a:off x="5639110" y="3097221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2" name="Graph" r:id="rId3" imgW="3900960" imgH="2986560" progId="Origin50.Graph">
                  <p:embed/>
                </p:oleObj>
              </mc:Choice>
              <mc:Fallback>
                <p:oleObj name="Graph" r:id="rId3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9110" y="3097221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009085"/>
              </p:ext>
            </p:extLst>
          </p:nvPr>
        </p:nvGraphicFramePr>
        <p:xfrm>
          <a:off x="5639110" y="477848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3" name="Graph" r:id="rId5" imgW="3900960" imgH="2986560" progId="Origin50.Graph">
                  <p:embed/>
                </p:oleObj>
              </mc:Choice>
              <mc:Fallback>
                <p:oleObj name="Graph" r:id="rId5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9110" y="477848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3743874"/>
              </p:ext>
            </p:extLst>
          </p:nvPr>
        </p:nvGraphicFramePr>
        <p:xfrm>
          <a:off x="2676030" y="474672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4" name="Graph" r:id="rId7" imgW="3900960" imgH="2986560" progId="Origin50.Graph">
                  <p:embed/>
                </p:oleObj>
              </mc:Choice>
              <mc:Fallback>
                <p:oleObj name="Graph" r:id="rId7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76030" y="474672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028988"/>
              </p:ext>
            </p:extLst>
          </p:nvPr>
        </p:nvGraphicFramePr>
        <p:xfrm>
          <a:off x="2698793" y="3094045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5" name="Graph" r:id="rId9" imgW="3900960" imgH="2986560" progId="Origin50.Graph">
                  <p:embed/>
                </p:oleObj>
              </mc:Choice>
              <mc:Fallback>
                <p:oleObj name="Graph" r:id="rId9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98793" y="3094045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422800"/>
              </p:ext>
            </p:extLst>
          </p:nvPr>
        </p:nvGraphicFramePr>
        <p:xfrm>
          <a:off x="-223002" y="3097221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6" name="Graph" r:id="rId11" imgW="3900960" imgH="2986560" progId="Origin50.Graph">
                  <p:embed/>
                </p:oleObj>
              </mc:Choice>
              <mc:Fallback>
                <p:oleObj name="Graph" r:id="rId11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-223002" y="3097221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52021"/>
              </p:ext>
            </p:extLst>
          </p:nvPr>
        </p:nvGraphicFramePr>
        <p:xfrm>
          <a:off x="-241525" y="477848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7" name="Graph" r:id="rId13" imgW="3900960" imgH="2986560" progId="Origin50.Graph">
                  <p:embed/>
                </p:oleObj>
              </mc:Choice>
              <mc:Fallback>
                <p:oleObj name="Graph" r:id="rId13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-241525" y="477848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32537" y="77738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 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3330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685690"/>
              </p:ext>
            </p:extLst>
          </p:nvPr>
        </p:nvGraphicFramePr>
        <p:xfrm>
          <a:off x="647700" y="617901"/>
          <a:ext cx="7302208" cy="5874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700" y="617901"/>
                        <a:ext cx="7302208" cy="5874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3875" y="170459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 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306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996755"/>
              </p:ext>
            </p:extLst>
          </p:nvPr>
        </p:nvGraphicFramePr>
        <p:xfrm>
          <a:off x="4079885" y="570569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0" name="Graph" r:id="rId4" imgW="3900960" imgH="2986560" progId="Origin50.Graph">
                  <p:embed/>
                </p:oleObj>
              </mc:Choice>
              <mc:Fallback>
                <p:oleObj name="Graph" r:id="rId4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9885" y="570569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3875" y="170459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 B</a:t>
            </a:r>
            <a:endParaRPr lang="en-US" b="1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221665"/>
              </p:ext>
            </p:extLst>
          </p:nvPr>
        </p:nvGraphicFramePr>
        <p:xfrm>
          <a:off x="1024970" y="619772"/>
          <a:ext cx="3593132" cy="293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" name="Graph" r:id="rId6" imgW="3900960" imgH="2936160" progId="Origin50.Graph">
                  <p:embed/>
                </p:oleObj>
              </mc:Choice>
              <mc:Fallback>
                <p:oleObj name="Graph" r:id="rId6" imgW="3900960" imgH="29361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24970" y="619772"/>
                        <a:ext cx="3593132" cy="293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79472"/>
              </p:ext>
            </p:extLst>
          </p:nvPr>
        </p:nvGraphicFramePr>
        <p:xfrm>
          <a:off x="4079885" y="3227997"/>
          <a:ext cx="3900487" cy="298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2" name="Graph" r:id="rId8" imgW="3900960" imgH="2986560" progId="Origin50.Graph">
                  <p:embed/>
                </p:oleObj>
              </mc:Choice>
              <mc:Fallback>
                <p:oleObj name="Graph" r:id="rId8" imgW="3900960" imgH="29865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79885" y="3227997"/>
                        <a:ext cx="3900487" cy="298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169307"/>
              </p:ext>
            </p:extLst>
          </p:nvPr>
        </p:nvGraphicFramePr>
        <p:xfrm>
          <a:off x="4837417" y="3868973"/>
          <a:ext cx="2478369" cy="45477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26123"/>
                <a:gridCol w="826123"/>
                <a:gridCol w="826123"/>
              </a:tblGrid>
              <a:tr h="2063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Unsort</a:t>
                      </a:r>
                      <a:endParaRPr lang="en-US" sz="1200" b="1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Center</a:t>
                      </a:r>
                      <a:endParaRPr lang="en-US" sz="12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Side</a:t>
                      </a:r>
                      <a:endParaRPr lang="en-US" sz="1200" b="1" dirty="0"/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427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23.2%</a:t>
                      </a:r>
                      <a:endParaRPr lang="en-US" sz="1500" b="1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28.0%</a:t>
                      </a:r>
                      <a:endParaRPr lang="en-US" sz="15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53.8%</a:t>
                      </a:r>
                      <a:endParaRPr lang="en-US" sz="1500" b="1" dirty="0"/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582854"/>
              </p:ext>
            </p:extLst>
          </p:nvPr>
        </p:nvGraphicFramePr>
        <p:xfrm>
          <a:off x="4834149" y="1165510"/>
          <a:ext cx="2478369" cy="48343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26123"/>
                <a:gridCol w="826123"/>
                <a:gridCol w="826123"/>
              </a:tblGrid>
              <a:tr h="2193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Unsort</a:t>
                      </a:r>
                      <a:endParaRPr lang="en-US" sz="1200" b="1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Center</a:t>
                      </a:r>
                      <a:endParaRPr lang="en-US" sz="12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Side</a:t>
                      </a:r>
                      <a:endParaRPr lang="en-US" sz="1200" b="1" dirty="0"/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4083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29.8</a:t>
                      </a:r>
                      <a:endParaRPr lang="en-US" sz="1500" b="1" dirty="0"/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31.9</a:t>
                      </a:r>
                      <a:endParaRPr lang="en-US" sz="15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65.5</a:t>
                      </a:r>
                      <a:endParaRPr lang="en-US" sz="1500" b="1" dirty="0"/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62350" y="5749852"/>
            <a:ext cx="313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Unsort              Center                 Side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/>
          <a:srcRect l="3228" b="17431"/>
          <a:stretch/>
        </p:blipFill>
        <p:spPr>
          <a:xfrm>
            <a:off x="1103160" y="3375884"/>
            <a:ext cx="3235901" cy="24407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21311" y="903768"/>
            <a:ext cx="295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400" b="1" dirty="0" smtClean="0"/>
              <a:t>% of “slow” RBCs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21310" y="3582078"/>
            <a:ext cx="295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400" b="1" dirty="0" smtClean="0"/>
              <a:t>% of “slow” RBCs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742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037" y="0"/>
            <a:ext cx="620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S3</a:t>
            </a:r>
            <a:endParaRPr lang="en-US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289640"/>
              </p:ext>
            </p:extLst>
          </p:nvPr>
        </p:nvGraphicFramePr>
        <p:xfrm>
          <a:off x="654728" y="724983"/>
          <a:ext cx="6937235" cy="5402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9" name="Graph" r:id="rId3" imgW="3718080" imgH="2895840" progId="Origin50.Graph">
                  <p:embed/>
                </p:oleObj>
              </mc:Choice>
              <mc:Fallback>
                <p:oleObj name="Graph" r:id="rId3" imgW="3718080" imgH="2895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4728" y="724983"/>
                        <a:ext cx="6937235" cy="5402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41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513611"/>
            <a:ext cx="620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S4A</a:t>
            </a:r>
            <a:endParaRPr lang="en-US" b="1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620812"/>
              </p:ext>
            </p:extLst>
          </p:nvPr>
        </p:nvGraphicFramePr>
        <p:xfrm>
          <a:off x="0" y="3344946"/>
          <a:ext cx="9755188" cy="153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5" name="Graph" r:id="rId4" imgW="12801600" imgH="2011680" progId="Origin50.Graph">
                  <p:embed/>
                </p:oleObj>
              </mc:Choice>
              <mc:Fallback>
                <p:oleObj name="Graph" r:id="rId4" imgW="12801600" imgH="2011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3344946"/>
                        <a:ext cx="9755188" cy="153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868518"/>
              </p:ext>
            </p:extLst>
          </p:nvPr>
        </p:nvGraphicFramePr>
        <p:xfrm>
          <a:off x="153153" y="1590759"/>
          <a:ext cx="6380162" cy="175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6" name="Graph" r:id="rId6" imgW="7315200" imgH="2011680" progId="Origin50.Graph">
                  <p:embed/>
                </p:oleObj>
              </mc:Choice>
              <mc:Fallback>
                <p:oleObj name="Graph" r:id="rId6" imgW="7315200" imgH="2011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3153" y="1590759"/>
                        <a:ext cx="6380162" cy="175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776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4223" y="39173"/>
            <a:ext cx="8657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S4B:  microparticle analyses after sorting</a:t>
            </a:r>
            <a:endParaRPr lang="en-US" b="1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3" y="553452"/>
            <a:ext cx="8913670" cy="28082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946511"/>
              </p:ext>
            </p:extLst>
          </p:nvPr>
        </p:nvGraphicFramePr>
        <p:xfrm>
          <a:off x="395314" y="3789947"/>
          <a:ext cx="8602579" cy="273626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739429"/>
                <a:gridCol w="2608441"/>
                <a:gridCol w="2003623"/>
                <a:gridCol w="2251086"/>
              </a:tblGrid>
              <a:tr h="256619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Samples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u="none" strike="noStrike" dirty="0">
                          <a:effectLst/>
                        </a:rPr>
                        <a:t>Cell number (10^6/ml)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Cell number /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uL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Normalized MPs #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294028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 Unsort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172.00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172000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87634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 Center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194.40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194400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76982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 Side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22.24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22240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55675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0815B Unsort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123.2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123200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98288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0815B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Center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170.4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170400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76982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0815B Side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16.48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16480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0.42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66328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0819 Unsort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184.8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184800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66328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0819 Center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187.2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187200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0.03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52835">
                <a:tc>
                  <a:txBody>
                    <a:bodyPr/>
                    <a:lstStyle/>
                    <a:p>
                      <a:pPr lvl="1" algn="l" fontAlgn="b"/>
                      <a:r>
                        <a:rPr lang="en-US" sz="1600" u="none" strike="noStrike" dirty="0" smtClean="0">
                          <a:effectLst/>
                        </a:rPr>
                        <a:t>0819 Side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22.72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22720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0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3954</TotalTime>
  <Words>140</Words>
  <Application>Microsoft Office PowerPoint</Application>
  <PresentationFormat>On-screen Show (4:3)</PresentationFormat>
  <Paragraphs>75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huangsha</dc:creator>
  <cp:lastModifiedBy>Yuan Fang</cp:lastModifiedBy>
  <cp:revision>189</cp:revision>
  <dcterms:created xsi:type="dcterms:W3CDTF">2014-02-25T16:03:45Z</dcterms:created>
  <dcterms:modified xsi:type="dcterms:W3CDTF">2014-09-05T13:41:21Z</dcterms:modified>
</cp:coreProperties>
</file>