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7" r:id="rId2"/>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2" d="100"/>
          <a:sy n="102" d="100"/>
        </p:scale>
        <p:origin x="-28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A816A5-240A-4770-8ABE-9652F9902E12}" type="datetimeFigureOut">
              <a:rPr lang="ko-KR" altLang="en-US" smtClean="0"/>
              <a:t>2014-11-06</a:t>
            </a:fld>
            <a:endParaRPr lang="ko-KR" altLang="en-US"/>
          </a:p>
        </p:txBody>
      </p:sp>
      <p:sp>
        <p:nvSpPr>
          <p:cNvPr id="4" name="슬라이드 이미지 개체 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6" name="바닥글 개체 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979981C-B72E-4D18-AE57-73AF6BD12CB3}" type="slidenum">
              <a:rPr lang="ko-KR" altLang="en-US" smtClean="0"/>
              <a:t>‹#›</a:t>
            </a:fld>
            <a:endParaRPr lang="ko-KR" altLang="en-US"/>
          </a:p>
        </p:txBody>
      </p:sp>
    </p:spTree>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normAutofit/>
          </a:bodyPr>
          <a:lstStyle/>
          <a:p>
            <a:endParaRPr lang="ko-KR" altLang="en-US" dirty="0"/>
          </a:p>
        </p:txBody>
      </p:sp>
      <p:sp>
        <p:nvSpPr>
          <p:cNvPr id="4" name="슬라이드 번호 개체 틀 3"/>
          <p:cNvSpPr>
            <a:spLocks noGrp="1"/>
          </p:cNvSpPr>
          <p:nvPr>
            <p:ph type="sldNum" sz="quarter" idx="10"/>
          </p:nvPr>
        </p:nvSpPr>
        <p:spPr/>
        <p:txBody>
          <a:bodyPr/>
          <a:lstStyle/>
          <a:p>
            <a:fld id="{2698E68C-E48B-464B-BA87-9D916414A5AB}" type="slidenum">
              <a:rPr lang="ko-KR" altLang="en-US" smtClean="0">
                <a:solidFill>
                  <a:prstClr val="black"/>
                </a:solidFill>
              </a:rPr>
              <a:pPr/>
              <a:t>1</a:t>
            </a:fld>
            <a:endParaRPr lang="ko-KR" altLang="en-US">
              <a:solidFill>
                <a:prstClr val="black"/>
              </a:solidFill>
            </a:endParaRPr>
          </a:p>
        </p:txBody>
      </p:sp>
    </p:spTree>
    <p:extLst>
      <p:ext uri="{BB962C8B-B14F-4D97-AF65-F5344CB8AC3E}">
        <p14:creationId xmlns:p14="http://schemas.microsoft.com/office/powerpoint/2010/main" xmlns="" val="3379804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685800" y="2130425"/>
            <a:ext cx="7772400" cy="1470025"/>
          </a:xfrm>
        </p:spPr>
        <p:txBody>
          <a:bodyPr/>
          <a:lstStyle/>
          <a:p>
            <a:r>
              <a:rPr lang="ko-KR" altLang="en-US" smtClean="0"/>
              <a:t>마스터 제목 스타일 편집</a:t>
            </a:r>
            <a:endParaRPr lang="ko-KR" altLang="en-US"/>
          </a:p>
        </p:txBody>
      </p:sp>
      <p:sp>
        <p:nvSpPr>
          <p:cNvPr id="3" name="부제목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ko-KR" altLang="en-US" smtClean="0"/>
              <a:t>마스터 부제목 스타일 편집</a:t>
            </a:r>
            <a:endParaRPr lang="ko-KR" altLang="en-US"/>
          </a:p>
        </p:txBody>
      </p:sp>
      <p:sp>
        <p:nvSpPr>
          <p:cNvPr id="4" name="날짜 개체 틀 3"/>
          <p:cNvSpPr>
            <a:spLocks noGrp="1"/>
          </p:cNvSpPr>
          <p:nvPr>
            <p:ph type="dt" sz="half" idx="10"/>
          </p:nvPr>
        </p:nvSpPr>
        <p:spPr/>
        <p:txBody>
          <a:bodyPr/>
          <a:lstStyle/>
          <a:p>
            <a:fld id="{B9DF26FC-B00D-4280-9A14-8AB6930CE00A}" type="datetimeFigureOut">
              <a:rPr lang="ko-KR" altLang="en-US" smtClean="0"/>
              <a:t>2014-11-06</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7054E99C-38C7-4711-88FA-5A448ADC5AE2}" type="slidenum">
              <a:rPr lang="ko-KR" altLang="en-US" smtClean="0"/>
              <a:t>‹#›</a:t>
            </a:fld>
            <a:endParaRPr lang="ko-KR"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B9DF26FC-B00D-4280-9A14-8AB6930CE00A}" type="datetimeFigureOut">
              <a:rPr lang="ko-KR" altLang="en-US" smtClean="0"/>
              <a:t>2014-11-06</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7054E99C-38C7-4711-88FA-5A448ADC5AE2}" type="slidenum">
              <a:rPr lang="ko-KR" altLang="en-US" smtClean="0"/>
              <a:t>‹#›</a:t>
            </a:fld>
            <a:endParaRPr lang="ko-KR"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629400" y="274638"/>
            <a:ext cx="2057400" cy="5851525"/>
          </a:xfr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57200" y="274638"/>
            <a:ext cx="6019800" cy="5851525"/>
          </a:xfr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B9DF26FC-B00D-4280-9A14-8AB6930CE00A}" type="datetimeFigureOut">
              <a:rPr lang="ko-KR" altLang="en-US" smtClean="0"/>
              <a:t>2014-11-06</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7054E99C-38C7-4711-88FA-5A448ADC5AE2}" type="slidenum">
              <a:rPr lang="ko-KR" altLang="en-US" smtClean="0"/>
              <a:t>‹#›</a:t>
            </a:fld>
            <a:endParaRPr lang="ko-KR"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B9DF26FC-B00D-4280-9A14-8AB6930CE00A}" type="datetimeFigureOut">
              <a:rPr lang="ko-KR" altLang="en-US" smtClean="0"/>
              <a:t>2014-11-06</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7054E99C-38C7-4711-88FA-5A448ADC5AE2}" type="slidenum">
              <a:rPr lang="ko-KR" altLang="en-US" smtClean="0"/>
              <a:t>‹#›</a:t>
            </a:fld>
            <a:endParaRPr lang="ko-KR"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22313" y="4406900"/>
            <a:ext cx="7772400" cy="1362075"/>
          </a:xfrm>
        </p:spPr>
        <p:txBody>
          <a:bodyPr anchor="t"/>
          <a:lstStyle>
            <a:lvl1pPr algn="l">
              <a:defRPr sz="4000" b="1" cap="all"/>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ko-KR" altLang="en-US" smtClean="0"/>
              <a:t>마스터 텍스트 스타일을 편집합니다</a:t>
            </a:r>
          </a:p>
        </p:txBody>
      </p:sp>
      <p:sp>
        <p:nvSpPr>
          <p:cNvPr id="4" name="날짜 개체 틀 3"/>
          <p:cNvSpPr>
            <a:spLocks noGrp="1"/>
          </p:cNvSpPr>
          <p:nvPr>
            <p:ph type="dt" sz="half" idx="10"/>
          </p:nvPr>
        </p:nvSpPr>
        <p:spPr/>
        <p:txBody>
          <a:bodyPr/>
          <a:lstStyle/>
          <a:p>
            <a:fld id="{B9DF26FC-B00D-4280-9A14-8AB6930CE00A}" type="datetimeFigureOut">
              <a:rPr lang="ko-KR" altLang="en-US" smtClean="0"/>
              <a:t>2014-11-06</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7054E99C-38C7-4711-88FA-5A448ADC5AE2}" type="slidenum">
              <a:rPr lang="ko-KR" altLang="en-US" smtClean="0"/>
              <a:t>‹#›</a:t>
            </a:fld>
            <a:endParaRPr lang="ko-KR"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날짜 개체 틀 4"/>
          <p:cNvSpPr>
            <a:spLocks noGrp="1"/>
          </p:cNvSpPr>
          <p:nvPr>
            <p:ph type="dt" sz="half" idx="10"/>
          </p:nvPr>
        </p:nvSpPr>
        <p:spPr/>
        <p:txBody>
          <a:bodyPr/>
          <a:lstStyle/>
          <a:p>
            <a:fld id="{B9DF26FC-B00D-4280-9A14-8AB6930CE00A}" type="datetimeFigureOut">
              <a:rPr lang="ko-KR" altLang="en-US" smtClean="0"/>
              <a:t>2014-11-06</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7054E99C-38C7-4711-88FA-5A448ADC5AE2}" type="slidenum">
              <a:rPr lang="ko-KR" altLang="en-US" smtClean="0"/>
              <a:t>‹#›</a:t>
            </a:fld>
            <a:endParaRPr lang="ko-KR"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defRPr/>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7" name="날짜 개체 틀 6"/>
          <p:cNvSpPr>
            <a:spLocks noGrp="1"/>
          </p:cNvSpPr>
          <p:nvPr>
            <p:ph type="dt" sz="half" idx="10"/>
          </p:nvPr>
        </p:nvSpPr>
        <p:spPr/>
        <p:txBody>
          <a:bodyPr/>
          <a:lstStyle/>
          <a:p>
            <a:fld id="{B9DF26FC-B00D-4280-9A14-8AB6930CE00A}" type="datetimeFigureOut">
              <a:rPr lang="ko-KR" altLang="en-US" smtClean="0"/>
              <a:t>2014-11-06</a:t>
            </a:fld>
            <a:endParaRPr lang="ko-KR" altLang="en-US"/>
          </a:p>
        </p:txBody>
      </p:sp>
      <p:sp>
        <p:nvSpPr>
          <p:cNvPr id="8" name="바닥글 개체 틀 7"/>
          <p:cNvSpPr>
            <a:spLocks noGrp="1"/>
          </p:cNvSpPr>
          <p:nvPr>
            <p:ph type="ftr" sz="quarter" idx="11"/>
          </p:nvPr>
        </p:nvSpPr>
        <p:spPr/>
        <p:txBody>
          <a:bodyPr/>
          <a:lstStyle/>
          <a:p>
            <a:endParaRPr lang="ko-KR" altLang="en-US"/>
          </a:p>
        </p:txBody>
      </p:sp>
      <p:sp>
        <p:nvSpPr>
          <p:cNvPr id="9" name="슬라이드 번호 개체 틀 8"/>
          <p:cNvSpPr>
            <a:spLocks noGrp="1"/>
          </p:cNvSpPr>
          <p:nvPr>
            <p:ph type="sldNum" sz="quarter" idx="12"/>
          </p:nvPr>
        </p:nvSpPr>
        <p:spPr/>
        <p:txBody>
          <a:bodyPr/>
          <a:lstStyle/>
          <a:p>
            <a:fld id="{7054E99C-38C7-4711-88FA-5A448ADC5AE2}" type="slidenum">
              <a:rPr lang="ko-KR" altLang="en-US" smtClean="0"/>
              <a:t>‹#›</a:t>
            </a:fld>
            <a:endParaRPr lang="ko-KR"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날짜 개체 틀 2"/>
          <p:cNvSpPr>
            <a:spLocks noGrp="1"/>
          </p:cNvSpPr>
          <p:nvPr>
            <p:ph type="dt" sz="half" idx="10"/>
          </p:nvPr>
        </p:nvSpPr>
        <p:spPr/>
        <p:txBody>
          <a:bodyPr/>
          <a:lstStyle/>
          <a:p>
            <a:fld id="{B9DF26FC-B00D-4280-9A14-8AB6930CE00A}" type="datetimeFigureOut">
              <a:rPr lang="ko-KR" altLang="en-US" smtClean="0"/>
              <a:t>2014-11-06</a:t>
            </a:fld>
            <a:endParaRPr lang="ko-KR" altLang="en-US"/>
          </a:p>
        </p:txBody>
      </p:sp>
      <p:sp>
        <p:nvSpPr>
          <p:cNvPr id="4" name="바닥글 개체 틀 3"/>
          <p:cNvSpPr>
            <a:spLocks noGrp="1"/>
          </p:cNvSpPr>
          <p:nvPr>
            <p:ph type="ftr" sz="quarter" idx="11"/>
          </p:nvPr>
        </p:nvSpPr>
        <p:spPr/>
        <p:txBody>
          <a:bodyPr/>
          <a:lstStyle/>
          <a:p>
            <a:endParaRPr lang="ko-KR" altLang="en-US"/>
          </a:p>
        </p:txBody>
      </p:sp>
      <p:sp>
        <p:nvSpPr>
          <p:cNvPr id="5" name="슬라이드 번호 개체 틀 4"/>
          <p:cNvSpPr>
            <a:spLocks noGrp="1"/>
          </p:cNvSpPr>
          <p:nvPr>
            <p:ph type="sldNum" sz="quarter" idx="12"/>
          </p:nvPr>
        </p:nvSpPr>
        <p:spPr/>
        <p:txBody>
          <a:bodyPr/>
          <a:lstStyle/>
          <a:p>
            <a:fld id="{7054E99C-38C7-4711-88FA-5A448ADC5AE2}" type="slidenum">
              <a:rPr lang="ko-KR" altLang="en-US" smtClean="0"/>
              <a:t>‹#›</a:t>
            </a:fld>
            <a:endParaRPr lang="ko-KR"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fld id="{B9DF26FC-B00D-4280-9A14-8AB6930CE00A}" type="datetimeFigureOut">
              <a:rPr lang="ko-KR" altLang="en-US" smtClean="0"/>
              <a:t>2014-11-06</a:t>
            </a:fld>
            <a:endParaRPr lang="ko-KR" altLang="en-US"/>
          </a:p>
        </p:txBody>
      </p:sp>
      <p:sp>
        <p:nvSpPr>
          <p:cNvPr id="3" name="바닥글 개체 틀 2"/>
          <p:cNvSpPr>
            <a:spLocks noGrp="1"/>
          </p:cNvSpPr>
          <p:nvPr>
            <p:ph type="ftr" sz="quarter" idx="11"/>
          </p:nvPr>
        </p:nvSpPr>
        <p:spPr/>
        <p:txBody>
          <a:bodyPr/>
          <a:lstStyle/>
          <a:p>
            <a:endParaRPr lang="ko-KR" altLang="en-US"/>
          </a:p>
        </p:txBody>
      </p:sp>
      <p:sp>
        <p:nvSpPr>
          <p:cNvPr id="4" name="슬라이드 번호 개체 틀 3"/>
          <p:cNvSpPr>
            <a:spLocks noGrp="1"/>
          </p:cNvSpPr>
          <p:nvPr>
            <p:ph type="sldNum" sz="quarter" idx="12"/>
          </p:nvPr>
        </p:nvSpPr>
        <p:spPr/>
        <p:txBody>
          <a:bodyPr/>
          <a:lstStyle/>
          <a:p>
            <a:fld id="{7054E99C-38C7-4711-88FA-5A448ADC5AE2}" type="slidenum">
              <a:rPr lang="ko-KR" altLang="en-US" smtClean="0"/>
              <a:t>‹#›</a:t>
            </a:fld>
            <a:endParaRPr lang="ko-KR"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57200" y="273050"/>
            <a:ext cx="3008313" cy="1162050"/>
          </a:xfrm>
        </p:spPr>
        <p:txBody>
          <a:bodyPr anchor="b"/>
          <a:lstStyle>
            <a:lvl1pPr algn="l">
              <a:defRPr sz="2000" b="1"/>
            </a:lvl1pPr>
          </a:lstStyle>
          <a:p>
            <a:r>
              <a:rPr lang="ko-KR" altLang="en-US" smtClean="0"/>
              <a:t>마스터 제목 스타일 편집</a:t>
            </a:r>
            <a:endParaRPr lang="ko-KR" altLang="en-US"/>
          </a:p>
        </p:txBody>
      </p:sp>
      <p:sp>
        <p:nvSpPr>
          <p:cNvPr id="3" name="내용 개체 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4"/>
          <p:cNvSpPr>
            <a:spLocks noGrp="1"/>
          </p:cNvSpPr>
          <p:nvPr>
            <p:ph type="dt" sz="half" idx="10"/>
          </p:nvPr>
        </p:nvSpPr>
        <p:spPr/>
        <p:txBody>
          <a:bodyPr/>
          <a:lstStyle/>
          <a:p>
            <a:fld id="{B9DF26FC-B00D-4280-9A14-8AB6930CE00A}" type="datetimeFigureOut">
              <a:rPr lang="ko-KR" altLang="en-US" smtClean="0"/>
              <a:t>2014-11-06</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7054E99C-38C7-4711-88FA-5A448ADC5AE2}" type="slidenum">
              <a:rPr lang="ko-KR" altLang="en-US" smtClean="0"/>
              <a:t>‹#›</a:t>
            </a:fld>
            <a:endParaRPr lang="ko-KR"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792288" y="4800600"/>
            <a:ext cx="5486400" cy="566738"/>
          </a:xfrm>
        </p:spPr>
        <p:txBody>
          <a:bodyPr anchor="b"/>
          <a:lstStyle>
            <a:lvl1pPr algn="l">
              <a:defRPr sz="2000" b="1"/>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4"/>
          <p:cNvSpPr>
            <a:spLocks noGrp="1"/>
          </p:cNvSpPr>
          <p:nvPr>
            <p:ph type="dt" sz="half" idx="10"/>
          </p:nvPr>
        </p:nvSpPr>
        <p:spPr/>
        <p:txBody>
          <a:bodyPr/>
          <a:lstStyle/>
          <a:p>
            <a:fld id="{B9DF26FC-B00D-4280-9A14-8AB6930CE00A}" type="datetimeFigureOut">
              <a:rPr lang="ko-KR" altLang="en-US" smtClean="0"/>
              <a:t>2014-11-06</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7054E99C-38C7-4711-88FA-5A448ADC5AE2}" type="slidenum">
              <a:rPr lang="ko-KR" altLang="en-US" smtClean="0"/>
              <a:t>‹#›</a:t>
            </a:fld>
            <a:endParaRPr lang="ko-KR"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DF26FC-B00D-4280-9A14-8AB6930CE00A}" type="datetimeFigureOut">
              <a:rPr lang="ko-KR" altLang="en-US" smtClean="0"/>
              <a:t>2014-11-06</a:t>
            </a:fld>
            <a:endParaRPr lang="ko-KR" altLang="en-US"/>
          </a:p>
        </p:txBody>
      </p:sp>
      <p:sp>
        <p:nvSpPr>
          <p:cNvPr id="5" name="바닥글 개체 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54E99C-38C7-4711-88FA-5A448ADC5AE2}" type="slidenum">
              <a:rPr lang="ko-KR" altLang="en-US" smtClean="0"/>
              <a:t>‹#›</a:t>
            </a:fld>
            <a:endParaRPr lang="ko-KR"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image" Target="../media/image1.emf"/><Relationship Id="rId7" Type="http://schemas.openxmlformats.org/officeDocument/2006/relationships/image" Target="../media/image5.emf"/><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emf"/><Relationship Id="rId5" Type="http://schemas.openxmlformats.org/officeDocument/2006/relationships/image" Target="../media/image3.emf"/><Relationship Id="rId10" Type="http://schemas.openxmlformats.org/officeDocument/2006/relationships/image" Target="../media/image8.emf"/><Relationship Id="rId4" Type="http://schemas.openxmlformats.org/officeDocument/2006/relationships/image" Target="../media/image2.emf"/><Relationship Id="rId9" Type="http://schemas.openxmlformats.org/officeDocument/2006/relationships/image" Target="../media/image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직사각형 18"/>
          <p:cNvSpPr/>
          <p:nvPr/>
        </p:nvSpPr>
        <p:spPr>
          <a:xfrm>
            <a:off x="6012160" y="717418"/>
            <a:ext cx="3024335" cy="5078313"/>
          </a:xfrm>
          <a:prstGeom prst="rect">
            <a:avLst/>
          </a:prstGeom>
        </p:spPr>
        <p:txBody>
          <a:bodyPr wrap="square">
            <a:spAutoFit/>
          </a:bodyPr>
          <a:lstStyle/>
          <a:p>
            <a:pPr latinLnBrk="0"/>
            <a:r>
              <a:rPr lang="en-US" altLang="ko-KR" sz="1200" b="1" dirty="0"/>
              <a:t>Supplementary Figure </a:t>
            </a:r>
            <a:r>
              <a:rPr lang="en-US" altLang="ko-KR" sz="1200" b="1" dirty="0" smtClean="0"/>
              <a:t>3. Concentration of cytokines in </a:t>
            </a:r>
            <a:r>
              <a:rPr lang="en-US" altLang="ko-KR" sz="1200" b="1" dirty="0"/>
              <a:t>BALF and </a:t>
            </a:r>
            <a:r>
              <a:rPr lang="en-US" altLang="ko-KR" sz="1200" b="1" dirty="0" smtClean="0"/>
              <a:t>OVA specific cytokines of </a:t>
            </a:r>
            <a:r>
              <a:rPr lang="en-US" altLang="ko-KR" sz="1200" b="1" dirty="0"/>
              <a:t>lymphocytes isolated from lung draining lymph node. </a:t>
            </a:r>
            <a:r>
              <a:rPr lang="en-US" altLang="ko-KR" sz="1200" dirty="0"/>
              <a:t>IFN-γ and IL-10 concentrations were measured in the BALF samples (A). The lymphocytes were activated by OVA. The wells were incubated with 1 µg/</a:t>
            </a:r>
            <a:r>
              <a:rPr lang="en-US" altLang="ko-KR" sz="1200" dirty="0" err="1"/>
              <a:t>mL</a:t>
            </a:r>
            <a:r>
              <a:rPr lang="en-US" altLang="ko-KR" sz="1200" dirty="0"/>
              <a:t> of OVA for 16 h at 4°C, and then the lymphocytes isolated from lung draining lymph node were added and incubated for three days. After activation, the concentrations of cytokines in the supernatant were measured using ELISA kits, in accordance with the manufacturer’s instructions (B). [OVA-; PBS treated mice, OVA+; allergic airway inflammation-induced mice, IV(</a:t>
            </a:r>
            <a:r>
              <a:rPr lang="en-US" altLang="ko-KR" sz="1200" dirty="0" err="1"/>
              <a:t>inf</a:t>
            </a:r>
            <a:r>
              <a:rPr lang="en-US" altLang="ko-KR" sz="1200" dirty="0"/>
              <a:t>)+(+); CD4</a:t>
            </a:r>
            <a:r>
              <a:rPr lang="en-US" altLang="ko-KR" sz="1200" baseline="30000" dirty="0"/>
              <a:t>+</a:t>
            </a:r>
            <a:r>
              <a:rPr lang="en-US" altLang="ko-KR" sz="1200" dirty="0"/>
              <a:t>Foxp3</a:t>
            </a:r>
            <a:r>
              <a:rPr lang="en-US" altLang="ko-KR" sz="1200" baseline="30000" dirty="0"/>
              <a:t>+</a:t>
            </a:r>
            <a:r>
              <a:rPr lang="en-US" altLang="ko-KR" sz="1200" dirty="0"/>
              <a:t>T cell of </a:t>
            </a:r>
            <a:r>
              <a:rPr lang="en-US" altLang="ko-KR" sz="1200" i="1" dirty="0"/>
              <a:t>T. spiralis-infected</a:t>
            </a:r>
            <a:r>
              <a:rPr lang="en-US" altLang="ko-KR" sz="1200" dirty="0"/>
              <a:t> mice adoptive transferred mice, IV(</a:t>
            </a:r>
            <a:r>
              <a:rPr lang="en-US" altLang="ko-KR" sz="1200" dirty="0" err="1"/>
              <a:t>inf</a:t>
            </a:r>
            <a:r>
              <a:rPr lang="en-US" altLang="ko-KR" sz="1200" dirty="0"/>
              <a:t>)+(-); CD4</a:t>
            </a:r>
            <a:r>
              <a:rPr lang="en-US" altLang="ko-KR" sz="1200" baseline="30000" dirty="0"/>
              <a:t>+</a:t>
            </a:r>
            <a:r>
              <a:rPr lang="en-US" altLang="ko-KR" sz="1200" dirty="0"/>
              <a:t>Foxp3</a:t>
            </a:r>
            <a:r>
              <a:rPr lang="en-US" altLang="ko-KR" sz="1200" baseline="30000" dirty="0"/>
              <a:t>+</a:t>
            </a:r>
            <a:r>
              <a:rPr lang="en-US" altLang="ko-KR" sz="1200" dirty="0"/>
              <a:t>T cell of normal mice adoptive transferred mice, *</a:t>
            </a:r>
            <a:r>
              <a:rPr lang="en-US" altLang="ko-KR" sz="1200" i="1" dirty="0"/>
              <a:t>p</a:t>
            </a:r>
            <a:r>
              <a:rPr lang="en-US" altLang="ko-KR" sz="1200" dirty="0"/>
              <a:t> &lt; 0.05, **</a:t>
            </a:r>
            <a:r>
              <a:rPr lang="en-US" altLang="ko-KR" sz="1200" i="1" dirty="0"/>
              <a:t>p</a:t>
            </a:r>
            <a:r>
              <a:rPr lang="en-US" altLang="ko-KR" sz="1200" dirty="0"/>
              <a:t> &lt; 0.01, </a:t>
            </a:r>
            <a:r>
              <a:rPr lang="en-US" altLang="ko-KR" sz="1200" i="1" dirty="0"/>
              <a:t>n</a:t>
            </a:r>
            <a:r>
              <a:rPr lang="en-US" altLang="ko-KR" sz="1200" dirty="0"/>
              <a:t> = 6 mice/group, 3 independent experiments]. </a:t>
            </a:r>
            <a:endParaRPr lang="ko-KR" altLang="ko-KR" sz="1200" dirty="0"/>
          </a:p>
          <a:p>
            <a:pPr latinLnBrk="0"/>
            <a:r>
              <a:rPr lang="en-US" altLang="ko-KR" sz="1200" b="1" dirty="0"/>
              <a:t> </a:t>
            </a:r>
            <a:endParaRPr lang="ko-KR" altLang="ko-KR" sz="1200" dirty="0"/>
          </a:p>
          <a:p>
            <a:endParaRPr lang="en-US" altLang="ko-KR" sz="1200" dirty="0" smtClean="0">
              <a:solidFill>
                <a:prstClr val="black"/>
              </a:solidFill>
              <a:latin typeface="Arial" pitchFamily="34" charset="0"/>
              <a:cs typeface="Arial" pitchFamily="34" charset="0"/>
            </a:endParaRPr>
          </a:p>
        </p:txBody>
      </p:sp>
      <p:sp>
        <p:nvSpPr>
          <p:cNvPr id="16" name="TextBox 15"/>
          <p:cNvSpPr txBox="1"/>
          <p:nvPr/>
        </p:nvSpPr>
        <p:spPr>
          <a:xfrm>
            <a:off x="202811" y="2826885"/>
            <a:ext cx="352425" cy="381000"/>
          </a:xfrm>
          <a:prstGeom prst="rect">
            <a:avLst/>
          </a:prstGeom>
          <a:noFill/>
        </p:spPr>
        <p:txBody>
          <a:bodyPr wrap="square" rtlCol="0">
            <a:spAutoFit/>
          </a:bodyPr>
          <a:lstStyle/>
          <a:p>
            <a:r>
              <a:rPr lang="en-US" altLang="ko-KR" dirty="0" smtClean="0">
                <a:solidFill>
                  <a:prstClr val="black"/>
                </a:solidFill>
                <a:latin typeface="Arial" pitchFamily="34" charset="0"/>
                <a:cs typeface="Arial" pitchFamily="34" charset="0"/>
              </a:rPr>
              <a:t>B</a:t>
            </a:r>
            <a:endParaRPr lang="ko-KR" altLang="en-US" dirty="0">
              <a:solidFill>
                <a:prstClr val="black"/>
              </a:solidFill>
              <a:latin typeface="Arial" pitchFamily="34" charset="0"/>
              <a:cs typeface="Arial" pitchFamily="34" charset="0"/>
            </a:endParaRPr>
          </a:p>
        </p:txBody>
      </p:sp>
      <p:sp>
        <p:nvSpPr>
          <p:cNvPr id="15" name="TextBox 14"/>
          <p:cNvSpPr txBox="1"/>
          <p:nvPr/>
        </p:nvSpPr>
        <p:spPr>
          <a:xfrm>
            <a:off x="323528" y="260648"/>
            <a:ext cx="352425" cy="381000"/>
          </a:xfrm>
          <a:prstGeom prst="rect">
            <a:avLst/>
          </a:prstGeom>
          <a:noFill/>
        </p:spPr>
        <p:txBody>
          <a:bodyPr wrap="square" rtlCol="0">
            <a:spAutoFit/>
          </a:bodyPr>
          <a:lstStyle/>
          <a:p>
            <a:r>
              <a:rPr lang="en-US" altLang="ko-KR" dirty="0" smtClean="0">
                <a:solidFill>
                  <a:prstClr val="black"/>
                </a:solidFill>
                <a:latin typeface="Arial" pitchFamily="34" charset="0"/>
                <a:cs typeface="Arial" pitchFamily="34" charset="0"/>
              </a:rPr>
              <a:t>A</a:t>
            </a:r>
            <a:endParaRPr lang="ko-KR" altLang="en-US" dirty="0">
              <a:solidFill>
                <a:prstClr val="black"/>
              </a:solidFill>
              <a:latin typeface="Arial" pitchFamily="34" charset="0"/>
              <a:cs typeface="Arial" pitchFamily="34" charset="0"/>
            </a:endParaRPr>
          </a:p>
        </p:txBody>
      </p:sp>
      <p:pic>
        <p:nvPicPr>
          <p:cNvPr id="2051" name="Picture 3"/>
          <p:cNvPicPr preferRelativeResize="0">
            <a:picLocks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262117" y="2979038"/>
            <a:ext cx="1980000" cy="1620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3" name="Picture 5"/>
          <p:cNvPicPr preferRelativeResize="0">
            <a:picLocks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69826" y="4401288"/>
            <a:ext cx="1980000" cy="1620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4" name="Picture 6"/>
          <p:cNvPicPr preferRelativeResize="0">
            <a:picLocks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2262117" y="4401288"/>
            <a:ext cx="1980000" cy="1620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5" name="Picture 7"/>
          <p:cNvPicPr preferRelativeResize="0">
            <a:picLocks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4054408" y="4401288"/>
            <a:ext cx="1980000" cy="1620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 name="Picture 4"/>
          <p:cNvPicPr preferRelativeResize="0">
            <a:picLocks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4054408" y="2979038"/>
            <a:ext cx="1980000" cy="1620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7" name="Picture 3"/>
          <p:cNvPicPr preferRelativeResize="0">
            <a:picLocks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2665274" y="594575"/>
            <a:ext cx="2281629" cy="19031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0" name="Picture 2"/>
          <p:cNvPicPr preferRelativeResize="0">
            <a:picLocks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469826" y="2979038"/>
            <a:ext cx="1980000" cy="1620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 name="Picture 5"/>
          <p:cNvPicPr preferRelativeResize="0">
            <a:picLocks noChangeArrowheads="1"/>
          </p:cNvPicPr>
          <p:nvPr/>
        </p:nvPicPr>
        <p:blipFill>
          <a:blip r:embed="rId10" cstate="print">
            <a:extLst>
              <a:ext uri="{28A0092B-C50C-407E-A947-70E740481C1C}">
                <a14:useLocalDpi xmlns:a14="http://schemas.microsoft.com/office/drawing/2010/main" xmlns="" val="0"/>
              </a:ext>
            </a:extLst>
          </a:blip>
          <a:srcRect/>
          <a:stretch>
            <a:fillRect/>
          </a:stretch>
        </p:blipFill>
        <p:spPr bwMode="auto">
          <a:xfrm>
            <a:off x="542978" y="589021"/>
            <a:ext cx="2227654" cy="19361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3" name="직사각형 12"/>
          <p:cNvSpPr/>
          <p:nvPr/>
        </p:nvSpPr>
        <p:spPr>
          <a:xfrm>
            <a:off x="1069810" y="2250769"/>
            <a:ext cx="666627" cy="23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4" name="직사각형 13"/>
          <p:cNvSpPr/>
          <p:nvPr/>
        </p:nvSpPr>
        <p:spPr>
          <a:xfrm>
            <a:off x="3217265" y="2218442"/>
            <a:ext cx="666627" cy="23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7" name="직사각형 16"/>
          <p:cNvSpPr/>
          <p:nvPr/>
        </p:nvSpPr>
        <p:spPr>
          <a:xfrm>
            <a:off x="1019010" y="4379751"/>
            <a:ext cx="237136" cy="1911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8" name="직사각형 17"/>
          <p:cNvSpPr/>
          <p:nvPr/>
        </p:nvSpPr>
        <p:spPr>
          <a:xfrm>
            <a:off x="2810865" y="4398224"/>
            <a:ext cx="190953" cy="23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0" name="직사각형 19"/>
          <p:cNvSpPr/>
          <p:nvPr/>
        </p:nvSpPr>
        <p:spPr>
          <a:xfrm>
            <a:off x="4598101" y="4375133"/>
            <a:ext cx="237136" cy="1911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1" name="직사각형 20"/>
          <p:cNvSpPr/>
          <p:nvPr/>
        </p:nvSpPr>
        <p:spPr>
          <a:xfrm>
            <a:off x="1005157" y="5806771"/>
            <a:ext cx="237136" cy="1911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2" name="직사각형 21"/>
          <p:cNvSpPr/>
          <p:nvPr/>
        </p:nvSpPr>
        <p:spPr>
          <a:xfrm>
            <a:off x="2824718" y="5806770"/>
            <a:ext cx="237136" cy="1911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3" name="직사각형 22"/>
          <p:cNvSpPr/>
          <p:nvPr/>
        </p:nvSpPr>
        <p:spPr>
          <a:xfrm>
            <a:off x="4616573" y="5779062"/>
            <a:ext cx="237136" cy="1911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xmlns="" val="143304687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161</Words>
  <Application>Microsoft Office PowerPoint</Application>
  <PresentationFormat>화면 슬라이드 쇼(4:3)</PresentationFormat>
  <Paragraphs>5</Paragraphs>
  <Slides>1</Slides>
  <Notes>1</Notes>
  <HiddenSlides>0</HiddenSlides>
  <MMClips>0</MMClips>
  <ScaleCrop>false</ScaleCrop>
  <HeadingPairs>
    <vt:vector size="4" baseType="variant">
      <vt:variant>
        <vt:lpstr>테마</vt:lpstr>
      </vt:variant>
      <vt:variant>
        <vt:i4>1</vt:i4>
      </vt:variant>
      <vt:variant>
        <vt:lpstr>슬라이드 제목</vt:lpstr>
      </vt:variant>
      <vt:variant>
        <vt:i4>1</vt:i4>
      </vt:variant>
    </vt:vector>
  </HeadingPairs>
  <TitlesOfParts>
    <vt:vector size="2" baseType="lpstr">
      <vt:lpstr>Office 테마</vt:lpstr>
      <vt:lpstr>슬라이드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슬라이드 1</dc:title>
  <dc:creator>Yu Hak Sun</dc:creator>
  <cp:lastModifiedBy>Yu Hak Sun</cp:lastModifiedBy>
  <cp:revision>1</cp:revision>
  <dcterms:created xsi:type="dcterms:W3CDTF">2014-11-06T07:37:54Z</dcterms:created>
  <dcterms:modified xsi:type="dcterms:W3CDTF">2014-11-06T07:38:06Z</dcterms:modified>
</cp:coreProperties>
</file>