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16A85-D68A-4079-9D5C-1DE29B1CCA09}" type="datetimeFigureOut">
              <a:rPr lang="ko-KR" altLang="en-US" smtClean="0"/>
              <a:t>2014-11-06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3C73-6176-443F-91E2-18566E1D9BC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16A85-D68A-4079-9D5C-1DE29B1CCA09}" type="datetimeFigureOut">
              <a:rPr lang="ko-KR" altLang="en-US" smtClean="0"/>
              <a:t>2014-11-06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3C73-6176-443F-91E2-18566E1D9BC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16A85-D68A-4079-9D5C-1DE29B1CCA09}" type="datetimeFigureOut">
              <a:rPr lang="ko-KR" altLang="en-US" smtClean="0"/>
              <a:t>2014-11-06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3C73-6176-443F-91E2-18566E1D9BC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16A85-D68A-4079-9D5C-1DE29B1CCA09}" type="datetimeFigureOut">
              <a:rPr lang="ko-KR" altLang="en-US" smtClean="0"/>
              <a:t>2014-11-06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3C73-6176-443F-91E2-18566E1D9BC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16A85-D68A-4079-9D5C-1DE29B1CCA09}" type="datetimeFigureOut">
              <a:rPr lang="ko-KR" altLang="en-US" smtClean="0"/>
              <a:t>2014-11-06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3C73-6176-443F-91E2-18566E1D9BC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16A85-D68A-4079-9D5C-1DE29B1CCA09}" type="datetimeFigureOut">
              <a:rPr lang="ko-KR" altLang="en-US" smtClean="0"/>
              <a:t>2014-11-06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3C73-6176-443F-91E2-18566E1D9BC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16A85-D68A-4079-9D5C-1DE29B1CCA09}" type="datetimeFigureOut">
              <a:rPr lang="ko-KR" altLang="en-US" smtClean="0"/>
              <a:t>2014-11-06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3C73-6176-443F-91E2-18566E1D9BC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16A85-D68A-4079-9D5C-1DE29B1CCA09}" type="datetimeFigureOut">
              <a:rPr lang="ko-KR" altLang="en-US" smtClean="0"/>
              <a:t>2014-11-06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3C73-6176-443F-91E2-18566E1D9BC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16A85-D68A-4079-9D5C-1DE29B1CCA09}" type="datetimeFigureOut">
              <a:rPr lang="ko-KR" altLang="en-US" smtClean="0"/>
              <a:t>2014-11-06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3C73-6176-443F-91E2-18566E1D9BC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16A85-D68A-4079-9D5C-1DE29B1CCA09}" type="datetimeFigureOut">
              <a:rPr lang="ko-KR" altLang="en-US" smtClean="0"/>
              <a:t>2014-11-06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3C73-6176-443F-91E2-18566E1D9BC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16A85-D68A-4079-9D5C-1DE29B1CCA09}" type="datetimeFigureOut">
              <a:rPr lang="ko-KR" altLang="en-US" smtClean="0"/>
              <a:t>2014-11-06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3C73-6176-443F-91E2-18566E1D9BC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16A85-D68A-4079-9D5C-1DE29B1CCA09}" type="datetimeFigureOut">
              <a:rPr lang="ko-KR" altLang="en-US" smtClean="0"/>
              <a:t>2014-11-06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53C73-6176-443F-91E2-18566E1D9BC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0.jpeg"/><Relationship Id="rId18" Type="http://schemas.openxmlformats.org/officeDocument/2006/relationships/image" Target="../media/image15.jpeg"/><Relationship Id="rId26" Type="http://schemas.openxmlformats.org/officeDocument/2006/relationships/image" Target="../media/image23.jpeg"/><Relationship Id="rId3" Type="http://schemas.openxmlformats.org/officeDocument/2006/relationships/image" Target="../media/image2.jpeg"/><Relationship Id="rId21" Type="http://schemas.openxmlformats.org/officeDocument/2006/relationships/image" Target="../media/image18.jpeg"/><Relationship Id="rId7" Type="http://schemas.openxmlformats.org/officeDocument/2006/relationships/image" Target="../media/image6.jpeg"/><Relationship Id="rId12" Type="http://schemas.openxmlformats.org/officeDocument/2006/relationships/image" Target="../media/image9.jpeg"/><Relationship Id="rId17" Type="http://schemas.openxmlformats.org/officeDocument/2006/relationships/image" Target="../media/image14.jpeg"/><Relationship Id="rId25" Type="http://schemas.openxmlformats.org/officeDocument/2006/relationships/image" Target="../media/image22.jpeg"/><Relationship Id="rId2" Type="http://schemas.openxmlformats.org/officeDocument/2006/relationships/image" Target="../media/image1.jpeg"/><Relationship Id="rId16" Type="http://schemas.openxmlformats.org/officeDocument/2006/relationships/image" Target="../media/image13.png"/><Relationship Id="rId20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microsoft.com/office/2007/relationships/hdphoto" Target="../media/hdphoto6.wdp"/><Relationship Id="rId24" Type="http://schemas.openxmlformats.org/officeDocument/2006/relationships/image" Target="../media/image21.jpeg"/><Relationship Id="rId5" Type="http://schemas.openxmlformats.org/officeDocument/2006/relationships/image" Target="../media/image4.jpeg"/><Relationship Id="rId15" Type="http://schemas.openxmlformats.org/officeDocument/2006/relationships/image" Target="../media/image12.jpeg"/><Relationship Id="rId23" Type="http://schemas.openxmlformats.org/officeDocument/2006/relationships/image" Target="../media/image20.jpeg"/><Relationship Id="rId19" Type="http://schemas.openxmlformats.org/officeDocument/2006/relationships/image" Target="../media/image16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Relationship Id="rId14" Type="http://schemas.openxmlformats.org/officeDocument/2006/relationships/image" Target="../media/image11.jpeg"/><Relationship Id="rId22" Type="http://schemas.openxmlformats.org/officeDocument/2006/relationships/image" Target="../media/image19.png"/><Relationship Id="rId27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/>
          <p:cNvSpPr txBox="1"/>
          <p:nvPr/>
        </p:nvSpPr>
        <p:spPr>
          <a:xfrm>
            <a:off x="179512" y="4149080"/>
            <a:ext cx="85324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/>
            <a:r>
              <a:rPr lang="en-US" altLang="ko-KR" sz="1200" b="1" dirty="0"/>
              <a:t>Supplementary Figure </a:t>
            </a:r>
            <a:r>
              <a:rPr lang="en-US" altLang="ko-KR" sz="1200" b="1" dirty="0" smtClean="0"/>
              <a:t>4. Analysis </a:t>
            </a:r>
            <a:r>
              <a:rPr lang="en-US" altLang="ko-KR" sz="1200" b="1" dirty="0" smtClean="0"/>
              <a:t>of </a:t>
            </a:r>
            <a:r>
              <a:rPr lang="en-US" altLang="ko-KR" sz="1200" b="1" dirty="0" smtClean="0"/>
              <a:t>CTLA4</a:t>
            </a:r>
            <a:r>
              <a:rPr lang="en-US" altLang="ko-KR" sz="1200" b="1" baseline="30000" dirty="0" smtClean="0"/>
              <a:t>+</a:t>
            </a:r>
            <a:r>
              <a:rPr lang="en-US" altLang="ko-KR" sz="1200" b="1" dirty="0" smtClean="0"/>
              <a:t>Foxp3</a:t>
            </a:r>
            <a:r>
              <a:rPr lang="en-US" altLang="ko-KR" sz="1200" b="1" baseline="30000" dirty="0" smtClean="0"/>
              <a:t>+</a:t>
            </a:r>
            <a:r>
              <a:rPr lang="en-US" altLang="ko-KR" sz="1200" b="1" dirty="0" smtClean="0"/>
              <a:t> cells in the lung of the CD4</a:t>
            </a:r>
            <a:r>
              <a:rPr lang="en-US" altLang="ko-KR" sz="1200" b="1" baseline="30000" dirty="0" smtClean="0"/>
              <a:t>+</a:t>
            </a:r>
            <a:r>
              <a:rPr lang="en-US" altLang="ko-KR" sz="1200" b="1" dirty="0" smtClean="0"/>
              <a:t>Foxp3</a:t>
            </a:r>
            <a:r>
              <a:rPr lang="en-US" altLang="ko-KR" sz="1200" b="1" baseline="30000" dirty="0" smtClean="0"/>
              <a:t>+</a:t>
            </a:r>
            <a:r>
              <a:rPr lang="en-US" altLang="ko-KR" sz="1200" b="1" dirty="0" smtClean="0"/>
              <a:t>T cell adoptive transferred mice before asthma induction. </a:t>
            </a:r>
            <a:r>
              <a:rPr lang="en-US" altLang="ko-KR" sz="1200" b="1" dirty="0" smtClean="0"/>
              <a:t>(</a:t>
            </a:r>
            <a:r>
              <a:rPr lang="en-US" altLang="ko-KR" sz="1200" b="1" dirty="0"/>
              <a:t>Stage </a:t>
            </a:r>
            <a:r>
              <a:rPr lang="en-US" altLang="ko-KR" sz="1200" b="1" dirty="0" smtClean="0"/>
              <a:t>II). </a:t>
            </a:r>
            <a:r>
              <a:rPr lang="en-US" altLang="ko-KR" sz="1200" dirty="0" smtClean="0"/>
              <a:t>Paraffin sections of lungs from all of mice (6 mice/group) receiving CD4</a:t>
            </a:r>
            <a:r>
              <a:rPr lang="en-US" altLang="ko-KR" sz="1200" baseline="30000" dirty="0" smtClean="0"/>
              <a:t>+</a:t>
            </a:r>
            <a:r>
              <a:rPr lang="en-US" altLang="ko-KR" sz="1200" dirty="0" smtClean="0"/>
              <a:t>Foxp3</a:t>
            </a:r>
            <a:r>
              <a:rPr lang="en-US" altLang="ko-KR" sz="1200" baseline="30000" dirty="0" smtClean="0"/>
              <a:t>+</a:t>
            </a:r>
            <a:r>
              <a:rPr lang="en-US" altLang="ko-KR" sz="1200" dirty="0" smtClean="0"/>
              <a:t>T cells were </a:t>
            </a:r>
            <a:r>
              <a:rPr lang="en-US" altLang="ko-KR" sz="1200" dirty="0" err="1" smtClean="0"/>
              <a:t>immunofluorescently</a:t>
            </a:r>
            <a:r>
              <a:rPr lang="en-US" altLang="ko-KR" sz="1200" dirty="0" smtClean="0"/>
              <a:t> stained for CTLA-4, and nuclei (DAPI) representative pictures (merge of CTLA-4, GFP, and DAPI filed screens per high power filed) are shown (white bar = 100 µm). These figures were used for the analysis of population of CTLA4</a:t>
            </a:r>
            <a:r>
              <a:rPr lang="en-US" altLang="ko-KR" sz="1200" baseline="30000" dirty="0" smtClean="0"/>
              <a:t>+</a:t>
            </a:r>
            <a:r>
              <a:rPr lang="en-US" altLang="ko-KR" sz="1200" dirty="0" smtClean="0"/>
              <a:t>Foxp3</a:t>
            </a:r>
            <a:r>
              <a:rPr lang="en-US" altLang="ko-KR" sz="1200" baseline="30000" dirty="0" smtClean="0"/>
              <a:t>+</a:t>
            </a:r>
            <a:r>
              <a:rPr lang="en-US" altLang="ko-KR" sz="1200" dirty="0" smtClean="0"/>
              <a:t> cells in lung tissue by Image J program, we calculated the number of the CTLA4</a:t>
            </a:r>
            <a:r>
              <a:rPr lang="en-US" altLang="ko-KR" sz="1200" baseline="30000" dirty="0" smtClean="0"/>
              <a:t>+</a:t>
            </a:r>
            <a:r>
              <a:rPr lang="en-US" altLang="ko-KR" sz="1200" dirty="0" smtClean="0"/>
              <a:t>Foxp3</a:t>
            </a:r>
            <a:r>
              <a:rPr lang="en-US" altLang="ko-KR" sz="1200" baseline="30000" dirty="0" smtClean="0"/>
              <a:t>+</a:t>
            </a:r>
            <a:r>
              <a:rPr lang="en-US" altLang="ko-KR" sz="1200" dirty="0" smtClean="0"/>
              <a:t> cells per total 1 x 10</a:t>
            </a:r>
            <a:r>
              <a:rPr lang="en-US" altLang="ko-KR" sz="1200" baseline="30000" dirty="0" smtClean="0"/>
              <a:t>5 </a:t>
            </a:r>
            <a:r>
              <a:rPr lang="en-US" altLang="ko-KR" sz="1200" dirty="0" smtClean="0"/>
              <a:t>DAPI positive cells. (The result was shown at Figure 7C in main text). OVA-; PBS treated mice, OVA+; allergic airway inflammation-induced mice, IV(</a:t>
            </a:r>
            <a:r>
              <a:rPr lang="en-US" altLang="ko-KR" sz="1200" dirty="0" err="1" smtClean="0"/>
              <a:t>inf</a:t>
            </a:r>
            <a:r>
              <a:rPr lang="en-US" altLang="ko-KR" sz="1200" dirty="0" smtClean="0"/>
              <a:t>)+(-); CD4</a:t>
            </a:r>
            <a:r>
              <a:rPr lang="en-US" altLang="ko-KR" sz="1200" baseline="30000" dirty="0" smtClean="0"/>
              <a:t>+</a:t>
            </a:r>
            <a:r>
              <a:rPr lang="en-US" altLang="ko-KR" sz="1200" dirty="0" smtClean="0"/>
              <a:t>Foxp3</a:t>
            </a:r>
            <a:r>
              <a:rPr lang="en-US" altLang="ko-KR" sz="1200" baseline="30000" dirty="0" smtClean="0"/>
              <a:t>+</a:t>
            </a:r>
            <a:r>
              <a:rPr lang="en-US" altLang="ko-KR" sz="1200" dirty="0" smtClean="0"/>
              <a:t>T cell of normal mice adoptive transferred mice, IV(</a:t>
            </a:r>
            <a:r>
              <a:rPr lang="en-US" altLang="ko-KR" sz="1200" dirty="0" err="1" smtClean="0"/>
              <a:t>inf</a:t>
            </a:r>
            <a:r>
              <a:rPr lang="en-US" altLang="ko-KR" sz="1200" dirty="0" smtClean="0"/>
              <a:t>)+(+); CD4</a:t>
            </a:r>
            <a:r>
              <a:rPr lang="en-US" altLang="ko-KR" sz="1200" baseline="30000" dirty="0" smtClean="0"/>
              <a:t>+</a:t>
            </a:r>
            <a:r>
              <a:rPr lang="en-US" altLang="ko-KR" sz="1200" dirty="0" smtClean="0"/>
              <a:t>Foxp3</a:t>
            </a:r>
            <a:r>
              <a:rPr lang="en-US" altLang="ko-KR" sz="1200" baseline="30000" dirty="0" smtClean="0"/>
              <a:t>+</a:t>
            </a:r>
            <a:r>
              <a:rPr lang="en-US" altLang="ko-KR" sz="1200" dirty="0" smtClean="0"/>
              <a:t>T cell of </a:t>
            </a:r>
            <a:r>
              <a:rPr lang="en-US" altLang="ko-KR" sz="1200" i="1" dirty="0" smtClean="0"/>
              <a:t>T. spiralis-infected</a:t>
            </a:r>
            <a:r>
              <a:rPr lang="en-US" altLang="ko-KR" sz="1200" dirty="0" smtClean="0"/>
              <a:t> mice adoptive transferred mice,  a; *</a:t>
            </a:r>
            <a:r>
              <a:rPr lang="en-US" altLang="ko-KR" sz="1200" i="1" dirty="0" smtClean="0"/>
              <a:t>p</a:t>
            </a:r>
            <a:r>
              <a:rPr lang="en-US" altLang="ko-KR" sz="1200" dirty="0" smtClean="0"/>
              <a:t> &lt; 0.05, **</a:t>
            </a:r>
            <a:r>
              <a:rPr lang="en-US" altLang="ko-KR" sz="1200" i="1" dirty="0" smtClean="0"/>
              <a:t>p</a:t>
            </a:r>
            <a:r>
              <a:rPr lang="en-US" altLang="ko-KR" sz="1200" dirty="0" smtClean="0"/>
              <a:t> &lt; 0.01, </a:t>
            </a:r>
            <a:r>
              <a:rPr lang="en-US" altLang="ko-KR" sz="1200" i="1" dirty="0" smtClean="0"/>
              <a:t>n</a:t>
            </a:r>
            <a:r>
              <a:rPr lang="en-US" altLang="ko-KR" sz="1200" dirty="0" smtClean="0"/>
              <a:t> = 6 mice/group, 3 independent experiments]. </a:t>
            </a:r>
            <a:endParaRPr lang="ko-KR" altLang="ko-KR" sz="1200" dirty="0" smtClean="0"/>
          </a:p>
          <a:p>
            <a:pPr latinLnBrk="0"/>
            <a:endParaRPr lang="ko-KR" altLang="ko-KR" sz="1200" dirty="0"/>
          </a:p>
        </p:txBody>
      </p:sp>
      <p:grpSp>
        <p:nvGrpSpPr>
          <p:cNvPr id="2" name="그룹 1"/>
          <p:cNvGrpSpPr/>
          <p:nvPr/>
        </p:nvGrpSpPr>
        <p:grpSpPr>
          <a:xfrm>
            <a:off x="971600" y="1124744"/>
            <a:ext cx="4927287" cy="2746320"/>
            <a:chOff x="380001" y="1126534"/>
            <a:chExt cx="4927287" cy="2746320"/>
          </a:xfrm>
        </p:grpSpPr>
        <p:pic>
          <p:nvPicPr>
            <p:cNvPr id="13" name="그림 12"/>
            <p:cNvPicPr preferRelativeResize="0"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777561" y="2504415"/>
              <a:ext cx="675000" cy="675000"/>
            </a:xfrm>
            <a:prstGeom prst="rect">
              <a:avLst/>
            </a:prstGeom>
          </p:spPr>
        </p:pic>
        <p:pic>
          <p:nvPicPr>
            <p:cNvPr id="18" name="그림 17"/>
            <p:cNvPicPr preferRelativeResize="0"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176920" y="3196054"/>
              <a:ext cx="675000" cy="675000"/>
            </a:xfrm>
            <a:prstGeom prst="rect">
              <a:avLst/>
            </a:prstGeom>
          </p:spPr>
        </p:pic>
        <p:pic>
          <p:nvPicPr>
            <p:cNvPr id="19" name="그림 18"/>
            <p:cNvPicPr preferRelativeResize="0">
              <a:picLocks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b="19247"/>
            <a:stretch/>
          </p:blipFill>
          <p:spPr>
            <a:xfrm>
              <a:off x="1777561" y="3196054"/>
              <a:ext cx="675000" cy="675000"/>
            </a:xfrm>
            <a:prstGeom prst="rect">
              <a:avLst/>
            </a:prstGeom>
          </p:spPr>
        </p:pic>
        <p:pic>
          <p:nvPicPr>
            <p:cNvPr id="21" name="그림 20"/>
            <p:cNvPicPr preferRelativeResize="0"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777561" y="1126534"/>
              <a:ext cx="675000" cy="675000"/>
            </a:xfrm>
            <a:prstGeom prst="rect">
              <a:avLst/>
            </a:prstGeom>
          </p:spPr>
        </p:pic>
        <p:pic>
          <p:nvPicPr>
            <p:cNvPr id="22" name="그림 21"/>
            <p:cNvPicPr preferRelativeResize="0"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176920" y="2504415"/>
              <a:ext cx="675000" cy="675000"/>
            </a:xfrm>
            <a:prstGeom prst="rect">
              <a:avLst/>
            </a:prstGeom>
          </p:spPr>
        </p:pic>
        <p:pic>
          <p:nvPicPr>
            <p:cNvPr id="35" name="그림 34"/>
            <p:cNvPicPr preferRelativeResize="0">
              <a:picLocks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176920" y="1126534"/>
              <a:ext cx="675000" cy="675000"/>
            </a:xfrm>
            <a:prstGeom prst="rect">
              <a:avLst/>
            </a:prstGeom>
          </p:spPr>
        </p:pic>
        <p:pic>
          <p:nvPicPr>
            <p:cNvPr id="37" name="그림 36"/>
            <p:cNvPicPr preferRelativeResize="0">
              <a:picLocks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176920" y="1816374"/>
              <a:ext cx="675000" cy="675000"/>
            </a:xfrm>
            <a:prstGeom prst="rect">
              <a:avLst/>
            </a:prstGeom>
          </p:spPr>
        </p:pic>
        <p:pic>
          <p:nvPicPr>
            <p:cNvPr id="38" name="그림 37"/>
            <p:cNvPicPr preferRelativeResize="0">
              <a:picLocks/>
            </p:cNvPicPr>
            <p:nvPr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 xmlns="">
                    <a14:imgLayer r:embed="rId11"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078781" y="1126534"/>
              <a:ext cx="675000" cy="675000"/>
            </a:xfrm>
            <a:prstGeom prst="rect">
              <a:avLst/>
            </a:prstGeom>
          </p:spPr>
        </p:pic>
        <p:pic>
          <p:nvPicPr>
            <p:cNvPr id="39" name="그림 38"/>
            <p:cNvPicPr preferRelativeResize="0">
              <a:picLocks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80001" y="3196054"/>
              <a:ext cx="675000" cy="675000"/>
            </a:xfrm>
            <a:prstGeom prst="rect">
              <a:avLst/>
            </a:prstGeom>
          </p:spPr>
        </p:pic>
        <p:pic>
          <p:nvPicPr>
            <p:cNvPr id="40" name="그림 39"/>
            <p:cNvPicPr preferRelativeResize="0">
              <a:picLocks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078781" y="3196054"/>
              <a:ext cx="675000" cy="675000"/>
            </a:xfrm>
            <a:prstGeom prst="rect">
              <a:avLst/>
            </a:prstGeom>
          </p:spPr>
        </p:pic>
        <p:pic>
          <p:nvPicPr>
            <p:cNvPr id="42" name="그림 41"/>
            <p:cNvPicPr preferRelativeResize="0">
              <a:picLocks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777561" y="1816374"/>
              <a:ext cx="675000" cy="675000"/>
            </a:xfrm>
            <a:prstGeom prst="rect">
              <a:avLst/>
            </a:prstGeom>
          </p:spPr>
        </p:pic>
        <p:pic>
          <p:nvPicPr>
            <p:cNvPr id="43" name="그림 42"/>
            <p:cNvPicPr preferRelativeResize="0">
              <a:picLocks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80001" y="1126534"/>
              <a:ext cx="675000" cy="675000"/>
            </a:xfrm>
            <a:prstGeom prst="rect">
              <a:avLst/>
            </a:prstGeom>
          </p:spPr>
        </p:pic>
        <p:pic>
          <p:nvPicPr>
            <p:cNvPr id="44" name="그림 43"/>
            <p:cNvPicPr preferRelativeResize="0">
              <a:picLocks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078781" y="1816374"/>
              <a:ext cx="675000" cy="675000"/>
            </a:xfrm>
            <a:prstGeom prst="rect">
              <a:avLst/>
            </a:prstGeom>
          </p:spPr>
        </p:pic>
        <p:pic>
          <p:nvPicPr>
            <p:cNvPr id="45" name="그림 44"/>
            <p:cNvPicPr preferRelativeResize="0">
              <a:picLocks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80001" y="1816374"/>
              <a:ext cx="675000" cy="675000"/>
            </a:xfrm>
            <a:prstGeom prst="rect">
              <a:avLst/>
            </a:prstGeom>
          </p:spPr>
        </p:pic>
        <p:pic>
          <p:nvPicPr>
            <p:cNvPr id="46" name="그림 45"/>
            <p:cNvPicPr preferRelativeResize="0">
              <a:picLocks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078781" y="2504415"/>
              <a:ext cx="675000" cy="675000"/>
            </a:xfrm>
            <a:prstGeom prst="rect">
              <a:avLst/>
            </a:prstGeom>
          </p:spPr>
        </p:pic>
        <p:pic>
          <p:nvPicPr>
            <p:cNvPr id="48" name="그림 47"/>
            <p:cNvPicPr preferRelativeResize="0">
              <a:picLocks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80001" y="2504415"/>
              <a:ext cx="675000" cy="675000"/>
            </a:xfrm>
            <a:prstGeom prst="rect">
              <a:avLst/>
            </a:prstGeom>
          </p:spPr>
        </p:pic>
        <p:sp>
          <p:nvSpPr>
            <p:cNvPr id="71" name="TextBox 70"/>
            <p:cNvSpPr txBox="1"/>
            <p:nvPr/>
          </p:nvSpPr>
          <p:spPr>
            <a:xfrm>
              <a:off x="3865636" y="1290699"/>
              <a:ext cx="126856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IV(</a:t>
              </a:r>
              <a:r>
                <a:rPr lang="en-US" altLang="ko-KR" sz="9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Inf</a:t>
              </a:r>
              <a:r>
                <a:rPr lang="en-US" altLang="ko-KR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):+(-)  </a:t>
              </a:r>
              <a:endPara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3890782" y="1974213"/>
              <a:ext cx="126856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IV(</a:t>
              </a:r>
              <a:r>
                <a:rPr lang="en-US" altLang="ko-KR" sz="9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Inf</a:t>
              </a:r>
              <a:r>
                <a:rPr lang="en-US" altLang="ko-KR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):+(+)  </a:t>
              </a:r>
              <a:endPara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861064" y="2705733"/>
              <a:ext cx="126856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IV(</a:t>
              </a:r>
              <a:r>
                <a:rPr lang="en-US" altLang="ko-KR" sz="9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Inf</a:t>
              </a:r>
              <a:r>
                <a:rPr lang="en-US" altLang="ko-KR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):+(-)  </a:t>
              </a:r>
              <a:endPara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851920" y="3416679"/>
              <a:ext cx="126856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IV(</a:t>
              </a:r>
              <a:r>
                <a:rPr lang="en-US" altLang="ko-KR" sz="9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Inf</a:t>
              </a:r>
              <a:r>
                <a:rPr lang="en-US" altLang="ko-KR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):+(+)  </a:t>
              </a:r>
              <a:endPara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5" name="직선 연결선 74"/>
            <p:cNvCxnSpPr/>
            <p:nvPr/>
          </p:nvCxnSpPr>
          <p:spPr>
            <a:xfrm>
              <a:off x="4615368" y="1370033"/>
              <a:ext cx="0" cy="78867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직선 연결선 75"/>
            <p:cNvCxnSpPr/>
            <p:nvPr/>
          </p:nvCxnSpPr>
          <p:spPr>
            <a:xfrm>
              <a:off x="4608510" y="2789639"/>
              <a:ext cx="0" cy="733806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Box 76"/>
            <p:cNvSpPr txBox="1"/>
            <p:nvPr/>
          </p:nvSpPr>
          <p:spPr>
            <a:xfrm>
              <a:off x="4672594" y="1562733"/>
              <a:ext cx="55999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OVA (-)</a:t>
              </a:r>
              <a:endPara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4663449" y="3014343"/>
              <a:ext cx="64383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OVA (+)</a:t>
              </a:r>
              <a:endPara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" name="그룹 32"/>
            <p:cNvGrpSpPr/>
            <p:nvPr/>
          </p:nvGrpSpPr>
          <p:grpSpPr>
            <a:xfrm>
              <a:off x="3714695" y="1196752"/>
              <a:ext cx="39600" cy="2088232"/>
              <a:chOff x="2915816" y="1268760"/>
              <a:chExt cx="46800" cy="2088232"/>
            </a:xfrm>
          </p:grpSpPr>
          <p:cxnSp>
            <p:nvCxnSpPr>
              <p:cNvPr id="34" name="직선 연결선 33"/>
              <p:cNvCxnSpPr/>
              <p:nvPr/>
            </p:nvCxnSpPr>
            <p:spPr>
              <a:xfrm>
                <a:off x="2915816" y="1268760"/>
                <a:ext cx="46800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직선 연결선 35"/>
              <p:cNvCxnSpPr/>
              <p:nvPr/>
            </p:nvCxnSpPr>
            <p:spPr>
              <a:xfrm>
                <a:off x="2915816" y="1964837"/>
                <a:ext cx="46800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직선 연결선 40"/>
              <p:cNvCxnSpPr/>
              <p:nvPr/>
            </p:nvCxnSpPr>
            <p:spPr>
              <a:xfrm>
                <a:off x="2915816" y="2660914"/>
                <a:ext cx="46800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직선 연결선 46"/>
              <p:cNvCxnSpPr/>
              <p:nvPr/>
            </p:nvCxnSpPr>
            <p:spPr>
              <a:xfrm>
                <a:off x="2915816" y="3356992"/>
                <a:ext cx="46800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51" name="그림 50"/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476341" y="1816374"/>
              <a:ext cx="676800" cy="676800"/>
            </a:xfrm>
            <a:prstGeom prst="rect">
              <a:avLst/>
            </a:prstGeom>
          </p:spPr>
        </p:pic>
        <p:pic>
          <p:nvPicPr>
            <p:cNvPr id="52" name="그림 51"/>
            <p:cNvPicPr preferRelativeResize="0">
              <a:picLocks/>
            </p:cNvPicPr>
            <p:nvPr/>
          </p:nvPicPr>
          <p:blipFill rotWithShape="1">
            <a:blip r:embed="rId21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b="5094"/>
            <a:stretch/>
          </p:blipFill>
          <p:spPr>
            <a:xfrm>
              <a:off x="2476341" y="1126534"/>
              <a:ext cx="676800" cy="676800"/>
            </a:xfrm>
            <a:prstGeom prst="rect">
              <a:avLst/>
            </a:prstGeom>
          </p:spPr>
        </p:pic>
        <p:pic>
          <p:nvPicPr>
            <p:cNvPr id="53" name="그림 52"/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476341" y="3196054"/>
              <a:ext cx="676800" cy="676800"/>
            </a:xfrm>
            <a:prstGeom prst="rect">
              <a:avLst/>
            </a:prstGeom>
          </p:spPr>
        </p:pic>
        <p:pic>
          <p:nvPicPr>
            <p:cNvPr id="54" name="그림 53"/>
            <p:cNvPicPr>
              <a:picLocks noChangeAspect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476341" y="2504415"/>
              <a:ext cx="676800" cy="676800"/>
            </a:xfrm>
            <a:prstGeom prst="rect">
              <a:avLst/>
            </a:prstGeom>
          </p:spPr>
        </p:pic>
      </p:grpSp>
      <p:pic>
        <p:nvPicPr>
          <p:cNvPr id="58" name="그림 57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8844" y="2518249"/>
            <a:ext cx="648072" cy="648072"/>
          </a:xfrm>
          <a:prstGeom prst="rect">
            <a:avLst/>
          </a:prstGeom>
        </p:spPr>
      </p:pic>
      <p:pic>
        <p:nvPicPr>
          <p:cNvPr id="59" name="그림 58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8844" y="1143406"/>
            <a:ext cx="648072" cy="648072"/>
          </a:xfrm>
          <a:prstGeom prst="rect">
            <a:avLst/>
          </a:prstGeom>
        </p:spPr>
      </p:pic>
      <p:pic>
        <p:nvPicPr>
          <p:cNvPr id="60" name="그림 59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8844" y="1826162"/>
            <a:ext cx="648072" cy="648072"/>
          </a:xfrm>
          <a:prstGeom prst="rect">
            <a:avLst/>
          </a:prstGeom>
        </p:spPr>
      </p:pic>
      <p:pic>
        <p:nvPicPr>
          <p:cNvPr id="61" name="그림 60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8844" y="3191674"/>
            <a:ext cx="648072" cy="648072"/>
          </a:xfrm>
          <a:prstGeom prst="rect">
            <a:avLst/>
          </a:prstGeom>
        </p:spPr>
      </p:pic>
      <p:cxnSp>
        <p:nvCxnSpPr>
          <p:cNvPr id="62" name="직선 연결선 61"/>
          <p:cNvCxnSpPr/>
          <p:nvPr/>
        </p:nvCxnSpPr>
        <p:spPr>
          <a:xfrm>
            <a:off x="3647867" y="1196752"/>
            <a:ext cx="39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직선 연결선 62"/>
          <p:cNvCxnSpPr/>
          <p:nvPr/>
        </p:nvCxnSpPr>
        <p:spPr>
          <a:xfrm>
            <a:off x="3647867" y="1892829"/>
            <a:ext cx="39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직선 연결선 63"/>
          <p:cNvCxnSpPr/>
          <p:nvPr/>
        </p:nvCxnSpPr>
        <p:spPr>
          <a:xfrm>
            <a:off x="3647867" y="2588906"/>
            <a:ext cx="39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직선 연결선 64"/>
          <p:cNvCxnSpPr/>
          <p:nvPr/>
        </p:nvCxnSpPr>
        <p:spPr>
          <a:xfrm>
            <a:off x="3647867" y="3284984"/>
            <a:ext cx="39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직선 연결선 65"/>
          <p:cNvCxnSpPr/>
          <p:nvPr/>
        </p:nvCxnSpPr>
        <p:spPr>
          <a:xfrm>
            <a:off x="2948224" y="1187421"/>
            <a:ext cx="39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직선 연결선 78"/>
          <p:cNvCxnSpPr/>
          <p:nvPr/>
        </p:nvCxnSpPr>
        <p:spPr>
          <a:xfrm>
            <a:off x="2948224" y="1883498"/>
            <a:ext cx="39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직선 연결선 79"/>
          <p:cNvCxnSpPr/>
          <p:nvPr/>
        </p:nvCxnSpPr>
        <p:spPr>
          <a:xfrm>
            <a:off x="2948224" y="2579575"/>
            <a:ext cx="39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직선 연결선 80"/>
          <p:cNvCxnSpPr/>
          <p:nvPr/>
        </p:nvCxnSpPr>
        <p:spPr>
          <a:xfrm>
            <a:off x="2948224" y="3275653"/>
            <a:ext cx="39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직선 연결선 81"/>
          <p:cNvCxnSpPr/>
          <p:nvPr/>
        </p:nvCxnSpPr>
        <p:spPr>
          <a:xfrm>
            <a:off x="2230420" y="1168759"/>
            <a:ext cx="39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직선 연결선 82"/>
          <p:cNvCxnSpPr/>
          <p:nvPr/>
        </p:nvCxnSpPr>
        <p:spPr>
          <a:xfrm>
            <a:off x="2230420" y="1864836"/>
            <a:ext cx="39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직선 연결선 83"/>
          <p:cNvCxnSpPr/>
          <p:nvPr/>
        </p:nvCxnSpPr>
        <p:spPr>
          <a:xfrm>
            <a:off x="2230420" y="2560913"/>
            <a:ext cx="39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직선 연결선 84"/>
          <p:cNvCxnSpPr/>
          <p:nvPr/>
        </p:nvCxnSpPr>
        <p:spPr>
          <a:xfrm>
            <a:off x="2230420" y="3256991"/>
            <a:ext cx="39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직선 연결선 85"/>
          <p:cNvCxnSpPr/>
          <p:nvPr/>
        </p:nvCxnSpPr>
        <p:spPr>
          <a:xfrm>
            <a:off x="1547664" y="1168759"/>
            <a:ext cx="39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직선 연결선 86"/>
          <p:cNvCxnSpPr/>
          <p:nvPr/>
        </p:nvCxnSpPr>
        <p:spPr>
          <a:xfrm>
            <a:off x="1547664" y="1864836"/>
            <a:ext cx="39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직선 연결선 87"/>
          <p:cNvCxnSpPr/>
          <p:nvPr/>
        </p:nvCxnSpPr>
        <p:spPr>
          <a:xfrm>
            <a:off x="1547664" y="2560913"/>
            <a:ext cx="39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직선 연결선 88"/>
          <p:cNvCxnSpPr/>
          <p:nvPr/>
        </p:nvCxnSpPr>
        <p:spPr>
          <a:xfrm>
            <a:off x="1547664" y="3256991"/>
            <a:ext cx="39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직선 연결선 89"/>
          <p:cNvCxnSpPr/>
          <p:nvPr/>
        </p:nvCxnSpPr>
        <p:spPr>
          <a:xfrm>
            <a:off x="832864" y="1196752"/>
            <a:ext cx="39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직선 연결선 90"/>
          <p:cNvCxnSpPr/>
          <p:nvPr/>
        </p:nvCxnSpPr>
        <p:spPr>
          <a:xfrm>
            <a:off x="832864" y="1892829"/>
            <a:ext cx="39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직선 연결선 91"/>
          <p:cNvCxnSpPr/>
          <p:nvPr/>
        </p:nvCxnSpPr>
        <p:spPr>
          <a:xfrm>
            <a:off x="832864" y="2588906"/>
            <a:ext cx="39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직선 연결선 92"/>
          <p:cNvCxnSpPr/>
          <p:nvPr/>
        </p:nvCxnSpPr>
        <p:spPr>
          <a:xfrm>
            <a:off x="832864" y="3284984"/>
            <a:ext cx="39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1479439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201</Words>
  <Application>Microsoft Office PowerPoint</Application>
  <PresentationFormat>화면 슬라이드 쇼(4:3)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Yu Hak Sun</dc:creator>
  <cp:lastModifiedBy>Yu Hak Sun</cp:lastModifiedBy>
  <cp:revision>1</cp:revision>
  <dcterms:created xsi:type="dcterms:W3CDTF">2014-11-06T07:38:19Z</dcterms:created>
  <dcterms:modified xsi:type="dcterms:W3CDTF">2014-11-06T07:38:30Z</dcterms:modified>
</cp:coreProperties>
</file>