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94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EA761-D8CB-4391-AB0F-B2663B5A457B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CB110-6696-47FD-B7FA-7C828B068E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Serial paraffin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E-</a:t>
            </a:r>
            <a:r>
              <a:rPr lang="en-US" dirty="0" err="1" smtClean="0"/>
              <a:t>Cadherin</a:t>
            </a:r>
            <a:r>
              <a:rPr lang="en-US" dirty="0" smtClean="0"/>
              <a:t> staining complies with Hoxb7-myr-venus for Hoxb7-myr-venus-YFP for </a:t>
            </a:r>
            <a:r>
              <a:rPr lang="en-US" dirty="0" err="1" smtClean="0"/>
              <a:t>nephric</a:t>
            </a:r>
            <a:r>
              <a:rPr lang="en-US" dirty="0" smtClean="0"/>
              <a:t> duct morphology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Pax-2 staining represents for intermediate mesoderm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 morphology in the middle of wnt5a mutant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Widened ND in the middle of wnt5a mutant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3CB036-A979-41BF-A259-153F6F29FF6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B5000-7218-4250-AA23-00F3928D8AD0}" type="datetimeFigureOut">
              <a:rPr lang="en-US" smtClean="0"/>
              <a:t>7/23/2014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590AA-079A-492B-8E63-2494BCEE58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jpe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jpeg"/><Relationship Id="rId11" Type="http://schemas.openxmlformats.org/officeDocument/2006/relationships/image" Target="../media/image14.png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14417" t="5202" r="4425"/>
          <a:stretch>
            <a:fillRect/>
          </a:stretch>
        </p:blipFill>
        <p:spPr bwMode="auto">
          <a:xfrm flipH="1" flipV="1">
            <a:off x="1500250" y="3383475"/>
            <a:ext cx="1776350" cy="23503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/>
          <a:srcRect l="2421" b="3136"/>
          <a:stretch>
            <a:fillRect/>
          </a:stretch>
        </p:blipFill>
        <p:spPr bwMode="auto">
          <a:xfrm flipH="1">
            <a:off x="1500249" y="5798923"/>
            <a:ext cx="1776351" cy="1744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5" cstate="print"/>
          <a:srcRect l="2936" t="1532" r="9466" b="2794"/>
          <a:stretch>
            <a:fillRect/>
          </a:stretch>
        </p:blipFill>
        <p:spPr bwMode="auto">
          <a:xfrm rot="16200000" flipV="1">
            <a:off x="1435925" y="1454725"/>
            <a:ext cx="1905000" cy="17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95450" y="1278575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95404" y="1387423"/>
            <a:ext cx="1300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E10.5: </a:t>
            </a:r>
            <a:r>
              <a:rPr lang="en-US" sz="1400" i="1" dirty="0" smtClean="0">
                <a:solidFill>
                  <a:srgbClr val="FF0000"/>
                </a:solidFill>
              </a:rPr>
              <a:t>BMP4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0975" y="1070643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Wnt5a fl/+;T-</a:t>
            </a:r>
            <a:r>
              <a:rPr lang="en-US" sz="1400" i="1" dirty="0" err="1" smtClean="0"/>
              <a:t>Cre</a:t>
            </a:r>
            <a:endParaRPr lang="en-US" sz="1400" i="1" dirty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276600" y="1070747"/>
            <a:ext cx="1905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400" i="1" dirty="0" smtClean="0">
                <a:ea typeface="굴림" charset="-127"/>
              </a:rPr>
              <a:t>Wnt5a fl/</a:t>
            </a:r>
            <a:r>
              <a:rPr lang="el-GR" altLang="ko-KR" sz="1400" i="1" dirty="0" smtClean="0">
                <a:ea typeface="굴림" charset="-127"/>
              </a:rPr>
              <a:t>Δ</a:t>
            </a:r>
            <a:r>
              <a:rPr lang="en-US" altLang="ko-KR" sz="1400" i="1" dirty="0" smtClean="0">
                <a:ea typeface="굴림" charset="-127"/>
              </a:rPr>
              <a:t>;T-</a:t>
            </a:r>
            <a:r>
              <a:rPr lang="en-US" altLang="ko-KR" sz="1400" i="1" dirty="0" err="1" smtClean="0">
                <a:ea typeface="굴림" charset="-127"/>
              </a:rPr>
              <a:t>Cre</a:t>
            </a:r>
            <a:endParaRPr lang="en-US" altLang="ko-KR" sz="1400" i="1" dirty="0">
              <a:ea typeface="굴림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0250" y="33726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E10.5: </a:t>
            </a:r>
            <a:r>
              <a:rPr lang="en-US" sz="1400" i="1" dirty="0" smtClean="0">
                <a:solidFill>
                  <a:srgbClr val="FF0000"/>
                </a:solidFill>
              </a:rPr>
              <a:t>Gremlin1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5450" y="3277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95450" y="570215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 cstate="print"/>
          <a:srcRect r="14427" b="10236"/>
          <a:stretch>
            <a:fillRect/>
          </a:stretch>
        </p:blipFill>
        <p:spPr bwMode="auto">
          <a:xfrm flipH="1">
            <a:off x="3334000" y="5810000"/>
            <a:ext cx="1801368" cy="1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 flipH="1">
            <a:off x="4460175" y="6383975"/>
            <a:ext cx="1524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079175" y="6383975"/>
            <a:ext cx="1524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2519550" y="5979225"/>
            <a:ext cx="15240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00250" y="579715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E10.5: </a:t>
            </a:r>
            <a:r>
              <a:rPr lang="en-US" sz="1400" i="1" dirty="0" smtClean="0">
                <a:solidFill>
                  <a:srgbClr val="FF0000"/>
                </a:solidFill>
              </a:rPr>
              <a:t>Sprouty1</a:t>
            </a:r>
            <a:endParaRPr lang="en-US" sz="1400" i="1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7" cstate="print"/>
          <a:srcRect t="4820"/>
          <a:stretch>
            <a:fillRect/>
          </a:stretch>
        </p:blipFill>
        <p:spPr bwMode="auto">
          <a:xfrm flipH="1" flipV="1">
            <a:off x="3329050" y="3383475"/>
            <a:ext cx="1801368" cy="235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2133600" y="24384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45625" y="4572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81200" y="470065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IM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962400" y="1981200"/>
            <a:ext cx="152400" cy="1524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810000" y="2438400"/>
            <a:ext cx="228600" cy="381000"/>
          </a:xfrm>
          <a:prstGeom prst="ellipse">
            <a:avLst/>
          </a:prstGeom>
          <a:noFill/>
          <a:ln w="635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7"/>
          <p:cNvPicPr preferRelativeResize="0">
            <a:picLocks noChangeArrowheads="1"/>
          </p:cNvPicPr>
          <p:nvPr/>
        </p:nvPicPr>
        <p:blipFill>
          <a:blip r:embed="rId8" cstate="print"/>
          <a:srcRect l="3846" b="2188"/>
          <a:stretch>
            <a:fillRect/>
          </a:stretch>
        </p:blipFill>
        <p:spPr bwMode="auto">
          <a:xfrm rot="16200000" flipV="1">
            <a:off x="3268003" y="1459558"/>
            <a:ext cx="1901952" cy="1772842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</p:pic>
      <p:sp>
        <p:nvSpPr>
          <p:cNvPr id="47" name="Oval 46"/>
          <p:cNvSpPr/>
          <p:nvPr/>
        </p:nvSpPr>
        <p:spPr>
          <a:xfrm>
            <a:off x="3623469" y="1973031"/>
            <a:ext cx="164592" cy="325010"/>
          </a:xfrm>
          <a:prstGeom prst="ellipse">
            <a:avLst/>
          </a:prstGeom>
          <a:noFill/>
          <a:ln w="158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687730" y="2362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IM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 rot="235593">
            <a:off x="1971543" y="1744982"/>
            <a:ext cx="162227" cy="614329"/>
          </a:xfrm>
          <a:prstGeom prst="ellipse">
            <a:avLst/>
          </a:prstGeom>
          <a:noFill/>
          <a:ln w="158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 rot="464986">
            <a:off x="1989781" y="4076060"/>
            <a:ext cx="182880" cy="614329"/>
          </a:xfrm>
          <a:prstGeom prst="ellipse">
            <a:avLst/>
          </a:prstGeom>
          <a:noFill/>
          <a:ln w="158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133600" y="39624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810000" y="1981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862635" y="3962400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095896" y="3952974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 rot="247295">
            <a:off x="3872238" y="4100517"/>
            <a:ext cx="146304" cy="256032"/>
          </a:xfrm>
          <a:prstGeom prst="ellipse">
            <a:avLst/>
          </a:prstGeom>
          <a:noFill/>
          <a:ln w="15875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794928" y="4063720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779856" y="4196024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1905000" y="4105374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1838008" y="4282272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1843872" y="4459792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3775672" y="4125688"/>
            <a:ext cx="76200" cy="762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3892904" y="2224032"/>
            <a:ext cx="762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3892904" y="2301912"/>
            <a:ext cx="762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3909656" y="2005554"/>
            <a:ext cx="762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3906312" y="2128576"/>
            <a:ext cx="762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2336240" y="1905000"/>
            <a:ext cx="102160" cy="502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2357176" y="1752600"/>
            <a:ext cx="81224" cy="3014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H="1">
            <a:off x="2311120" y="2047352"/>
            <a:ext cx="102160" cy="502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>
            <a:off x="2280976" y="2204776"/>
            <a:ext cx="102160" cy="502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13"/>
          <p:cNvGrpSpPr/>
          <p:nvPr/>
        </p:nvGrpSpPr>
        <p:grpSpPr>
          <a:xfrm>
            <a:off x="642250" y="780801"/>
            <a:ext cx="2819400" cy="2857499"/>
            <a:chOff x="4648200" y="2095500"/>
            <a:chExt cx="3048000" cy="3381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9434" r="12721"/>
            <a:stretch>
              <a:fillRect/>
            </a:stretch>
          </p:blipFill>
          <p:spPr bwMode="auto">
            <a:xfrm>
              <a:off x="4648200" y="2095500"/>
              <a:ext cx="3048000" cy="338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Oval 9"/>
            <p:cNvSpPr>
              <a:spLocks noChangeArrowheads="1"/>
            </p:cNvSpPr>
            <p:nvPr/>
          </p:nvSpPr>
          <p:spPr bwMode="auto">
            <a:xfrm rot="20429309" flipH="1">
              <a:off x="6488113" y="3400425"/>
              <a:ext cx="433387" cy="118110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156850" y="780800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dirty="0">
                <a:ea typeface="굴림" charset="-127"/>
              </a:rPr>
              <a:t>A</a:t>
            </a: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3156850" y="1283525"/>
            <a:ext cx="30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1400" dirty="0">
                <a:ea typeface="굴림" charset="-127"/>
              </a:rPr>
              <a:t>P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297375" y="1029202"/>
            <a:ext cx="0" cy="3018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2250" y="3307275"/>
            <a:ext cx="1143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1400" dirty="0" smtClean="0">
                <a:ea typeface="굴림" charset="-127"/>
              </a:rPr>
              <a:t>E9.5: </a:t>
            </a:r>
            <a:r>
              <a:rPr lang="en-US" altLang="ko-KR" sz="1400" i="1" dirty="0" smtClean="0">
                <a:ea typeface="굴림" charset="-127"/>
              </a:rPr>
              <a:t>Wnt5a</a:t>
            </a:r>
            <a:endParaRPr lang="en-US" altLang="ko-KR" sz="1400" i="1" dirty="0">
              <a:ea typeface="굴림" charset="-127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318650" y="3219200"/>
            <a:ext cx="228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33825" y="306185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tail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37650" y="26096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31375" y="2492825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Posterior IM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709050" y="2381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94650" y="2228600"/>
            <a:ext cx="95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 smtClean="0"/>
              <a:t>Hindlimb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282499" y="678875"/>
            <a:ext cx="3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54325" y="3852550"/>
            <a:ext cx="3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550" y="3962400"/>
            <a:ext cx="1990571" cy="192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657225" y="5628999"/>
            <a:ext cx="9960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ko-KR" sz="1400" dirty="0">
                <a:solidFill>
                  <a:schemeClr val="bg1"/>
                </a:solidFill>
                <a:ea typeface="굴림" charset="-127"/>
              </a:rPr>
              <a:t>E10.5</a:t>
            </a:r>
          </a:p>
        </p:txBody>
      </p:sp>
      <p:pic>
        <p:nvPicPr>
          <p:cNvPr id="45" name="Picture 4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13197" y="3962400"/>
            <a:ext cx="969652" cy="1927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Oval 9"/>
          <p:cNvSpPr>
            <a:spLocks noChangeArrowheads="1"/>
          </p:cNvSpPr>
          <p:nvPr/>
        </p:nvSpPr>
        <p:spPr bwMode="auto">
          <a:xfrm rot="389427" flipH="1">
            <a:off x="2619056" y="4997476"/>
            <a:ext cx="514121" cy="831565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47" name="Oval 46"/>
          <p:cNvSpPr>
            <a:spLocks noChangeArrowheads="1"/>
          </p:cNvSpPr>
          <p:nvPr/>
        </p:nvSpPr>
        <p:spPr bwMode="auto">
          <a:xfrm rot="389427" flipH="1">
            <a:off x="1177472" y="5017693"/>
            <a:ext cx="427702" cy="541798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1592274" y="5333999"/>
            <a:ext cx="762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499249" y="5269674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metanephros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8600" y="6057400"/>
            <a:ext cx="3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7825" y="6172200"/>
            <a:ext cx="1659541" cy="192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3709" y="6172200"/>
            <a:ext cx="1026777" cy="1924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Oval 9"/>
          <p:cNvSpPr>
            <a:spLocks noChangeArrowheads="1"/>
          </p:cNvSpPr>
          <p:nvPr/>
        </p:nvSpPr>
        <p:spPr bwMode="auto">
          <a:xfrm flipH="1">
            <a:off x="2257850" y="7164148"/>
            <a:ext cx="559528" cy="989252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62" name="Oval 9"/>
          <p:cNvSpPr>
            <a:spLocks noChangeArrowheads="1"/>
          </p:cNvSpPr>
          <p:nvPr/>
        </p:nvSpPr>
        <p:spPr bwMode="auto">
          <a:xfrm rot="389427" flipH="1">
            <a:off x="1112199" y="6321801"/>
            <a:ext cx="427702" cy="541798"/>
          </a:xfrm>
          <a:prstGeom prst="ellips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1231546" y="7779424"/>
            <a:ext cx="9960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ko-KR" dirty="0" smtClean="0">
                <a:solidFill>
                  <a:schemeClr val="bg1"/>
                </a:solidFill>
                <a:ea typeface="굴림" charset="-127"/>
              </a:rPr>
              <a:t>E11.5</a:t>
            </a:r>
            <a:endParaRPr lang="en-US" altLang="ko-KR" dirty="0">
              <a:solidFill>
                <a:schemeClr val="bg1"/>
              </a:solidFill>
              <a:ea typeface="굴림" charset="-127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1356785" y="6741224"/>
            <a:ext cx="762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56885" y="6688774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metanephros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5434584" y="1583619"/>
            <a:ext cx="129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ea typeface="굴림" pitchFamily="34" charset="-127"/>
              </a:rPr>
              <a:t>GAPDH (27cy)</a:t>
            </a:r>
            <a:endParaRPr lang="en-US" altLang="ko-KR" sz="1200" dirty="0">
              <a:ea typeface="굴림" pitchFamily="34" charset="-127"/>
            </a:endParaRPr>
          </a:p>
        </p:txBody>
      </p:sp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5448872" y="1109719"/>
            <a:ext cx="129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ea typeface="굴림" pitchFamily="34" charset="-127"/>
              </a:rPr>
              <a:t>Wnt5a (43cy) </a:t>
            </a:r>
            <a:endParaRPr lang="en-US" altLang="ko-KR" sz="1200" dirty="0">
              <a:ea typeface="굴림" pitchFamily="34" charset="-127"/>
            </a:endParaRPr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4419600" y="660075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dirty="0">
                <a:ea typeface="굴림" pitchFamily="34" charset="-127"/>
              </a:rPr>
              <a:t> MM   UB</a:t>
            </a:r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5434584" y="2357811"/>
            <a:ext cx="129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ea typeface="굴림" pitchFamily="34" charset="-127"/>
              </a:rPr>
              <a:t>Six2 (33 cy)</a:t>
            </a:r>
            <a:endParaRPr lang="en-US" altLang="ko-KR" sz="1200" dirty="0">
              <a:ea typeface="굴림" pitchFamily="34" charset="-127"/>
            </a:endParaRP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5434584" y="2022531"/>
            <a:ext cx="129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ea typeface="굴림" pitchFamily="34" charset="-127"/>
              </a:rPr>
              <a:t>C-Ret (35 cy)</a:t>
            </a:r>
            <a:endParaRPr lang="en-US" altLang="ko-KR" sz="1200" dirty="0">
              <a:ea typeface="굴림" pitchFamily="34" charset="-127"/>
            </a:endParaRPr>
          </a:p>
        </p:txBody>
      </p:sp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4431792" y="2708331"/>
          <a:ext cx="1054608" cy="379412"/>
        </p:xfrm>
        <a:graphic>
          <a:graphicData uri="http://schemas.openxmlformats.org/presentationml/2006/ole">
            <p:oleObj spid="_x0000_s1026" name="Image" r:id="rId9" imgW="1883668" imgH="1206704" progId="Photoshop.Image.7">
              <p:embed/>
            </p:oleObj>
          </a:graphicData>
        </a:graphic>
      </p:graphicFrame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434584" y="2757099"/>
            <a:ext cx="1295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200" dirty="0" smtClean="0">
                <a:ea typeface="굴림" pitchFamily="34" charset="-127"/>
              </a:rPr>
              <a:t>GDNF (35 cy)</a:t>
            </a:r>
            <a:endParaRPr lang="en-US" altLang="ko-KR" sz="1200" dirty="0">
              <a:ea typeface="굴림" pitchFamily="34" charset="-127"/>
            </a:endParaRPr>
          </a:p>
        </p:txBody>
      </p:sp>
      <p:pic>
        <p:nvPicPr>
          <p:cNvPr id="50" name="Picture 10"/>
          <p:cNvPicPr>
            <a:picLocks noChangeAspect="1" noChangeArrowheads="1"/>
          </p:cNvPicPr>
          <p:nvPr/>
        </p:nvPicPr>
        <p:blipFill>
          <a:blip r:embed="rId10" cstate="print">
            <a:lum bright="17000" contrast="49000"/>
          </a:blip>
          <a:srcRect/>
          <a:stretch>
            <a:fillRect/>
          </a:stretch>
        </p:blipFill>
        <p:spPr bwMode="auto">
          <a:xfrm>
            <a:off x="4431792" y="1946331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11"/>
          <p:cNvPicPr>
            <a:picLocks noChangeAspect="1" noChangeArrowheads="1"/>
          </p:cNvPicPr>
          <p:nvPr/>
        </p:nvPicPr>
        <p:blipFill>
          <a:blip r:embed="rId11" cstate="print">
            <a:lum bright="19000" contrast="55000"/>
          </a:blip>
          <a:srcRect/>
          <a:stretch>
            <a:fillRect/>
          </a:stretch>
        </p:blipFill>
        <p:spPr bwMode="auto">
          <a:xfrm>
            <a:off x="4431792" y="2357811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52"/>
          <p:cNvSpPr txBox="1"/>
          <p:nvPr/>
        </p:nvSpPr>
        <p:spPr>
          <a:xfrm>
            <a:off x="4040575" y="648200"/>
            <a:ext cx="345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12" cstate="print">
            <a:lum bright="9000" contrast="28000"/>
          </a:blip>
          <a:srcRect/>
          <a:stretch>
            <a:fillRect/>
          </a:stretch>
        </p:blipFill>
        <p:spPr bwMode="auto">
          <a:xfrm>
            <a:off x="4431475" y="1524000"/>
            <a:ext cx="10549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19600" y="1002475"/>
            <a:ext cx="1066800" cy="45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59639" y="1570987"/>
            <a:ext cx="34936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i="1" dirty="0" smtClean="0">
                <a:ea typeface="굴림" charset="-127"/>
              </a:rPr>
              <a:t>Rosa26-YFP;T-CreER</a:t>
            </a:r>
            <a:r>
              <a:rPr lang="en-US" altLang="ko-KR" i="1" baseline="30000" dirty="0" smtClean="0">
                <a:ea typeface="굴림" charset="-127"/>
              </a:rPr>
              <a:t>T2</a:t>
            </a:r>
            <a:endParaRPr lang="en-US" altLang="ko-KR" i="1" baseline="30000" dirty="0">
              <a:ea typeface="굴림" charset="-127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16200000">
            <a:off x="382432" y="2686013"/>
            <a:ext cx="708702" cy="3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dirty="0" smtClean="0">
                <a:ea typeface="굴림" charset="-127"/>
              </a:rPr>
              <a:t>E8.5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 rot="16200000">
            <a:off x="-1101331" y="3442480"/>
            <a:ext cx="3189157" cy="3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dirty="0" smtClean="0">
                <a:ea typeface="굴림" charset="-127"/>
              </a:rPr>
              <a:t>Time of </a:t>
            </a:r>
            <a:r>
              <a:rPr lang="en-US" altLang="ko-KR" dirty="0" err="1" smtClean="0">
                <a:ea typeface="굴림" charset="-127"/>
              </a:rPr>
              <a:t>tamoxifen</a:t>
            </a:r>
            <a:r>
              <a:rPr lang="en-US" altLang="ko-KR" dirty="0" smtClean="0">
                <a:ea typeface="굴림" charset="-127"/>
              </a:rPr>
              <a:t> </a:t>
            </a:r>
            <a:r>
              <a:rPr lang="en-US" altLang="ko-KR" dirty="0">
                <a:ea typeface="굴림" charset="-127"/>
              </a:rPr>
              <a:t>injection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 rot="16200000">
            <a:off x="427552" y="4457574"/>
            <a:ext cx="623067" cy="35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dirty="0" smtClean="0">
                <a:ea typeface="굴림" charset="-127"/>
              </a:rPr>
              <a:t>E7.5</a:t>
            </a:r>
            <a:endParaRPr lang="en-US" altLang="ko-KR" dirty="0">
              <a:ea typeface="굴림" charset="-127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35606" y="1769338"/>
            <a:ext cx="4803" cy="39401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36875" t="14375" r="23750" b="35625"/>
          <a:stretch>
            <a:fillRect/>
          </a:stretch>
        </p:blipFill>
        <p:spPr bwMode="auto">
          <a:xfrm>
            <a:off x="1019269" y="3914033"/>
            <a:ext cx="1791159" cy="177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36875" t="13628" r="23125" b="35590"/>
          <a:stretch>
            <a:fillRect/>
          </a:stretch>
        </p:blipFill>
        <p:spPr bwMode="auto">
          <a:xfrm>
            <a:off x="4885535" y="3914033"/>
            <a:ext cx="1791597" cy="177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674321" y="1783597"/>
            <a:ext cx="4989656" cy="343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E9.5                               E10.5                            </a:t>
            </a:r>
            <a:r>
              <a:rPr lang="en-US" dirty="0" err="1" smtClean="0"/>
              <a:t>E10.5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36799" t="14063" r="23383" b="35156"/>
          <a:stretch>
            <a:fillRect/>
          </a:stretch>
        </p:blipFill>
        <p:spPr bwMode="auto">
          <a:xfrm rot="16200000">
            <a:off x="4917928" y="2092474"/>
            <a:ext cx="1720728" cy="180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l="13125" t="31317" r="62768" b="40781"/>
          <a:stretch>
            <a:fillRect/>
          </a:stretch>
        </p:blipFill>
        <p:spPr bwMode="auto">
          <a:xfrm>
            <a:off x="2902909" y="3914033"/>
            <a:ext cx="1965158" cy="177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 l="42790" t="30469" r="32500" b="41936"/>
          <a:stretch>
            <a:fillRect/>
          </a:stretch>
        </p:blipFill>
        <p:spPr bwMode="auto">
          <a:xfrm>
            <a:off x="2902909" y="2133600"/>
            <a:ext cx="1965158" cy="17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print"/>
          <a:srcRect l="36875" t="14063" r="24292" b="35937"/>
          <a:stretch>
            <a:fillRect/>
          </a:stretch>
        </p:blipFill>
        <p:spPr bwMode="auto">
          <a:xfrm rot="16200000" flipH="1">
            <a:off x="1053613" y="2090330"/>
            <a:ext cx="1703545" cy="180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986856" y="1848676"/>
            <a:ext cx="567712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752633" y="2496630"/>
            <a:ext cx="1018971" cy="99218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461499" y="4480994"/>
            <a:ext cx="1018971" cy="99218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62000" y="2010668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62000" y="379594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522025" y="255022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IM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52850" y="4393875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IM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43600" y="34290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tail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72200" y="502920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tail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234050" y="3048000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334000" y="2895600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410200" y="2743200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322125" y="5286500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229100" y="5159825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157850" y="4995550"/>
            <a:ext cx="1524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3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495742" y="3085659"/>
            <a:ext cx="749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DAPI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21016" y="5670184"/>
            <a:ext cx="149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E-</a:t>
            </a:r>
            <a:r>
              <a:rPr lang="en-US" dirty="0" err="1" smtClean="0"/>
              <a:t>Cadherin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991990" y="3163385"/>
            <a:ext cx="242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Hoxb7-myr-venus-YFP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455017" y="5517783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Merge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36250" t="14063" r="23125" b="35937"/>
          <a:stretch>
            <a:fillRect/>
          </a:stretch>
        </p:blipFill>
        <p:spPr bwMode="auto">
          <a:xfrm>
            <a:off x="1066800" y="2133600"/>
            <a:ext cx="4953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1024128"/>
            <a:ext cx="2133600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38400" y="3200400"/>
            <a:ext cx="2133600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438400" y="5385816"/>
            <a:ext cx="2133600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2438400" y="1024128"/>
            <a:ext cx="216916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lum bright="19000" contrast="34000"/>
          </a:blip>
          <a:srcRect/>
          <a:stretch>
            <a:fillRect/>
          </a:stretch>
        </p:blipFill>
        <p:spPr bwMode="auto">
          <a:xfrm>
            <a:off x="2438400" y="3200400"/>
            <a:ext cx="216916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lum bright="51000" contrast="70000"/>
          </a:blip>
          <a:srcRect/>
          <a:stretch>
            <a:fillRect/>
          </a:stretch>
        </p:blipFill>
        <p:spPr bwMode="auto">
          <a:xfrm>
            <a:off x="2438400" y="5385816"/>
            <a:ext cx="216916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 rot="16200000">
            <a:off x="3638051" y="1896482"/>
            <a:ext cx="228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Hoxb7-myr-venus-YFP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031601" y="6215775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4031601" y="4109607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Pax-2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94176" y="38100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i="1" dirty="0" smtClean="0">
                <a:ea typeface="굴림" charset="-127"/>
              </a:rPr>
              <a:t>Wnt5a fl/</a:t>
            </a:r>
            <a:r>
              <a:rPr lang="el-GR" altLang="ko-KR" i="1" dirty="0" smtClean="0">
                <a:ea typeface="굴림" charset="-127"/>
              </a:rPr>
              <a:t>Δ</a:t>
            </a:r>
            <a:r>
              <a:rPr lang="en-US" altLang="ko-KR" i="1" dirty="0" smtClean="0">
                <a:ea typeface="굴림" charset="-127"/>
              </a:rPr>
              <a:t>;T-</a:t>
            </a:r>
            <a:r>
              <a:rPr lang="en-US" altLang="ko-KR" i="1" dirty="0" err="1" smtClean="0">
                <a:ea typeface="굴림" charset="-127"/>
              </a:rPr>
              <a:t>Cre</a:t>
            </a:r>
            <a:endParaRPr lang="en-US" altLang="ko-KR" i="1" dirty="0">
              <a:ea typeface="굴림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381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Wnt5a fl/+;T-</a:t>
            </a:r>
            <a:r>
              <a:rPr lang="en-US" i="1" dirty="0" err="1" smtClean="0"/>
              <a:t>Cre</a:t>
            </a:r>
            <a:endParaRPr lang="en-US" i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 t="30303" b="12121"/>
          <a:stretch>
            <a:fillRect/>
          </a:stretch>
        </p:blipFill>
        <p:spPr bwMode="auto">
          <a:xfrm flipH="1">
            <a:off x="838200" y="762000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 l="30303" r="12121"/>
          <a:stretch>
            <a:fillRect/>
          </a:stretch>
        </p:blipFill>
        <p:spPr bwMode="auto">
          <a:xfrm rot="5400000">
            <a:off x="3919728" y="228600"/>
            <a:ext cx="1447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2133600" y="990600"/>
            <a:ext cx="152400" cy="4572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05528" y="1066800"/>
            <a:ext cx="2286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 t="18182" b="24242"/>
          <a:stretch>
            <a:fillRect/>
          </a:stretch>
        </p:blipFill>
        <p:spPr bwMode="auto">
          <a:xfrm flipH="1">
            <a:off x="838200" y="2246376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 cstate="print"/>
          <a:srcRect t="18182" b="24242"/>
          <a:stretch>
            <a:fillRect/>
          </a:stretch>
        </p:blipFill>
        <p:spPr bwMode="auto">
          <a:xfrm flipH="1">
            <a:off x="3386328" y="2246376"/>
            <a:ext cx="2514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2133600" y="2779776"/>
            <a:ext cx="152400" cy="152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53128" y="3084576"/>
            <a:ext cx="152400" cy="2286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5327001" y="1299351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Anterior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327001" y="2771535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Middle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342241" y="4676535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Posterior</a:t>
            </a:r>
            <a:endParaRPr lang="en-US" dirty="0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80232" y="3733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 flipV="1">
            <a:off x="838200" y="3730752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Connector 19"/>
          <p:cNvCxnSpPr/>
          <p:nvPr/>
        </p:nvCxnSpPr>
        <p:spPr>
          <a:xfrm>
            <a:off x="2017776" y="4834128"/>
            <a:ext cx="76200" cy="762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447032" y="4953000"/>
            <a:ext cx="76200" cy="3048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77462" y="3618537"/>
            <a:ext cx="25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C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69025" y="2131625"/>
            <a:ext cx="25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B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73024" y="643250"/>
            <a:ext cx="25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A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50008" y="188976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46960" y="3386328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37816" y="5925312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01184" y="592836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92040" y="3389376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92040" y="188976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schemeClr val="bg1"/>
                </a:solidFill>
              </a:rPr>
              <a:t>Pax2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842820" y="121920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i="1" dirty="0" smtClean="0">
                <a:ea typeface="굴림" charset="-127"/>
              </a:rPr>
              <a:t>Wnt5a fl/</a:t>
            </a:r>
            <a:r>
              <a:rPr lang="el-GR" altLang="ko-KR" i="1" dirty="0" smtClean="0">
                <a:ea typeface="굴림" charset="-127"/>
              </a:rPr>
              <a:t>Δ</a:t>
            </a:r>
            <a:r>
              <a:rPr lang="en-US" altLang="ko-KR" i="1" dirty="0" smtClean="0">
                <a:ea typeface="굴림" charset="-127"/>
              </a:rPr>
              <a:t>;T-</a:t>
            </a:r>
            <a:r>
              <a:rPr lang="en-US" altLang="ko-KR" i="1" dirty="0" err="1" smtClean="0">
                <a:ea typeface="굴림" charset="-127"/>
              </a:rPr>
              <a:t>Cre</a:t>
            </a:r>
            <a:endParaRPr lang="en-US" altLang="ko-KR" i="1" dirty="0">
              <a:ea typeface="굴림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2192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Wnt5a fl/+;T-</a:t>
            </a:r>
            <a:r>
              <a:rPr lang="en-US" i="1" dirty="0" err="1" smtClean="0"/>
              <a:t>Cre</a:t>
            </a:r>
            <a:endParaRPr lang="en-US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-12000" contrast="40000"/>
          </a:blip>
          <a:srcRect l="23197" t="23753" r="68936" b="66414"/>
          <a:stretch>
            <a:fillRect/>
          </a:stretch>
        </p:blipFill>
        <p:spPr bwMode="auto">
          <a:xfrm flipH="1" flipV="1">
            <a:off x="1600200" y="3657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lum bright="17000" contrast="64000"/>
          </a:blip>
          <a:srcRect l="67850" t="57063" r="22800" b="31250"/>
          <a:stretch>
            <a:fillRect/>
          </a:stretch>
        </p:blipFill>
        <p:spPr bwMode="auto">
          <a:xfrm>
            <a:off x="3962400" y="3657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 t="22945" b="10769"/>
          <a:stretch>
            <a:fillRect/>
          </a:stretch>
        </p:blipFill>
        <p:spPr bwMode="auto">
          <a:xfrm>
            <a:off x="1371600" y="1600200"/>
            <a:ext cx="204623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 l="8572" t="23863" r="14286" b="7201"/>
          <a:stretch>
            <a:fillRect/>
          </a:stretch>
        </p:blipFill>
        <p:spPr bwMode="auto">
          <a:xfrm>
            <a:off x="3810000" y="16002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286000" y="2438400"/>
            <a:ext cx="3810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2438400"/>
            <a:ext cx="762000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71600" y="32766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Hoxb7-myr-venus-YFP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0" y="32766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Hoxb7-myr-venus-YFP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0825" y="5088575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Hoxb7-myr-venus-YFP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03025" y="50767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</a:rPr>
              <a:t>Hoxb7-myr-venus-YFP</a:t>
            </a:r>
            <a:endParaRPr lang="en-US" sz="14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02425" y="3545568"/>
            <a:ext cx="25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B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106424" y="1481450"/>
            <a:ext cx="259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dirty="0" smtClean="0">
                <a:ea typeface="굴림" charset="-127"/>
              </a:rPr>
              <a:t>A</a:t>
            </a:r>
            <a:endParaRPr lang="en-US" altLang="ko-KR" dirty="0">
              <a:ea typeface="굴림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lum bright="40000" contrast="60000"/>
          </a:blip>
          <a:srcRect/>
          <a:stretch>
            <a:fillRect/>
          </a:stretch>
        </p:blipFill>
        <p:spPr bwMode="auto">
          <a:xfrm>
            <a:off x="1524000" y="381000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lum bright="40000" contrast="60000"/>
          </a:blip>
          <a:srcRect r="5517"/>
          <a:stretch>
            <a:fillRect/>
          </a:stretch>
        </p:blipFill>
        <p:spPr bwMode="auto">
          <a:xfrm flipH="1">
            <a:off x="3657600" y="381000"/>
            <a:ext cx="208788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97808" y="0"/>
            <a:ext cx="190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i="1" dirty="0" smtClean="0">
                <a:ea typeface="굴림" charset="-127"/>
              </a:rPr>
              <a:t>Wnt5a fl/</a:t>
            </a:r>
            <a:r>
              <a:rPr lang="el-GR" altLang="ko-KR" i="1" dirty="0" smtClean="0">
                <a:ea typeface="굴림" charset="-127"/>
              </a:rPr>
              <a:t>Δ</a:t>
            </a:r>
            <a:r>
              <a:rPr lang="en-US" altLang="ko-KR" i="1" dirty="0" smtClean="0">
                <a:ea typeface="굴림" charset="-127"/>
              </a:rPr>
              <a:t>;T-</a:t>
            </a:r>
            <a:r>
              <a:rPr lang="en-US" altLang="ko-KR" i="1" dirty="0" err="1" smtClean="0">
                <a:ea typeface="굴림" charset="-127"/>
              </a:rPr>
              <a:t>Cre</a:t>
            </a:r>
            <a:endParaRPr lang="en-US" altLang="ko-KR" i="1" dirty="0">
              <a:ea typeface="굴림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9824" y="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Wnt5a fl/+;T-</a:t>
            </a:r>
            <a:r>
              <a:rPr lang="en-US" i="1" dirty="0" err="1" smtClean="0"/>
              <a:t>Cre</a:t>
            </a:r>
            <a:endParaRPr lang="en-US" i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lum bright="40000" contrast="60000"/>
          </a:blip>
          <a:srcRect/>
          <a:stretch>
            <a:fillRect/>
          </a:stretch>
        </p:blipFill>
        <p:spPr bwMode="auto">
          <a:xfrm flipH="1">
            <a:off x="1524000" y="2599604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lum bright="40000" contrast="60000"/>
          </a:blip>
          <a:srcRect r="-5595"/>
          <a:stretch>
            <a:fillRect/>
          </a:stretch>
        </p:blipFill>
        <p:spPr bwMode="auto">
          <a:xfrm>
            <a:off x="3657600" y="2590800"/>
            <a:ext cx="2209800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lum bright="40000" contrast="60000"/>
          </a:blip>
          <a:srcRect/>
          <a:stretch>
            <a:fillRect/>
          </a:stretch>
        </p:blipFill>
        <p:spPr bwMode="auto">
          <a:xfrm>
            <a:off x="1524000" y="4800600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lum bright="40000" contrast="60000"/>
          </a:blip>
          <a:srcRect/>
          <a:stretch>
            <a:fillRect/>
          </a:stretch>
        </p:blipFill>
        <p:spPr bwMode="auto">
          <a:xfrm>
            <a:off x="3657600" y="4800600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>
            <a:lum bright="40000" contrast="60000"/>
          </a:blip>
          <a:srcRect/>
          <a:stretch>
            <a:fillRect/>
          </a:stretch>
        </p:blipFill>
        <p:spPr bwMode="auto">
          <a:xfrm flipH="1">
            <a:off x="1524000" y="6925396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 cstate="print">
            <a:lum bright="40000" contrast="60000"/>
          </a:blip>
          <a:srcRect/>
          <a:stretch>
            <a:fillRect/>
          </a:stretch>
        </p:blipFill>
        <p:spPr bwMode="auto">
          <a:xfrm>
            <a:off x="3657600" y="6925396"/>
            <a:ext cx="2092717" cy="22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rot="16200000">
            <a:off x="5174601" y="1174383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Anterior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5174601" y="3490863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Middle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186793" y="6764415"/>
            <a:ext cx="149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Posterior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8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724400" y="5755575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895600" y="1447800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76850" y="1728850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864925" y="3540825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895600" y="3505200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819400" y="5486400"/>
            <a:ext cx="533400" cy="457200"/>
          </a:xfrm>
          <a:prstGeom prst="rect">
            <a:avLst/>
          </a:prstGeom>
          <a:noFill/>
          <a:ln w="158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3105400" y="5726875"/>
            <a:ext cx="762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5181600" y="5967350"/>
            <a:ext cx="762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105400" y="6096000"/>
            <a:ext cx="76200" cy="7620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lum bright="12000" contrast="33000"/>
          </a:blip>
          <a:srcRect b="34437"/>
          <a:stretch>
            <a:fillRect/>
          </a:stretch>
        </p:blipFill>
        <p:spPr bwMode="auto">
          <a:xfrm>
            <a:off x="3416300" y="2258704"/>
            <a:ext cx="34417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lum bright="12000" contrast="33000"/>
          </a:blip>
          <a:srcRect/>
          <a:stretch>
            <a:fillRect/>
          </a:stretch>
        </p:blipFill>
        <p:spPr bwMode="auto">
          <a:xfrm>
            <a:off x="0" y="1905000"/>
            <a:ext cx="35941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78975" y="2041687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Wnt5a fl/+;T-</a:t>
            </a:r>
            <a:r>
              <a:rPr lang="en-US" i="1" dirty="0" err="1" smtClean="0"/>
              <a:t>Cre;BATLacZ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2041772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Wnt5a fl/</a:t>
            </a:r>
            <a:r>
              <a:rPr lang="el-GR" altLang="ko-KR" i="1" dirty="0" smtClean="0">
                <a:ea typeface="굴림" charset="-127"/>
              </a:rPr>
              <a:t>Δ</a:t>
            </a:r>
            <a:r>
              <a:rPr lang="en-US" i="1" dirty="0" smtClean="0"/>
              <a:t>;T-</a:t>
            </a:r>
            <a:r>
              <a:rPr lang="en-US" i="1" dirty="0" err="1" smtClean="0"/>
              <a:t>Cre;BATLacZ</a:t>
            </a:r>
            <a:endParaRPr lang="en-US" i="1" dirty="0"/>
          </a:p>
        </p:txBody>
      </p:sp>
      <p:sp>
        <p:nvSpPr>
          <p:cNvPr id="13" name="Rectangle 12"/>
          <p:cNvSpPr/>
          <p:nvPr/>
        </p:nvSpPr>
        <p:spPr>
          <a:xfrm>
            <a:off x="762000" y="3630304"/>
            <a:ext cx="457200" cy="4572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lum bright="12000" contrast="39000"/>
          </a:blip>
          <a:srcRect t="23762" b="13862"/>
          <a:stretch>
            <a:fillRect/>
          </a:stretch>
        </p:blipFill>
        <p:spPr bwMode="auto">
          <a:xfrm>
            <a:off x="3810000" y="5001904"/>
            <a:ext cx="270042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lum bright="12000" contrast="39000"/>
          </a:blip>
          <a:srcRect l="26053" t="28198" r="15328" b="38294"/>
          <a:stretch>
            <a:fillRect/>
          </a:stretch>
        </p:blipFill>
        <p:spPr bwMode="auto">
          <a:xfrm flipV="1">
            <a:off x="609600" y="5001904"/>
            <a:ext cx="2743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962400" y="3477904"/>
            <a:ext cx="457200" cy="4572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724400" y="5410200"/>
            <a:ext cx="1524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371600" y="5410200"/>
            <a:ext cx="1524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888675" y="5884225"/>
            <a:ext cx="76200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Supplemental Figure 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212</Words>
  <Application>Microsoft Office PowerPoint</Application>
  <PresentationFormat>On-screen Show (4:3)</PresentationFormat>
  <Paragraphs>99</Paragraphs>
  <Slides>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NCI-Frederick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Perantoni</dc:creator>
  <cp:lastModifiedBy>Alan Perantoni</cp:lastModifiedBy>
  <cp:revision>1</cp:revision>
  <dcterms:created xsi:type="dcterms:W3CDTF">2014-07-23T13:17:31Z</dcterms:created>
  <dcterms:modified xsi:type="dcterms:W3CDTF">2014-07-23T13:23:33Z</dcterms:modified>
</cp:coreProperties>
</file>