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</p:sldIdLst>
  <p:sldSz cx="6858000" cy="9144000" type="screen4x3"/>
  <p:notesSz cx="6669088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660"/>
  </p:normalViewPr>
  <p:slideViewPr>
    <p:cSldViewPr snapToGrid="0">
      <p:cViewPr>
        <p:scale>
          <a:sx n="100" d="100"/>
          <a:sy n="100" d="100"/>
        </p:scale>
        <p:origin x="113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EE8CB-27E5-4F9D-B6F9-2D880DA7575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9913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2AE7-F7CB-4B89-AB6F-B73C4534BBAD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62043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95D7F-EF9E-4D1D-86F8-7D6975A6E99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06232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D1A0E-39C4-42BE-BAC7-99FE5752B69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74015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266F2-101E-4611-8BFC-5DD716F4FB7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34534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EB680-CA46-49ED-9E1D-1BB7129F28D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5793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7809C-E03E-43FE-B27F-5A71EB96B85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281998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F4802-1148-4001-A2C9-11DC1FE06E8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85099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3CF024-0B67-4573-85C4-755839A073A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0240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A43FA-9126-482C-BA41-98A61E4C4762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2467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62B2A-9BEA-4C29-9AF3-13DB0859065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0570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ED72FAD-371A-4C25-8346-10AC0267300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688975" y="0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2608263" y="395288"/>
            <a:ext cx="365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608263" y="395288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2608263" y="500063"/>
            <a:ext cx="3333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2608263" y="442913"/>
            <a:ext cx="0" cy="57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2560638" y="442913"/>
            <a:ext cx="476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560638" y="442913"/>
            <a:ext cx="0" cy="984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2560638" y="601663"/>
            <a:ext cx="238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2560638" y="541338"/>
            <a:ext cx="0" cy="603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2459038" y="541338"/>
            <a:ext cx="101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2459038" y="5413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2459038" y="700088"/>
            <a:ext cx="158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2459038" y="646113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2598738" y="804863"/>
            <a:ext cx="301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>
            <a:off x="2598738" y="804863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2598738" y="906463"/>
            <a:ext cx="190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2598738" y="852488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2452688" y="852488"/>
            <a:ext cx="1460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2452688" y="85248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2452688" y="1009650"/>
            <a:ext cx="539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2452688" y="957263"/>
            <a:ext cx="0" cy="523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2438400" y="646113"/>
            <a:ext cx="206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>
            <a:off x="2438400" y="64611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>
            <a:off x="2438400" y="957263"/>
            <a:ext cx="142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>
            <a:off x="2438400" y="747713"/>
            <a:ext cx="0" cy="2095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>
            <a:off x="2468563" y="1112838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0" name="Line 28"/>
          <p:cNvSpPr>
            <a:spLocks noChangeShapeType="1"/>
          </p:cNvSpPr>
          <p:nvPr/>
        </p:nvSpPr>
        <p:spPr bwMode="auto">
          <a:xfrm>
            <a:off x="2468563" y="1112838"/>
            <a:ext cx="0" cy="444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1" name="Line 29"/>
          <p:cNvSpPr>
            <a:spLocks noChangeShapeType="1"/>
          </p:cNvSpPr>
          <p:nvPr/>
        </p:nvSpPr>
        <p:spPr bwMode="auto">
          <a:xfrm>
            <a:off x="2468563" y="1204913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2" name="Line 30"/>
          <p:cNvSpPr>
            <a:spLocks noChangeShapeType="1"/>
          </p:cNvSpPr>
          <p:nvPr/>
        </p:nvSpPr>
        <p:spPr bwMode="auto">
          <a:xfrm>
            <a:off x="2468563" y="1157288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2438400" y="1157288"/>
            <a:ext cx="301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2438400" y="115728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2438400" y="1309688"/>
            <a:ext cx="301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6" name="Line 34"/>
          <p:cNvSpPr>
            <a:spLocks noChangeShapeType="1"/>
          </p:cNvSpPr>
          <p:nvPr/>
        </p:nvSpPr>
        <p:spPr bwMode="auto">
          <a:xfrm>
            <a:off x="2438400" y="1262063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7" name="Line 35"/>
          <p:cNvSpPr>
            <a:spLocks noChangeShapeType="1"/>
          </p:cNvSpPr>
          <p:nvPr/>
        </p:nvSpPr>
        <p:spPr bwMode="auto">
          <a:xfrm>
            <a:off x="2411413" y="747713"/>
            <a:ext cx="269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8" name="Line 36"/>
          <p:cNvSpPr>
            <a:spLocks noChangeShapeType="1"/>
          </p:cNvSpPr>
          <p:nvPr/>
        </p:nvSpPr>
        <p:spPr bwMode="auto">
          <a:xfrm>
            <a:off x="2411413" y="747713"/>
            <a:ext cx="0" cy="311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09" name="Line 37"/>
          <p:cNvSpPr>
            <a:spLocks noChangeShapeType="1"/>
          </p:cNvSpPr>
          <p:nvPr/>
        </p:nvSpPr>
        <p:spPr bwMode="auto">
          <a:xfrm>
            <a:off x="2411413" y="1262063"/>
            <a:ext cx="269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0" name="Line 38"/>
          <p:cNvSpPr>
            <a:spLocks noChangeShapeType="1"/>
          </p:cNvSpPr>
          <p:nvPr/>
        </p:nvSpPr>
        <p:spPr bwMode="auto">
          <a:xfrm>
            <a:off x="2411413" y="1058863"/>
            <a:ext cx="0" cy="2032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1" name="Line 39"/>
          <p:cNvSpPr>
            <a:spLocks noChangeShapeType="1"/>
          </p:cNvSpPr>
          <p:nvPr/>
        </p:nvSpPr>
        <p:spPr bwMode="auto">
          <a:xfrm>
            <a:off x="2482850" y="1414463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2" name="Line 40"/>
          <p:cNvSpPr>
            <a:spLocks noChangeShapeType="1"/>
          </p:cNvSpPr>
          <p:nvPr/>
        </p:nvSpPr>
        <p:spPr bwMode="auto">
          <a:xfrm>
            <a:off x="2482850" y="141446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3" name="Line 41"/>
          <p:cNvSpPr>
            <a:spLocks noChangeShapeType="1"/>
          </p:cNvSpPr>
          <p:nvPr/>
        </p:nvSpPr>
        <p:spPr bwMode="auto">
          <a:xfrm>
            <a:off x="2482850" y="1516063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4" name="Line 42"/>
          <p:cNvSpPr>
            <a:spLocks noChangeShapeType="1"/>
          </p:cNvSpPr>
          <p:nvPr/>
        </p:nvSpPr>
        <p:spPr bwMode="auto">
          <a:xfrm flipV="1">
            <a:off x="2482850" y="141446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5" name="Freeform 43"/>
          <p:cNvSpPr>
            <a:spLocks/>
          </p:cNvSpPr>
          <p:nvPr/>
        </p:nvSpPr>
        <p:spPr bwMode="auto">
          <a:xfrm>
            <a:off x="2482850" y="1414463"/>
            <a:ext cx="0" cy="101600"/>
          </a:xfrm>
          <a:custGeom>
            <a:avLst/>
            <a:gdLst>
              <a:gd name="T0" fmla="*/ 0 h 223"/>
              <a:gd name="T1" fmla="*/ 46289507 h 223"/>
              <a:gd name="T2" fmla="*/ 0 h 223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0" y="T0"/>
              </a:cxn>
              <a:cxn ang="T4">
                <a:pos x="0" y="T1"/>
              </a:cxn>
              <a:cxn ang="T5">
                <a:pos x="0" y="T2"/>
              </a:cxn>
            </a:cxnLst>
            <a:rect l="0" t="0" r="r" b="b"/>
            <a:pathLst>
              <a:path h="223">
                <a:moveTo>
                  <a:pt x="0" y="0"/>
                </a:moveTo>
                <a:lnTo>
                  <a:pt x="0" y="22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116" name="Line 44"/>
          <p:cNvSpPr>
            <a:spLocks noChangeShapeType="1"/>
          </p:cNvSpPr>
          <p:nvPr/>
        </p:nvSpPr>
        <p:spPr bwMode="auto">
          <a:xfrm>
            <a:off x="2393950" y="1058863"/>
            <a:ext cx="174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7" name="Line 45"/>
          <p:cNvSpPr>
            <a:spLocks noChangeShapeType="1"/>
          </p:cNvSpPr>
          <p:nvPr/>
        </p:nvSpPr>
        <p:spPr bwMode="auto">
          <a:xfrm>
            <a:off x="2393950" y="1058863"/>
            <a:ext cx="0" cy="3048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8" name="Line 46"/>
          <p:cNvSpPr>
            <a:spLocks noChangeShapeType="1"/>
          </p:cNvSpPr>
          <p:nvPr/>
        </p:nvSpPr>
        <p:spPr bwMode="auto">
          <a:xfrm>
            <a:off x="2393950" y="1466850"/>
            <a:ext cx="889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auto">
          <a:xfrm>
            <a:off x="2393950" y="1363663"/>
            <a:ext cx="0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auto">
          <a:xfrm>
            <a:off x="2339975" y="1363663"/>
            <a:ext cx="539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auto">
          <a:xfrm>
            <a:off x="2339975" y="1363663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auto">
          <a:xfrm>
            <a:off x="2339975" y="1619250"/>
            <a:ext cx="984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auto">
          <a:xfrm>
            <a:off x="2339975" y="1570038"/>
            <a:ext cx="0" cy="492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4" name="Line 52"/>
          <p:cNvSpPr>
            <a:spLocks noChangeShapeType="1"/>
          </p:cNvSpPr>
          <p:nvPr/>
        </p:nvSpPr>
        <p:spPr bwMode="auto">
          <a:xfrm>
            <a:off x="2316163" y="1570038"/>
            <a:ext cx="238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auto">
          <a:xfrm>
            <a:off x="2316163" y="1570038"/>
            <a:ext cx="0" cy="1000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auto">
          <a:xfrm>
            <a:off x="2316163" y="1719263"/>
            <a:ext cx="1762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auto">
          <a:xfrm>
            <a:off x="2316163" y="1670050"/>
            <a:ext cx="0" cy="492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auto">
          <a:xfrm>
            <a:off x="2278063" y="1670050"/>
            <a:ext cx="381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auto">
          <a:xfrm>
            <a:off x="2278063" y="16700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auto">
          <a:xfrm>
            <a:off x="2278063" y="1820863"/>
            <a:ext cx="1127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1" name="Line 59"/>
          <p:cNvSpPr>
            <a:spLocks noChangeShapeType="1"/>
          </p:cNvSpPr>
          <p:nvPr/>
        </p:nvSpPr>
        <p:spPr bwMode="auto">
          <a:xfrm>
            <a:off x="2278063" y="1773238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2" name="Line 60"/>
          <p:cNvSpPr>
            <a:spLocks noChangeShapeType="1"/>
          </p:cNvSpPr>
          <p:nvPr/>
        </p:nvSpPr>
        <p:spPr bwMode="auto">
          <a:xfrm>
            <a:off x="2563813" y="1924050"/>
            <a:ext cx="142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3" name="Line 61"/>
          <p:cNvSpPr>
            <a:spLocks noChangeShapeType="1"/>
          </p:cNvSpPr>
          <p:nvPr/>
        </p:nvSpPr>
        <p:spPr bwMode="auto">
          <a:xfrm>
            <a:off x="2563813" y="1924050"/>
            <a:ext cx="0" cy="2079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4" name="Line 62"/>
          <p:cNvSpPr>
            <a:spLocks noChangeShapeType="1"/>
          </p:cNvSpPr>
          <p:nvPr/>
        </p:nvSpPr>
        <p:spPr bwMode="auto">
          <a:xfrm>
            <a:off x="2563813" y="2132013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auto">
          <a:xfrm flipV="1">
            <a:off x="2563813" y="1924050"/>
            <a:ext cx="14287" cy="2079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6" name="Line 64"/>
          <p:cNvSpPr>
            <a:spLocks noChangeShapeType="1"/>
          </p:cNvSpPr>
          <p:nvPr/>
        </p:nvSpPr>
        <p:spPr bwMode="auto">
          <a:xfrm>
            <a:off x="2238375" y="1773238"/>
            <a:ext cx="39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7" name="Line 65"/>
          <p:cNvSpPr>
            <a:spLocks noChangeShapeType="1"/>
          </p:cNvSpPr>
          <p:nvPr/>
        </p:nvSpPr>
        <p:spPr bwMode="auto">
          <a:xfrm>
            <a:off x="2238375" y="17732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8" name="Line 66"/>
          <p:cNvSpPr>
            <a:spLocks noChangeShapeType="1"/>
          </p:cNvSpPr>
          <p:nvPr/>
        </p:nvSpPr>
        <p:spPr bwMode="auto">
          <a:xfrm>
            <a:off x="2238375" y="2027238"/>
            <a:ext cx="3254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39" name="Line 67"/>
          <p:cNvSpPr>
            <a:spLocks noChangeShapeType="1"/>
          </p:cNvSpPr>
          <p:nvPr/>
        </p:nvSpPr>
        <p:spPr bwMode="auto">
          <a:xfrm>
            <a:off x="2238375" y="1878013"/>
            <a:ext cx="0" cy="1492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0" name="Line 68"/>
          <p:cNvSpPr>
            <a:spLocks noChangeShapeType="1"/>
          </p:cNvSpPr>
          <p:nvPr/>
        </p:nvSpPr>
        <p:spPr bwMode="auto">
          <a:xfrm>
            <a:off x="2390775" y="2230438"/>
            <a:ext cx="650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1" name="Line 69"/>
          <p:cNvSpPr>
            <a:spLocks noChangeShapeType="1"/>
          </p:cNvSpPr>
          <p:nvPr/>
        </p:nvSpPr>
        <p:spPr bwMode="auto">
          <a:xfrm>
            <a:off x="2390775" y="22304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2" name="Line 70"/>
          <p:cNvSpPr>
            <a:spLocks noChangeShapeType="1"/>
          </p:cNvSpPr>
          <p:nvPr/>
        </p:nvSpPr>
        <p:spPr bwMode="auto">
          <a:xfrm>
            <a:off x="2390775" y="2335213"/>
            <a:ext cx="476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3" name="Line 71"/>
          <p:cNvSpPr>
            <a:spLocks noChangeShapeType="1"/>
          </p:cNvSpPr>
          <p:nvPr/>
        </p:nvSpPr>
        <p:spPr bwMode="auto">
          <a:xfrm flipV="1">
            <a:off x="2438400" y="2230438"/>
            <a:ext cx="17463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4" name="Line 72"/>
          <p:cNvSpPr>
            <a:spLocks noChangeShapeType="1"/>
          </p:cNvSpPr>
          <p:nvPr/>
        </p:nvSpPr>
        <p:spPr bwMode="auto">
          <a:xfrm>
            <a:off x="2206625" y="1878013"/>
            <a:ext cx="31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5" name="Line 73"/>
          <p:cNvSpPr>
            <a:spLocks noChangeShapeType="1"/>
          </p:cNvSpPr>
          <p:nvPr/>
        </p:nvSpPr>
        <p:spPr bwMode="auto">
          <a:xfrm>
            <a:off x="2206625" y="1878013"/>
            <a:ext cx="0" cy="307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6" name="Line 74"/>
          <p:cNvSpPr>
            <a:spLocks noChangeShapeType="1"/>
          </p:cNvSpPr>
          <p:nvPr/>
        </p:nvSpPr>
        <p:spPr bwMode="auto">
          <a:xfrm>
            <a:off x="2206625" y="2286000"/>
            <a:ext cx="1841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2206625" y="2185988"/>
            <a:ext cx="0" cy="1000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2462213" y="2444750"/>
            <a:ext cx="127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49" name="Line 77"/>
          <p:cNvSpPr>
            <a:spLocks noChangeShapeType="1"/>
          </p:cNvSpPr>
          <p:nvPr/>
        </p:nvSpPr>
        <p:spPr bwMode="auto">
          <a:xfrm>
            <a:off x="2462213" y="24447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0" name="Line 78"/>
          <p:cNvSpPr>
            <a:spLocks noChangeShapeType="1"/>
          </p:cNvSpPr>
          <p:nvPr/>
        </p:nvSpPr>
        <p:spPr bwMode="auto">
          <a:xfrm>
            <a:off x="2462213" y="2547938"/>
            <a:ext cx="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1" name="Line 79"/>
          <p:cNvSpPr>
            <a:spLocks noChangeShapeType="1"/>
          </p:cNvSpPr>
          <p:nvPr/>
        </p:nvSpPr>
        <p:spPr bwMode="auto">
          <a:xfrm flipV="1">
            <a:off x="2462213" y="2444750"/>
            <a:ext cx="1270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2" name="Line 80"/>
          <p:cNvSpPr>
            <a:spLocks noChangeShapeType="1"/>
          </p:cNvSpPr>
          <p:nvPr/>
        </p:nvSpPr>
        <p:spPr bwMode="auto">
          <a:xfrm>
            <a:off x="2238375" y="2652713"/>
            <a:ext cx="904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auto">
          <a:xfrm>
            <a:off x="2238375" y="2652713"/>
            <a:ext cx="0" cy="460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4" name="Line 82"/>
          <p:cNvSpPr>
            <a:spLocks noChangeShapeType="1"/>
          </p:cNvSpPr>
          <p:nvPr/>
        </p:nvSpPr>
        <p:spPr bwMode="auto">
          <a:xfrm>
            <a:off x="2238375" y="2754313"/>
            <a:ext cx="3048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5" name="Line 83"/>
          <p:cNvSpPr>
            <a:spLocks noChangeShapeType="1"/>
          </p:cNvSpPr>
          <p:nvPr/>
        </p:nvSpPr>
        <p:spPr bwMode="auto">
          <a:xfrm>
            <a:off x="2238375" y="2698750"/>
            <a:ext cx="0" cy="555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6" name="Line 84"/>
          <p:cNvSpPr>
            <a:spLocks noChangeShapeType="1"/>
          </p:cNvSpPr>
          <p:nvPr/>
        </p:nvSpPr>
        <p:spPr bwMode="auto">
          <a:xfrm>
            <a:off x="2197100" y="2698750"/>
            <a:ext cx="412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7" name="Line 85"/>
          <p:cNvSpPr>
            <a:spLocks noChangeShapeType="1"/>
          </p:cNvSpPr>
          <p:nvPr/>
        </p:nvSpPr>
        <p:spPr bwMode="auto">
          <a:xfrm>
            <a:off x="2197100" y="26987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8" name="Line 86"/>
          <p:cNvSpPr>
            <a:spLocks noChangeShapeType="1"/>
          </p:cNvSpPr>
          <p:nvPr/>
        </p:nvSpPr>
        <p:spPr bwMode="auto">
          <a:xfrm>
            <a:off x="2197100" y="2855913"/>
            <a:ext cx="1841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59" name="Line 87"/>
          <p:cNvSpPr>
            <a:spLocks noChangeShapeType="1"/>
          </p:cNvSpPr>
          <p:nvPr/>
        </p:nvSpPr>
        <p:spPr bwMode="auto">
          <a:xfrm>
            <a:off x="2197100" y="2801938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0" name="Line 88"/>
          <p:cNvSpPr>
            <a:spLocks noChangeShapeType="1"/>
          </p:cNvSpPr>
          <p:nvPr/>
        </p:nvSpPr>
        <p:spPr bwMode="auto">
          <a:xfrm>
            <a:off x="2238375" y="2957513"/>
            <a:ext cx="95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1" name="Line 89"/>
          <p:cNvSpPr>
            <a:spLocks noChangeShapeType="1"/>
          </p:cNvSpPr>
          <p:nvPr/>
        </p:nvSpPr>
        <p:spPr bwMode="auto">
          <a:xfrm>
            <a:off x="2238375" y="2957513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2" name="Line 90"/>
          <p:cNvSpPr>
            <a:spLocks noChangeShapeType="1"/>
          </p:cNvSpPr>
          <p:nvPr/>
        </p:nvSpPr>
        <p:spPr bwMode="auto">
          <a:xfrm>
            <a:off x="2238375" y="3060700"/>
            <a:ext cx="682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3" name="Line 91"/>
          <p:cNvSpPr>
            <a:spLocks noChangeShapeType="1"/>
          </p:cNvSpPr>
          <p:nvPr/>
        </p:nvSpPr>
        <p:spPr bwMode="auto">
          <a:xfrm>
            <a:off x="2238375" y="3005138"/>
            <a:ext cx="0" cy="555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4" name="Line 92"/>
          <p:cNvSpPr>
            <a:spLocks noChangeShapeType="1"/>
          </p:cNvSpPr>
          <p:nvPr/>
        </p:nvSpPr>
        <p:spPr bwMode="auto">
          <a:xfrm>
            <a:off x="2159000" y="2801938"/>
            <a:ext cx="381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5" name="Line 93"/>
          <p:cNvSpPr>
            <a:spLocks noChangeShapeType="1"/>
          </p:cNvSpPr>
          <p:nvPr/>
        </p:nvSpPr>
        <p:spPr bwMode="auto">
          <a:xfrm>
            <a:off x="2159000" y="2801938"/>
            <a:ext cx="0" cy="1000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6" name="Line 94"/>
          <p:cNvSpPr>
            <a:spLocks noChangeShapeType="1"/>
          </p:cNvSpPr>
          <p:nvPr/>
        </p:nvSpPr>
        <p:spPr bwMode="auto">
          <a:xfrm>
            <a:off x="2159000" y="3005138"/>
            <a:ext cx="793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7" name="Line 95"/>
          <p:cNvSpPr>
            <a:spLocks noChangeShapeType="1"/>
          </p:cNvSpPr>
          <p:nvPr/>
        </p:nvSpPr>
        <p:spPr bwMode="auto">
          <a:xfrm>
            <a:off x="2159000" y="29019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8" name="Line 96"/>
          <p:cNvSpPr>
            <a:spLocks noChangeShapeType="1"/>
          </p:cNvSpPr>
          <p:nvPr/>
        </p:nvSpPr>
        <p:spPr bwMode="auto">
          <a:xfrm>
            <a:off x="2136775" y="2493963"/>
            <a:ext cx="3254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69" name="Line 97"/>
          <p:cNvSpPr>
            <a:spLocks noChangeShapeType="1"/>
          </p:cNvSpPr>
          <p:nvPr/>
        </p:nvSpPr>
        <p:spPr bwMode="auto">
          <a:xfrm>
            <a:off x="2136775" y="249396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0" name="Line 98"/>
          <p:cNvSpPr>
            <a:spLocks noChangeShapeType="1"/>
          </p:cNvSpPr>
          <p:nvPr/>
        </p:nvSpPr>
        <p:spPr bwMode="auto">
          <a:xfrm>
            <a:off x="2136775" y="2901950"/>
            <a:ext cx="222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1" name="Line 99"/>
          <p:cNvSpPr>
            <a:spLocks noChangeShapeType="1"/>
          </p:cNvSpPr>
          <p:nvPr/>
        </p:nvSpPr>
        <p:spPr bwMode="auto">
          <a:xfrm>
            <a:off x="2136775" y="2595563"/>
            <a:ext cx="0" cy="3063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2" name="Line 100"/>
          <p:cNvSpPr>
            <a:spLocks noChangeShapeType="1"/>
          </p:cNvSpPr>
          <p:nvPr/>
        </p:nvSpPr>
        <p:spPr bwMode="auto">
          <a:xfrm>
            <a:off x="2197100" y="3163888"/>
            <a:ext cx="2000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3" name="Line 101"/>
          <p:cNvSpPr>
            <a:spLocks noChangeShapeType="1"/>
          </p:cNvSpPr>
          <p:nvPr/>
        </p:nvSpPr>
        <p:spPr bwMode="auto">
          <a:xfrm>
            <a:off x="2197100" y="3163888"/>
            <a:ext cx="0" cy="476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4" name="Line 102"/>
          <p:cNvSpPr>
            <a:spLocks noChangeShapeType="1"/>
          </p:cNvSpPr>
          <p:nvPr/>
        </p:nvSpPr>
        <p:spPr bwMode="auto">
          <a:xfrm>
            <a:off x="2197100" y="3268663"/>
            <a:ext cx="285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" name="Line 103"/>
          <p:cNvSpPr>
            <a:spLocks noChangeShapeType="1"/>
          </p:cNvSpPr>
          <p:nvPr/>
        </p:nvSpPr>
        <p:spPr bwMode="auto">
          <a:xfrm>
            <a:off x="2197100" y="3211513"/>
            <a:ext cx="0" cy="57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6" name="Line 104"/>
          <p:cNvSpPr>
            <a:spLocks noChangeShapeType="1"/>
          </p:cNvSpPr>
          <p:nvPr/>
        </p:nvSpPr>
        <p:spPr bwMode="auto">
          <a:xfrm>
            <a:off x="2081213" y="2595563"/>
            <a:ext cx="555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7" name="Line 105"/>
          <p:cNvSpPr>
            <a:spLocks noChangeShapeType="1"/>
          </p:cNvSpPr>
          <p:nvPr/>
        </p:nvSpPr>
        <p:spPr bwMode="auto">
          <a:xfrm>
            <a:off x="2081213" y="2595563"/>
            <a:ext cx="0" cy="5143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8" name="Line 106"/>
          <p:cNvSpPr>
            <a:spLocks noChangeShapeType="1"/>
          </p:cNvSpPr>
          <p:nvPr/>
        </p:nvSpPr>
        <p:spPr bwMode="auto">
          <a:xfrm>
            <a:off x="2081213" y="3211513"/>
            <a:ext cx="1158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9" name="Line 107"/>
          <p:cNvSpPr>
            <a:spLocks noChangeShapeType="1"/>
          </p:cNvSpPr>
          <p:nvPr/>
        </p:nvSpPr>
        <p:spPr bwMode="auto">
          <a:xfrm>
            <a:off x="2081213" y="310991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0" name="Line 108"/>
          <p:cNvSpPr>
            <a:spLocks noChangeShapeType="1"/>
          </p:cNvSpPr>
          <p:nvPr/>
        </p:nvSpPr>
        <p:spPr bwMode="auto">
          <a:xfrm>
            <a:off x="2017713" y="2185988"/>
            <a:ext cx="1889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1" name="Line 109"/>
          <p:cNvSpPr>
            <a:spLocks noChangeShapeType="1"/>
          </p:cNvSpPr>
          <p:nvPr/>
        </p:nvSpPr>
        <p:spPr bwMode="auto">
          <a:xfrm>
            <a:off x="2017713" y="2185988"/>
            <a:ext cx="0" cy="2032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2" name="Line 110"/>
          <p:cNvSpPr>
            <a:spLocks noChangeShapeType="1"/>
          </p:cNvSpPr>
          <p:nvPr/>
        </p:nvSpPr>
        <p:spPr bwMode="auto">
          <a:xfrm>
            <a:off x="2017713" y="3109913"/>
            <a:ext cx="635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3" name="Line 111"/>
          <p:cNvSpPr>
            <a:spLocks noChangeShapeType="1"/>
          </p:cNvSpPr>
          <p:nvPr/>
        </p:nvSpPr>
        <p:spPr bwMode="auto">
          <a:xfrm>
            <a:off x="2017713" y="2389188"/>
            <a:ext cx="0" cy="7207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4" name="Line 112"/>
          <p:cNvSpPr>
            <a:spLocks noChangeShapeType="1"/>
          </p:cNvSpPr>
          <p:nvPr/>
        </p:nvSpPr>
        <p:spPr bwMode="auto">
          <a:xfrm>
            <a:off x="2509838" y="3370263"/>
            <a:ext cx="1793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5" name="Line 113"/>
          <p:cNvSpPr>
            <a:spLocks noChangeShapeType="1"/>
          </p:cNvSpPr>
          <p:nvPr/>
        </p:nvSpPr>
        <p:spPr bwMode="auto">
          <a:xfrm>
            <a:off x="2509838" y="337026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6" name="Line 114"/>
          <p:cNvSpPr>
            <a:spLocks noChangeShapeType="1"/>
          </p:cNvSpPr>
          <p:nvPr/>
        </p:nvSpPr>
        <p:spPr bwMode="auto">
          <a:xfrm>
            <a:off x="2509838" y="3471863"/>
            <a:ext cx="1397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7" name="Line 115"/>
          <p:cNvSpPr>
            <a:spLocks noChangeShapeType="1"/>
          </p:cNvSpPr>
          <p:nvPr/>
        </p:nvSpPr>
        <p:spPr bwMode="auto">
          <a:xfrm flipV="1">
            <a:off x="2649538" y="3370263"/>
            <a:ext cx="39687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8" name="Line 116"/>
          <p:cNvSpPr>
            <a:spLocks noChangeShapeType="1"/>
          </p:cNvSpPr>
          <p:nvPr/>
        </p:nvSpPr>
        <p:spPr bwMode="auto">
          <a:xfrm>
            <a:off x="2420938" y="3414713"/>
            <a:ext cx="889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89" name="Line 117"/>
          <p:cNvSpPr>
            <a:spLocks noChangeShapeType="1"/>
          </p:cNvSpPr>
          <p:nvPr/>
        </p:nvSpPr>
        <p:spPr bwMode="auto">
          <a:xfrm>
            <a:off x="2420938" y="3414713"/>
            <a:ext cx="0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0" name="Line 118"/>
          <p:cNvSpPr>
            <a:spLocks noChangeShapeType="1"/>
          </p:cNvSpPr>
          <p:nvPr/>
        </p:nvSpPr>
        <p:spPr bwMode="auto">
          <a:xfrm>
            <a:off x="2420938" y="3573463"/>
            <a:ext cx="1571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1" name="Line 119"/>
          <p:cNvSpPr>
            <a:spLocks noChangeShapeType="1"/>
          </p:cNvSpPr>
          <p:nvPr/>
        </p:nvSpPr>
        <p:spPr bwMode="auto">
          <a:xfrm>
            <a:off x="2420938" y="3517900"/>
            <a:ext cx="0" cy="555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2" name="Line 120"/>
          <p:cNvSpPr>
            <a:spLocks noChangeShapeType="1"/>
          </p:cNvSpPr>
          <p:nvPr/>
        </p:nvSpPr>
        <p:spPr bwMode="auto">
          <a:xfrm>
            <a:off x="2482850" y="3676650"/>
            <a:ext cx="2206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3" name="Line 121"/>
          <p:cNvSpPr>
            <a:spLocks noChangeShapeType="1"/>
          </p:cNvSpPr>
          <p:nvPr/>
        </p:nvSpPr>
        <p:spPr bwMode="auto">
          <a:xfrm>
            <a:off x="2482850" y="36766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4" name="Line 122"/>
          <p:cNvSpPr>
            <a:spLocks noChangeShapeType="1"/>
          </p:cNvSpPr>
          <p:nvPr/>
        </p:nvSpPr>
        <p:spPr bwMode="auto">
          <a:xfrm>
            <a:off x="2482850" y="3779838"/>
            <a:ext cx="1047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5" name="Line 123"/>
          <p:cNvSpPr>
            <a:spLocks noChangeShapeType="1"/>
          </p:cNvSpPr>
          <p:nvPr/>
        </p:nvSpPr>
        <p:spPr bwMode="auto">
          <a:xfrm flipV="1">
            <a:off x="2587625" y="3676650"/>
            <a:ext cx="115888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6" name="Line 124"/>
          <p:cNvSpPr>
            <a:spLocks noChangeShapeType="1"/>
          </p:cNvSpPr>
          <p:nvPr/>
        </p:nvSpPr>
        <p:spPr bwMode="auto">
          <a:xfrm>
            <a:off x="2381250" y="3517900"/>
            <a:ext cx="39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7" name="Line 125"/>
          <p:cNvSpPr>
            <a:spLocks noChangeShapeType="1"/>
          </p:cNvSpPr>
          <p:nvPr/>
        </p:nvSpPr>
        <p:spPr bwMode="auto">
          <a:xfrm>
            <a:off x="2381250" y="351790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8" name="Line 126"/>
          <p:cNvSpPr>
            <a:spLocks noChangeShapeType="1"/>
          </p:cNvSpPr>
          <p:nvPr/>
        </p:nvSpPr>
        <p:spPr bwMode="auto">
          <a:xfrm>
            <a:off x="2381250" y="3725863"/>
            <a:ext cx="101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99" name="Line 127"/>
          <p:cNvSpPr>
            <a:spLocks noChangeShapeType="1"/>
          </p:cNvSpPr>
          <p:nvPr/>
        </p:nvSpPr>
        <p:spPr bwMode="auto">
          <a:xfrm>
            <a:off x="2381250" y="362108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0" name="Line 128"/>
          <p:cNvSpPr>
            <a:spLocks noChangeShapeType="1"/>
          </p:cNvSpPr>
          <p:nvPr/>
        </p:nvSpPr>
        <p:spPr bwMode="auto">
          <a:xfrm>
            <a:off x="2343150" y="3621088"/>
            <a:ext cx="381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1" name="Line 129"/>
          <p:cNvSpPr>
            <a:spLocks noChangeShapeType="1"/>
          </p:cNvSpPr>
          <p:nvPr/>
        </p:nvSpPr>
        <p:spPr bwMode="auto">
          <a:xfrm>
            <a:off x="2343150" y="3621088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2" name="Line 130"/>
          <p:cNvSpPr>
            <a:spLocks noChangeShapeType="1"/>
          </p:cNvSpPr>
          <p:nvPr/>
        </p:nvSpPr>
        <p:spPr bwMode="auto">
          <a:xfrm>
            <a:off x="2343150" y="3884613"/>
            <a:ext cx="1635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3" name="Line 131"/>
          <p:cNvSpPr>
            <a:spLocks noChangeShapeType="1"/>
          </p:cNvSpPr>
          <p:nvPr/>
        </p:nvSpPr>
        <p:spPr bwMode="auto">
          <a:xfrm>
            <a:off x="2343150" y="3827463"/>
            <a:ext cx="0" cy="57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4" name="Line 132"/>
          <p:cNvSpPr>
            <a:spLocks noChangeShapeType="1"/>
          </p:cNvSpPr>
          <p:nvPr/>
        </p:nvSpPr>
        <p:spPr bwMode="auto">
          <a:xfrm>
            <a:off x="2241550" y="3827463"/>
            <a:ext cx="101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5" name="Line 133"/>
          <p:cNvSpPr>
            <a:spLocks noChangeShapeType="1"/>
          </p:cNvSpPr>
          <p:nvPr/>
        </p:nvSpPr>
        <p:spPr bwMode="auto">
          <a:xfrm>
            <a:off x="2241550" y="3827463"/>
            <a:ext cx="0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6" name="Line 134"/>
          <p:cNvSpPr>
            <a:spLocks noChangeShapeType="1"/>
          </p:cNvSpPr>
          <p:nvPr/>
        </p:nvSpPr>
        <p:spPr bwMode="auto">
          <a:xfrm>
            <a:off x="2241550" y="3986213"/>
            <a:ext cx="158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7" name="Line 135"/>
          <p:cNvSpPr>
            <a:spLocks noChangeShapeType="1"/>
          </p:cNvSpPr>
          <p:nvPr/>
        </p:nvSpPr>
        <p:spPr bwMode="auto">
          <a:xfrm>
            <a:off x="2241550" y="3930650"/>
            <a:ext cx="0" cy="555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8" name="Line 136"/>
          <p:cNvSpPr>
            <a:spLocks noChangeShapeType="1"/>
          </p:cNvSpPr>
          <p:nvPr/>
        </p:nvSpPr>
        <p:spPr bwMode="auto">
          <a:xfrm>
            <a:off x="2384425" y="4084638"/>
            <a:ext cx="158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09" name="Line 137"/>
          <p:cNvSpPr>
            <a:spLocks noChangeShapeType="1"/>
          </p:cNvSpPr>
          <p:nvPr/>
        </p:nvSpPr>
        <p:spPr bwMode="auto">
          <a:xfrm>
            <a:off x="2384425" y="40846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0" name="Line 138"/>
          <p:cNvSpPr>
            <a:spLocks noChangeShapeType="1"/>
          </p:cNvSpPr>
          <p:nvPr/>
        </p:nvSpPr>
        <p:spPr bwMode="auto">
          <a:xfrm>
            <a:off x="2384425" y="4189413"/>
            <a:ext cx="127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1" name="Line 139"/>
          <p:cNvSpPr>
            <a:spLocks noChangeShapeType="1"/>
          </p:cNvSpPr>
          <p:nvPr/>
        </p:nvSpPr>
        <p:spPr bwMode="auto">
          <a:xfrm flipV="1">
            <a:off x="2397125" y="4084638"/>
            <a:ext cx="3175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2" name="Line 140"/>
          <p:cNvSpPr>
            <a:spLocks noChangeShapeType="1"/>
          </p:cNvSpPr>
          <p:nvPr/>
        </p:nvSpPr>
        <p:spPr bwMode="auto">
          <a:xfrm>
            <a:off x="2203450" y="4133850"/>
            <a:ext cx="1809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3" name="Line 141"/>
          <p:cNvSpPr>
            <a:spLocks noChangeShapeType="1"/>
          </p:cNvSpPr>
          <p:nvPr/>
        </p:nvSpPr>
        <p:spPr bwMode="auto">
          <a:xfrm>
            <a:off x="2203450" y="41338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4" name="Line 142"/>
          <p:cNvSpPr>
            <a:spLocks noChangeShapeType="1"/>
          </p:cNvSpPr>
          <p:nvPr/>
        </p:nvSpPr>
        <p:spPr bwMode="auto">
          <a:xfrm>
            <a:off x="2203450" y="4291013"/>
            <a:ext cx="889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5" name="Line 143"/>
          <p:cNvSpPr>
            <a:spLocks noChangeShapeType="1"/>
          </p:cNvSpPr>
          <p:nvPr/>
        </p:nvSpPr>
        <p:spPr bwMode="auto">
          <a:xfrm>
            <a:off x="2203450" y="4237038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6" name="Line 144"/>
          <p:cNvSpPr>
            <a:spLocks noChangeShapeType="1"/>
          </p:cNvSpPr>
          <p:nvPr/>
        </p:nvSpPr>
        <p:spPr bwMode="auto">
          <a:xfrm>
            <a:off x="2179638" y="3930650"/>
            <a:ext cx="619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7" name="Line 145"/>
          <p:cNvSpPr>
            <a:spLocks noChangeShapeType="1"/>
          </p:cNvSpPr>
          <p:nvPr/>
        </p:nvSpPr>
        <p:spPr bwMode="auto">
          <a:xfrm>
            <a:off x="2179638" y="3930650"/>
            <a:ext cx="0" cy="1000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8" name="Line 146"/>
          <p:cNvSpPr>
            <a:spLocks noChangeShapeType="1"/>
          </p:cNvSpPr>
          <p:nvPr/>
        </p:nvSpPr>
        <p:spPr bwMode="auto">
          <a:xfrm>
            <a:off x="2179638" y="4237038"/>
            <a:ext cx="238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19" name="Line 147"/>
          <p:cNvSpPr>
            <a:spLocks noChangeShapeType="1"/>
          </p:cNvSpPr>
          <p:nvPr/>
        </p:nvSpPr>
        <p:spPr bwMode="auto">
          <a:xfrm>
            <a:off x="2179638" y="4030663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0" name="Line 148"/>
          <p:cNvSpPr>
            <a:spLocks noChangeShapeType="1"/>
          </p:cNvSpPr>
          <p:nvPr/>
        </p:nvSpPr>
        <p:spPr bwMode="auto">
          <a:xfrm>
            <a:off x="2760663" y="4394200"/>
            <a:ext cx="825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1" name="Line 149"/>
          <p:cNvSpPr>
            <a:spLocks noChangeShapeType="1"/>
          </p:cNvSpPr>
          <p:nvPr/>
        </p:nvSpPr>
        <p:spPr bwMode="auto">
          <a:xfrm>
            <a:off x="2760663" y="4394200"/>
            <a:ext cx="0" cy="492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2" name="Line 150"/>
          <p:cNvSpPr>
            <a:spLocks noChangeShapeType="1"/>
          </p:cNvSpPr>
          <p:nvPr/>
        </p:nvSpPr>
        <p:spPr bwMode="auto">
          <a:xfrm>
            <a:off x="2760663" y="4500563"/>
            <a:ext cx="889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3" name="Line 151"/>
          <p:cNvSpPr>
            <a:spLocks noChangeShapeType="1"/>
          </p:cNvSpPr>
          <p:nvPr/>
        </p:nvSpPr>
        <p:spPr bwMode="auto">
          <a:xfrm>
            <a:off x="2760663" y="4443413"/>
            <a:ext cx="0" cy="57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4" name="Line 152"/>
          <p:cNvSpPr>
            <a:spLocks noChangeShapeType="1"/>
          </p:cNvSpPr>
          <p:nvPr/>
        </p:nvSpPr>
        <p:spPr bwMode="auto">
          <a:xfrm>
            <a:off x="2673350" y="4443413"/>
            <a:ext cx="873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5" name="Line 153"/>
          <p:cNvSpPr>
            <a:spLocks noChangeShapeType="1"/>
          </p:cNvSpPr>
          <p:nvPr/>
        </p:nvSpPr>
        <p:spPr bwMode="auto">
          <a:xfrm>
            <a:off x="2673350" y="4443413"/>
            <a:ext cx="0" cy="984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6" name="Line 154"/>
          <p:cNvSpPr>
            <a:spLocks noChangeShapeType="1"/>
          </p:cNvSpPr>
          <p:nvPr/>
        </p:nvSpPr>
        <p:spPr bwMode="auto">
          <a:xfrm>
            <a:off x="2673350" y="4597400"/>
            <a:ext cx="809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7" name="Line 155"/>
          <p:cNvSpPr>
            <a:spLocks noChangeShapeType="1"/>
          </p:cNvSpPr>
          <p:nvPr/>
        </p:nvSpPr>
        <p:spPr bwMode="auto">
          <a:xfrm>
            <a:off x="2673350" y="4541838"/>
            <a:ext cx="0" cy="555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8" name="Line 156"/>
          <p:cNvSpPr>
            <a:spLocks noChangeShapeType="1"/>
          </p:cNvSpPr>
          <p:nvPr/>
        </p:nvSpPr>
        <p:spPr bwMode="auto">
          <a:xfrm>
            <a:off x="2551113" y="4541838"/>
            <a:ext cx="12223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29" name="Line 157"/>
          <p:cNvSpPr>
            <a:spLocks noChangeShapeType="1"/>
          </p:cNvSpPr>
          <p:nvPr/>
        </p:nvSpPr>
        <p:spPr bwMode="auto">
          <a:xfrm>
            <a:off x="2551113" y="45418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0" name="Line 158"/>
          <p:cNvSpPr>
            <a:spLocks noChangeShapeType="1"/>
          </p:cNvSpPr>
          <p:nvPr/>
        </p:nvSpPr>
        <p:spPr bwMode="auto">
          <a:xfrm>
            <a:off x="2551113" y="4700588"/>
            <a:ext cx="1698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1" name="Line 159"/>
          <p:cNvSpPr>
            <a:spLocks noChangeShapeType="1"/>
          </p:cNvSpPr>
          <p:nvPr/>
        </p:nvSpPr>
        <p:spPr bwMode="auto">
          <a:xfrm>
            <a:off x="2551113" y="4646613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2" name="Line 160"/>
          <p:cNvSpPr>
            <a:spLocks noChangeShapeType="1"/>
          </p:cNvSpPr>
          <p:nvPr/>
        </p:nvSpPr>
        <p:spPr bwMode="auto">
          <a:xfrm>
            <a:off x="2384425" y="4646613"/>
            <a:ext cx="166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3" name="Line 161"/>
          <p:cNvSpPr>
            <a:spLocks noChangeShapeType="1"/>
          </p:cNvSpPr>
          <p:nvPr/>
        </p:nvSpPr>
        <p:spPr bwMode="auto">
          <a:xfrm>
            <a:off x="2384425" y="464661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4" name="Line 162"/>
          <p:cNvSpPr>
            <a:spLocks noChangeShapeType="1"/>
          </p:cNvSpPr>
          <p:nvPr/>
        </p:nvSpPr>
        <p:spPr bwMode="auto">
          <a:xfrm>
            <a:off x="2384425" y="4805363"/>
            <a:ext cx="2746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5" name="Line 163"/>
          <p:cNvSpPr>
            <a:spLocks noChangeShapeType="1"/>
          </p:cNvSpPr>
          <p:nvPr/>
        </p:nvSpPr>
        <p:spPr bwMode="auto">
          <a:xfrm>
            <a:off x="2384425" y="4748213"/>
            <a:ext cx="0" cy="57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6" name="Line 164"/>
          <p:cNvSpPr>
            <a:spLocks noChangeShapeType="1"/>
          </p:cNvSpPr>
          <p:nvPr/>
        </p:nvSpPr>
        <p:spPr bwMode="auto">
          <a:xfrm>
            <a:off x="2286000" y="4748213"/>
            <a:ext cx="984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7" name="Line 165"/>
          <p:cNvSpPr>
            <a:spLocks noChangeShapeType="1"/>
          </p:cNvSpPr>
          <p:nvPr/>
        </p:nvSpPr>
        <p:spPr bwMode="auto">
          <a:xfrm>
            <a:off x="2286000" y="4748213"/>
            <a:ext cx="0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8" name="Line 166"/>
          <p:cNvSpPr>
            <a:spLocks noChangeShapeType="1"/>
          </p:cNvSpPr>
          <p:nvPr/>
        </p:nvSpPr>
        <p:spPr bwMode="auto">
          <a:xfrm>
            <a:off x="2286000" y="4906963"/>
            <a:ext cx="2651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39" name="Line 167"/>
          <p:cNvSpPr>
            <a:spLocks noChangeShapeType="1"/>
          </p:cNvSpPr>
          <p:nvPr/>
        </p:nvSpPr>
        <p:spPr bwMode="auto">
          <a:xfrm>
            <a:off x="2286000" y="4851400"/>
            <a:ext cx="0" cy="555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0" name="Line 168"/>
          <p:cNvSpPr>
            <a:spLocks noChangeShapeType="1"/>
          </p:cNvSpPr>
          <p:nvPr/>
        </p:nvSpPr>
        <p:spPr bwMode="auto">
          <a:xfrm>
            <a:off x="2238375" y="4851400"/>
            <a:ext cx="476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1" name="Line 169"/>
          <p:cNvSpPr>
            <a:spLocks noChangeShapeType="1"/>
          </p:cNvSpPr>
          <p:nvPr/>
        </p:nvSpPr>
        <p:spPr bwMode="auto">
          <a:xfrm>
            <a:off x="2238375" y="4851400"/>
            <a:ext cx="0" cy="1063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2" name="Line 170"/>
          <p:cNvSpPr>
            <a:spLocks noChangeShapeType="1"/>
          </p:cNvSpPr>
          <p:nvPr/>
        </p:nvSpPr>
        <p:spPr bwMode="auto">
          <a:xfrm>
            <a:off x="2238375" y="5010150"/>
            <a:ext cx="3222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3" name="Line 171"/>
          <p:cNvSpPr>
            <a:spLocks noChangeShapeType="1"/>
          </p:cNvSpPr>
          <p:nvPr/>
        </p:nvSpPr>
        <p:spPr bwMode="auto">
          <a:xfrm>
            <a:off x="2238375" y="4957763"/>
            <a:ext cx="0" cy="523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4" name="Line 172"/>
          <p:cNvSpPr>
            <a:spLocks noChangeShapeType="1"/>
          </p:cNvSpPr>
          <p:nvPr/>
        </p:nvSpPr>
        <p:spPr bwMode="auto">
          <a:xfrm>
            <a:off x="2125663" y="4957763"/>
            <a:ext cx="1127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5" name="Line 173"/>
          <p:cNvSpPr>
            <a:spLocks noChangeShapeType="1"/>
          </p:cNvSpPr>
          <p:nvPr/>
        </p:nvSpPr>
        <p:spPr bwMode="auto">
          <a:xfrm>
            <a:off x="2125663" y="4957763"/>
            <a:ext cx="0" cy="101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6" name="Line 174"/>
          <p:cNvSpPr>
            <a:spLocks noChangeShapeType="1"/>
          </p:cNvSpPr>
          <p:nvPr/>
        </p:nvSpPr>
        <p:spPr bwMode="auto">
          <a:xfrm>
            <a:off x="2125663" y="5113338"/>
            <a:ext cx="1635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7" name="Line 175"/>
          <p:cNvSpPr>
            <a:spLocks noChangeShapeType="1"/>
          </p:cNvSpPr>
          <p:nvPr/>
        </p:nvSpPr>
        <p:spPr bwMode="auto">
          <a:xfrm>
            <a:off x="2125663" y="5059363"/>
            <a:ext cx="0" cy="53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8" name="Line 176"/>
          <p:cNvSpPr>
            <a:spLocks noChangeShapeType="1"/>
          </p:cNvSpPr>
          <p:nvPr/>
        </p:nvSpPr>
        <p:spPr bwMode="auto">
          <a:xfrm>
            <a:off x="1911350" y="4030663"/>
            <a:ext cx="2682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49" name="Line 177"/>
          <p:cNvSpPr>
            <a:spLocks noChangeShapeType="1"/>
          </p:cNvSpPr>
          <p:nvPr/>
        </p:nvSpPr>
        <p:spPr bwMode="auto">
          <a:xfrm>
            <a:off x="1911350" y="4030663"/>
            <a:ext cx="0" cy="311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0" name="Line 178"/>
          <p:cNvSpPr>
            <a:spLocks noChangeShapeType="1"/>
          </p:cNvSpPr>
          <p:nvPr/>
        </p:nvSpPr>
        <p:spPr bwMode="auto">
          <a:xfrm>
            <a:off x="1911350" y="5059363"/>
            <a:ext cx="2143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1" name="Line 179"/>
          <p:cNvSpPr>
            <a:spLocks noChangeShapeType="1"/>
          </p:cNvSpPr>
          <p:nvPr/>
        </p:nvSpPr>
        <p:spPr bwMode="auto">
          <a:xfrm>
            <a:off x="1911350" y="4341813"/>
            <a:ext cx="0" cy="7175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2" name="Line 180"/>
          <p:cNvSpPr>
            <a:spLocks noChangeShapeType="1"/>
          </p:cNvSpPr>
          <p:nvPr/>
        </p:nvSpPr>
        <p:spPr bwMode="auto">
          <a:xfrm>
            <a:off x="1833563" y="4341813"/>
            <a:ext cx="777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3" name="Line 181"/>
          <p:cNvSpPr>
            <a:spLocks noChangeShapeType="1"/>
          </p:cNvSpPr>
          <p:nvPr/>
        </p:nvSpPr>
        <p:spPr bwMode="auto">
          <a:xfrm>
            <a:off x="1833563" y="4341813"/>
            <a:ext cx="0" cy="815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4" name="Line 182"/>
          <p:cNvSpPr>
            <a:spLocks noChangeShapeType="1"/>
          </p:cNvSpPr>
          <p:nvPr/>
        </p:nvSpPr>
        <p:spPr bwMode="auto">
          <a:xfrm>
            <a:off x="1833563" y="5213350"/>
            <a:ext cx="8255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5" name="Line 183"/>
          <p:cNvSpPr>
            <a:spLocks noChangeShapeType="1"/>
          </p:cNvSpPr>
          <p:nvPr/>
        </p:nvSpPr>
        <p:spPr bwMode="auto">
          <a:xfrm>
            <a:off x="1833563" y="5157788"/>
            <a:ext cx="0" cy="555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6" name="Line 184"/>
          <p:cNvSpPr>
            <a:spLocks noChangeShapeType="1"/>
          </p:cNvSpPr>
          <p:nvPr/>
        </p:nvSpPr>
        <p:spPr bwMode="auto">
          <a:xfrm>
            <a:off x="1789113" y="5157788"/>
            <a:ext cx="444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7" name="Line 185"/>
          <p:cNvSpPr>
            <a:spLocks noChangeShapeType="1"/>
          </p:cNvSpPr>
          <p:nvPr/>
        </p:nvSpPr>
        <p:spPr bwMode="auto">
          <a:xfrm>
            <a:off x="1789113" y="515778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8" name="Line 186"/>
          <p:cNvSpPr>
            <a:spLocks noChangeShapeType="1"/>
          </p:cNvSpPr>
          <p:nvPr/>
        </p:nvSpPr>
        <p:spPr bwMode="auto">
          <a:xfrm>
            <a:off x="1789113" y="5308600"/>
            <a:ext cx="8159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59" name="Line 187"/>
          <p:cNvSpPr>
            <a:spLocks noChangeShapeType="1"/>
          </p:cNvSpPr>
          <p:nvPr/>
        </p:nvSpPr>
        <p:spPr bwMode="auto">
          <a:xfrm>
            <a:off x="1789113" y="5262563"/>
            <a:ext cx="0" cy="460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0" name="Line 188"/>
          <p:cNvSpPr>
            <a:spLocks noChangeShapeType="1"/>
          </p:cNvSpPr>
          <p:nvPr/>
        </p:nvSpPr>
        <p:spPr bwMode="auto">
          <a:xfrm>
            <a:off x="1749425" y="2389188"/>
            <a:ext cx="2682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1" name="Line 189"/>
          <p:cNvSpPr>
            <a:spLocks noChangeShapeType="1"/>
          </p:cNvSpPr>
          <p:nvPr/>
        </p:nvSpPr>
        <p:spPr bwMode="auto">
          <a:xfrm>
            <a:off x="1749425" y="2389188"/>
            <a:ext cx="0" cy="9255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2" name="Line 190"/>
          <p:cNvSpPr>
            <a:spLocks noChangeShapeType="1"/>
          </p:cNvSpPr>
          <p:nvPr/>
        </p:nvSpPr>
        <p:spPr bwMode="auto">
          <a:xfrm>
            <a:off x="1749425" y="5262563"/>
            <a:ext cx="39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3" name="Line 191"/>
          <p:cNvSpPr>
            <a:spLocks noChangeShapeType="1"/>
          </p:cNvSpPr>
          <p:nvPr/>
        </p:nvSpPr>
        <p:spPr bwMode="auto">
          <a:xfrm>
            <a:off x="1749425" y="3314700"/>
            <a:ext cx="0" cy="19478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4" name="Line 192"/>
          <p:cNvSpPr>
            <a:spLocks noChangeShapeType="1"/>
          </p:cNvSpPr>
          <p:nvPr/>
        </p:nvSpPr>
        <p:spPr bwMode="auto">
          <a:xfrm>
            <a:off x="1452563" y="5411788"/>
            <a:ext cx="6080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5" name="Line 193"/>
          <p:cNvSpPr>
            <a:spLocks noChangeShapeType="1"/>
          </p:cNvSpPr>
          <p:nvPr/>
        </p:nvSpPr>
        <p:spPr bwMode="auto">
          <a:xfrm>
            <a:off x="1452563" y="541178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6" name="Line 194"/>
          <p:cNvSpPr>
            <a:spLocks noChangeShapeType="1"/>
          </p:cNvSpPr>
          <p:nvPr/>
        </p:nvSpPr>
        <p:spPr bwMode="auto">
          <a:xfrm>
            <a:off x="1452563" y="5516563"/>
            <a:ext cx="3365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7" name="Line 195"/>
          <p:cNvSpPr>
            <a:spLocks noChangeShapeType="1"/>
          </p:cNvSpPr>
          <p:nvPr/>
        </p:nvSpPr>
        <p:spPr bwMode="auto">
          <a:xfrm flipV="1">
            <a:off x="1789113" y="5411788"/>
            <a:ext cx="271462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8" name="Line 196"/>
          <p:cNvSpPr>
            <a:spLocks noChangeShapeType="1"/>
          </p:cNvSpPr>
          <p:nvPr/>
        </p:nvSpPr>
        <p:spPr bwMode="auto">
          <a:xfrm>
            <a:off x="1636713" y="5619750"/>
            <a:ext cx="42068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69" name="Line 197"/>
          <p:cNvSpPr>
            <a:spLocks noChangeShapeType="1"/>
          </p:cNvSpPr>
          <p:nvPr/>
        </p:nvSpPr>
        <p:spPr bwMode="auto">
          <a:xfrm>
            <a:off x="1636713" y="5619750"/>
            <a:ext cx="0" cy="1000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0" name="Line 198"/>
          <p:cNvSpPr>
            <a:spLocks noChangeShapeType="1"/>
          </p:cNvSpPr>
          <p:nvPr/>
        </p:nvSpPr>
        <p:spPr bwMode="auto">
          <a:xfrm>
            <a:off x="1636713" y="5719763"/>
            <a:ext cx="3460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1" name="Line 199"/>
          <p:cNvSpPr>
            <a:spLocks noChangeShapeType="1"/>
          </p:cNvSpPr>
          <p:nvPr/>
        </p:nvSpPr>
        <p:spPr bwMode="auto">
          <a:xfrm flipV="1">
            <a:off x="1982788" y="5619750"/>
            <a:ext cx="74612" cy="1000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2" name="Line 200"/>
          <p:cNvSpPr>
            <a:spLocks noChangeShapeType="1"/>
          </p:cNvSpPr>
          <p:nvPr/>
        </p:nvSpPr>
        <p:spPr bwMode="auto">
          <a:xfrm>
            <a:off x="1276350" y="5467350"/>
            <a:ext cx="1762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3" name="Line 201"/>
          <p:cNvSpPr>
            <a:spLocks noChangeShapeType="1"/>
          </p:cNvSpPr>
          <p:nvPr/>
        </p:nvSpPr>
        <p:spPr bwMode="auto">
          <a:xfrm>
            <a:off x="1276350" y="546735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4" name="Line 202"/>
          <p:cNvSpPr>
            <a:spLocks noChangeShapeType="1"/>
          </p:cNvSpPr>
          <p:nvPr/>
        </p:nvSpPr>
        <p:spPr bwMode="auto">
          <a:xfrm>
            <a:off x="1276350" y="5675313"/>
            <a:ext cx="3603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5" name="Line 203"/>
          <p:cNvSpPr>
            <a:spLocks noChangeShapeType="1"/>
          </p:cNvSpPr>
          <p:nvPr/>
        </p:nvSpPr>
        <p:spPr bwMode="auto">
          <a:xfrm>
            <a:off x="1276350" y="55705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6" name="Line 204"/>
          <p:cNvSpPr>
            <a:spLocks noChangeShapeType="1"/>
          </p:cNvSpPr>
          <p:nvPr/>
        </p:nvSpPr>
        <p:spPr bwMode="auto">
          <a:xfrm>
            <a:off x="1144588" y="3314700"/>
            <a:ext cx="60483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7" name="Line 205"/>
          <p:cNvSpPr>
            <a:spLocks noChangeShapeType="1"/>
          </p:cNvSpPr>
          <p:nvPr/>
        </p:nvSpPr>
        <p:spPr bwMode="auto">
          <a:xfrm>
            <a:off x="1144588" y="3314700"/>
            <a:ext cx="0" cy="204946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8" name="Line 206"/>
          <p:cNvSpPr>
            <a:spLocks noChangeShapeType="1"/>
          </p:cNvSpPr>
          <p:nvPr/>
        </p:nvSpPr>
        <p:spPr bwMode="auto">
          <a:xfrm>
            <a:off x="1144588" y="5570538"/>
            <a:ext cx="1317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79" name="Line 207"/>
          <p:cNvSpPr>
            <a:spLocks noChangeShapeType="1"/>
          </p:cNvSpPr>
          <p:nvPr/>
        </p:nvSpPr>
        <p:spPr bwMode="auto">
          <a:xfrm>
            <a:off x="1144588" y="5364163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0" name="Line 208"/>
          <p:cNvSpPr>
            <a:spLocks noChangeShapeType="1"/>
          </p:cNvSpPr>
          <p:nvPr/>
        </p:nvSpPr>
        <p:spPr bwMode="auto">
          <a:xfrm>
            <a:off x="1317625" y="5821363"/>
            <a:ext cx="3698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1" name="Line 209"/>
          <p:cNvSpPr>
            <a:spLocks noChangeShapeType="1"/>
          </p:cNvSpPr>
          <p:nvPr/>
        </p:nvSpPr>
        <p:spPr bwMode="auto">
          <a:xfrm>
            <a:off x="1317625" y="5821363"/>
            <a:ext cx="0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2" name="Line 210"/>
          <p:cNvSpPr>
            <a:spLocks noChangeShapeType="1"/>
          </p:cNvSpPr>
          <p:nvPr/>
        </p:nvSpPr>
        <p:spPr bwMode="auto">
          <a:xfrm>
            <a:off x="1317625" y="5924550"/>
            <a:ext cx="952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3" name="Line 211"/>
          <p:cNvSpPr>
            <a:spLocks noChangeShapeType="1"/>
          </p:cNvSpPr>
          <p:nvPr/>
        </p:nvSpPr>
        <p:spPr bwMode="auto">
          <a:xfrm flipV="1">
            <a:off x="1412875" y="5821363"/>
            <a:ext cx="274638" cy="1031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4" name="Line 212"/>
          <p:cNvSpPr>
            <a:spLocks noChangeShapeType="1"/>
          </p:cNvSpPr>
          <p:nvPr/>
        </p:nvSpPr>
        <p:spPr bwMode="auto">
          <a:xfrm>
            <a:off x="1073150" y="5364163"/>
            <a:ext cx="7143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5" name="Line 213"/>
          <p:cNvSpPr>
            <a:spLocks noChangeShapeType="1"/>
          </p:cNvSpPr>
          <p:nvPr/>
        </p:nvSpPr>
        <p:spPr bwMode="auto">
          <a:xfrm>
            <a:off x="1073150" y="5364163"/>
            <a:ext cx="0" cy="4095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6" name="Line 214"/>
          <p:cNvSpPr>
            <a:spLocks noChangeShapeType="1"/>
          </p:cNvSpPr>
          <p:nvPr/>
        </p:nvSpPr>
        <p:spPr bwMode="auto">
          <a:xfrm>
            <a:off x="1073150" y="5878513"/>
            <a:ext cx="2444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7" name="Line 215"/>
          <p:cNvSpPr>
            <a:spLocks noChangeShapeType="1"/>
          </p:cNvSpPr>
          <p:nvPr/>
        </p:nvSpPr>
        <p:spPr bwMode="auto">
          <a:xfrm>
            <a:off x="1073150" y="57737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8" name="Line 216"/>
          <p:cNvSpPr>
            <a:spLocks noChangeShapeType="1"/>
          </p:cNvSpPr>
          <p:nvPr/>
        </p:nvSpPr>
        <p:spPr bwMode="auto">
          <a:xfrm>
            <a:off x="1401763" y="6027738"/>
            <a:ext cx="1190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89" name="Line 217"/>
          <p:cNvSpPr>
            <a:spLocks noChangeShapeType="1"/>
          </p:cNvSpPr>
          <p:nvPr/>
        </p:nvSpPr>
        <p:spPr bwMode="auto">
          <a:xfrm>
            <a:off x="1401763" y="6027738"/>
            <a:ext cx="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0" name="Line 218"/>
          <p:cNvSpPr>
            <a:spLocks noChangeShapeType="1"/>
          </p:cNvSpPr>
          <p:nvPr/>
        </p:nvSpPr>
        <p:spPr bwMode="auto">
          <a:xfrm>
            <a:off x="1401763" y="6132513"/>
            <a:ext cx="746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1" name="Line 219"/>
          <p:cNvSpPr>
            <a:spLocks noChangeShapeType="1"/>
          </p:cNvSpPr>
          <p:nvPr/>
        </p:nvSpPr>
        <p:spPr bwMode="auto">
          <a:xfrm flipV="1">
            <a:off x="1476375" y="6027738"/>
            <a:ext cx="44450" cy="1047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2" name="Line 220"/>
          <p:cNvSpPr>
            <a:spLocks noChangeShapeType="1"/>
          </p:cNvSpPr>
          <p:nvPr/>
        </p:nvSpPr>
        <p:spPr bwMode="auto">
          <a:xfrm>
            <a:off x="1184275" y="6083300"/>
            <a:ext cx="2174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3" name="Line 221"/>
          <p:cNvSpPr>
            <a:spLocks noChangeShapeType="1"/>
          </p:cNvSpPr>
          <p:nvPr/>
        </p:nvSpPr>
        <p:spPr bwMode="auto">
          <a:xfrm>
            <a:off x="1184275" y="6083300"/>
            <a:ext cx="0" cy="1031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4" name="Line 222"/>
          <p:cNvSpPr>
            <a:spLocks noChangeShapeType="1"/>
          </p:cNvSpPr>
          <p:nvPr/>
        </p:nvSpPr>
        <p:spPr bwMode="auto">
          <a:xfrm>
            <a:off x="1184275" y="6230938"/>
            <a:ext cx="1905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5" name="Line 223"/>
          <p:cNvSpPr>
            <a:spLocks noChangeShapeType="1"/>
          </p:cNvSpPr>
          <p:nvPr/>
        </p:nvSpPr>
        <p:spPr bwMode="auto">
          <a:xfrm>
            <a:off x="1184275" y="6186488"/>
            <a:ext cx="0" cy="444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6" name="Line 224"/>
          <p:cNvSpPr>
            <a:spLocks noChangeShapeType="1"/>
          </p:cNvSpPr>
          <p:nvPr/>
        </p:nvSpPr>
        <p:spPr bwMode="auto">
          <a:xfrm>
            <a:off x="1025525" y="5773738"/>
            <a:ext cx="4762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7" name="Line 225"/>
          <p:cNvSpPr>
            <a:spLocks noChangeShapeType="1"/>
          </p:cNvSpPr>
          <p:nvPr/>
        </p:nvSpPr>
        <p:spPr bwMode="auto">
          <a:xfrm>
            <a:off x="1025525" y="5773738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8" name="Line 226"/>
          <p:cNvSpPr>
            <a:spLocks noChangeShapeType="1"/>
          </p:cNvSpPr>
          <p:nvPr/>
        </p:nvSpPr>
        <p:spPr bwMode="auto">
          <a:xfrm>
            <a:off x="1025525" y="6186488"/>
            <a:ext cx="158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299" name="Line 227"/>
          <p:cNvSpPr>
            <a:spLocks noChangeShapeType="1"/>
          </p:cNvSpPr>
          <p:nvPr/>
        </p:nvSpPr>
        <p:spPr bwMode="auto">
          <a:xfrm>
            <a:off x="1025525" y="5980113"/>
            <a:ext cx="0" cy="2063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0" name="Line 228"/>
          <p:cNvSpPr>
            <a:spLocks noChangeShapeType="1"/>
          </p:cNvSpPr>
          <p:nvPr/>
        </p:nvSpPr>
        <p:spPr bwMode="auto">
          <a:xfrm>
            <a:off x="862013" y="5980113"/>
            <a:ext cx="1635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1" name="Line 229"/>
          <p:cNvSpPr>
            <a:spLocks noChangeShapeType="1"/>
          </p:cNvSpPr>
          <p:nvPr/>
        </p:nvSpPr>
        <p:spPr bwMode="auto">
          <a:xfrm>
            <a:off x="862013" y="5980113"/>
            <a:ext cx="0" cy="3063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2" name="Line 230"/>
          <p:cNvSpPr>
            <a:spLocks noChangeShapeType="1"/>
          </p:cNvSpPr>
          <p:nvPr/>
        </p:nvSpPr>
        <p:spPr bwMode="auto">
          <a:xfrm>
            <a:off x="862013" y="6335713"/>
            <a:ext cx="1635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3" name="Line 231"/>
          <p:cNvSpPr>
            <a:spLocks noChangeShapeType="1"/>
          </p:cNvSpPr>
          <p:nvPr/>
        </p:nvSpPr>
        <p:spPr bwMode="auto">
          <a:xfrm>
            <a:off x="862013" y="6286500"/>
            <a:ext cx="0" cy="492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4" name="Line 232"/>
          <p:cNvSpPr>
            <a:spLocks noChangeShapeType="1"/>
          </p:cNvSpPr>
          <p:nvPr/>
        </p:nvSpPr>
        <p:spPr bwMode="auto">
          <a:xfrm>
            <a:off x="862013" y="6643688"/>
            <a:ext cx="809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305" name="Rectangle 233"/>
          <p:cNvSpPr>
            <a:spLocks noChangeArrowheads="1"/>
          </p:cNvSpPr>
          <p:nvPr/>
        </p:nvSpPr>
        <p:spPr bwMode="auto">
          <a:xfrm>
            <a:off x="2679700" y="296863"/>
            <a:ext cx="23256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hydrogenotrophica</a:t>
            </a:r>
            <a:r>
              <a:rPr lang="en-AU" altLang="en-US" sz="1000">
                <a:solidFill>
                  <a:srgbClr val="000000"/>
                </a:solidFill>
              </a:rPr>
              <a:t>, ZP_03780888</a:t>
            </a:r>
            <a:endParaRPr lang="en-AU" altLang="en-US" sz="1000"/>
          </a:p>
        </p:txBody>
      </p:sp>
      <p:sp>
        <p:nvSpPr>
          <p:cNvPr id="3306" name="Rectangle 234"/>
          <p:cNvSpPr>
            <a:spLocks noChangeArrowheads="1"/>
          </p:cNvSpPr>
          <p:nvPr/>
        </p:nvSpPr>
        <p:spPr bwMode="auto">
          <a:xfrm>
            <a:off x="2676525" y="406400"/>
            <a:ext cx="152400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schinkii</a:t>
            </a:r>
            <a:r>
              <a:rPr lang="en-AU" altLang="en-US" sz="1000">
                <a:solidFill>
                  <a:srgbClr val="000000"/>
                </a:solidFill>
              </a:rPr>
              <a:t>, ADR32226</a:t>
            </a:r>
            <a:endParaRPr lang="en-AU" altLang="en-US" sz="1000"/>
          </a:p>
        </p:txBody>
      </p:sp>
      <p:sp>
        <p:nvSpPr>
          <p:cNvPr id="3307" name="Rectangle 235"/>
          <p:cNvSpPr>
            <a:spLocks noChangeArrowheads="1"/>
          </p:cNvSpPr>
          <p:nvPr/>
        </p:nvSpPr>
        <p:spPr bwMode="auto">
          <a:xfrm>
            <a:off x="2617788" y="509588"/>
            <a:ext cx="2111375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Ruminococcus obeum</a:t>
            </a:r>
            <a:r>
              <a:rPr lang="en-AU" altLang="en-US" sz="1000">
                <a:solidFill>
                  <a:srgbClr val="000000"/>
                </a:solidFill>
              </a:rPr>
              <a:t>, ZP_01966292</a:t>
            </a:r>
            <a:endParaRPr lang="en-AU" altLang="en-US" sz="1000"/>
          </a:p>
        </p:txBody>
      </p:sp>
      <p:sp>
        <p:nvSpPr>
          <p:cNvPr id="3308" name="Rectangle 236"/>
          <p:cNvSpPr>
            <a:spLocks noChangeArrowheads="1"/>
          </p:cNvSpPr>
          <p:nvPr/>
        </p:nvSpPr>
        <p:spPr bwMode="auto">
          <a:xfrm>
            <a:off x="2509838" y="633413"/>
            <a:ext cx="2111375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Ruminococcus obeum</a:t>
            </a:r>
            <a:r>
              <a:rPr lang="en-AU" altLang="en-US" sz="1000">
                <a:solidFill>
                  <a:srgbClr val="000000"/>
                </a:solidFill>
              </a:rPr>
              <a:t>, ZP_01966293</a:t>
            </a:r>
            <a:endParaRPr lang="en-AU" altLang="en-US" sz="1000"/>
          </a:p>
        </p:txBody>
      </p:sp>
      <p:sp>
        <p:nvSpPr>
          <p:cNvPr id="3309" name="Rectangle 237"/>
          <p:cNvSpPr>
            <a:spLocks noChangeArrowheads="1"/>
          </p:cNvSpPr>
          <p:nvPr/>
        </p:nvSpPr>
        <p:spPr bwMode="auto">
          <a:xfrm>
            <a:off x="2662238" y="744538"/>
            <a:ext cx="23256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hydrogenotrophica</a:t>
            </a:r>
            <a:r>
              <a:rPr lang="en-AU" altLang="en-US" sz="1000">
                <a:solidFill>
                  <a:srgbClr val="000000"/>
                </a:solidFill>
              </a:rPr>
              <a:t>, ZP_03780887</a:t>
            </a:r>
            <a:endParaRPr lang="en-AU" altLang="en-US" sz="1000"/>
          </a:p>
        </p:txBody>
      </p:sp>
      <p:sp>
        <p:nvSpPr>
          <p:cNvPr id="3310" name="Rectangle 238"/>
          <p:cNvSpPr>
            <a:spLocks noChangeArrowheads="1"/>
          </p:cNvSpPr>
          <p:nvPr/>
        </p:nvSpPr>
        <p:spPr bwMode="auto">
          <a:xfrm>
            <a:off x="2652713" y="849313"/>
            <a:ext cx="15240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schinkii</a:t>
            </a:r>
            <a:r>
              <a:rPr lang="en-AU" altLang="en-US" sz="1000">
                <a:solidFill>
                  <a:srgbClr val="000000"/>
                </a:solidFill>
              </a:rPr>
              <a:t>, ADR32225</a:t>
            </a:r>
            <a:endParaRPr lang="en-AU" altLang="en-US" sz="1000"/>
          </a:p>
        </p:txBody>
      </p:sp>
      <p:sp>
        <p:nvSpPr>
          <p:cNvPr id="3311" name="Rectangle 239"/>
          <p:cNvSpPr>
            <a:spLocks noChangeArrowheads="1"/>
          </p:cNvSpPr>
          <p:nvPr/>
        </p:nvSpPr>
        <p:spPr bwMode="auto">
          <a:xfrm>
            <a:off x="2540000" y="947738"/>
            <a:ext cx="267811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Ruminococcus</a:t>
            </a:r>
            <a:r>
              <a:rPr lang="en-AU" altLang="en-US" sz="1000">
                <a:solidFill>
                  <a:srgbClr val="000000"/>
                </a:solidFill>
              </a:rPr>
              <a:t> sp. 5_1_39BFAA, ZP_04855654</a:t>
            </a:r>
            <a:endParaRPr lang="en-AU" altLang="en-US" sz="1000"/>
          </a:p>
        </p:txBody>
      </p:sp>
      <p:sp>
        <p:nvSpPr>
          <p:cNvPr id="3312" name="Rectangle 240"/>
          <p:cNvSpPr>
            <a:spLocks noChangeArrowheads="1"/>
          </p:cNvSpPr>
          <p:nvPr/>
        </p:nvSpPr>
        <p:spPr bwMode="auto">
          <a:xfrm>
            <a:off x="2503488" y="1071563"/>
            <a:ext cx="159861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producta</a:t>
            </a:r>
            <a:r>
              <a:rPr lang="en-AU" altLang="en-US" sz="1000">
                <a:solidFill>
                  <a:srgbClr val="000000"/>
                </a:solidFill>
              </a:rPr>
              <a:t>, ADR32234</a:t>
            </a:r>
            <a:endParaRPr lang="en-AU" altLang="en-US" sz="1000"/>
          </a:p>
        </p:txBody>
      </p:sp>
      <p:sp>
        <p:nvSpPr>
          <p:cNvPr id="3313" name="Rectangle 241"/>
          <p:cNvSpPr>
            <a:spLocks noChangeArrowheads="1"/>
          </p:cNvSpPr>
          <p:nvPr/>
        </p:nvSpPr>
        <p:spPr bwMode="auto">
          <a:xfrm>
            <a:off x="2503488" y="1173163"/>
            <a:ext cx="167005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coccoides</a:t>
            </a:r>
            <a:r>
              <a:rPr lang="en-AU" altLang="en-US" sz="1000">
                <a:solidFill>
                  <a:srgbClr val="000000"/>
                </a:solidFill>
              </a:rPr>
              <a:t>, ADR32214</a:t>
            </a:r>
            <a:endParaRPr lang="en-AU" altLang="en-US" sz="1000"/>
          </a:p>
        </p:txBody>
      </p:sp>
      <p:sp>
        <p:nvSpPr>
          <p:cNvPr id="3314" name="Rectangle 242"/>
          <p:cNvSpPr>
            <a:spLocks noChangeArrowheads="1"/>
          </p:cNvSpPr>
          <p:nvPr/>
        </p:nvSpPr>
        <p:spPr bwMode="auto">
          <a:xfrm>
            <a:off x="2503488" y="1276350"/>
            <a:ext cx="17859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Blautia hansenii</a:t>
            </a:r>
            <a:r>
              <a:rPr lang="en-AU" altLang="en-US" sz="1000">
                <a:solidFill>
                  <a:srgbClr val="000000"/>
                </a:solidFill>
              </a:rPr>
              <a:t> , ZP_05854611</a:t>
            </a:r>
            <a:endParaRPr lang="en-AU" altLang="en-US" sz="1000"/>
          </a:p>
        </p:txBody>
      </p:sp>
      <p:sp>
        <p:nvSpPr>
          <p:cNvPr id="3315" name="Rectangle 243"/>
          <p:cNvSpPr>
            <a:spLocks noChangeArrowheads="1"/>
          </p:cNvSpPr>
          <p:nvPr/>
        </p:nvSpPr>
        <p:spPr bwMode="auto">
          <a:xfrm>
            <a:off x="2503488" y="1414463"/>
            <a:ext cx="3402012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b="1">
                <a:solidFill>
                  <a:srgbClr val="000000"/>
                </a:solidFill>
              </a:rPr>
              <a:t>OTU 4 (1 TWE)</a:t>
            </a:r>
            <a:r>
              <a:rPr lang="en-AU" altLang="en-US" sz="1000">
                <a:solidFill>
                  <a:srgbClr val="000000"/>
                </a:solidFill>
              </a:rPr>
              <a:t> + </a:t>
            </a:r>
            <a:r>
              <a:rPr lang="en-AU" altLang="en-US" sz="1000" i="1">
                <a:solidFill>
                  <a:srgbClr val="000000"/>
                </a:solidFill>
              </a:rPr>
              <a:t>Blautia hydrogenotrophica</a:t>
            </a:r>
            <a:r>
              <a:rPr lang="en-AU" altLang="en-US" sz="1000">
                <a:solidFill>
                  <a:srgbClr val="000000"/>
                </a:solidFill>
              </a:rPr>
              <a:t> (ZP_03783902)</a:t>
            </a:r>
            <a:endParaRPr lang="en-AU" altLang="en-US" sz="1000"/>
          </a:p>
        </p:txBody>
      </p:sp>
      <p:sp>
        <p:nvSpPr>
          <p:cNvPr id="3316" name="Rectangle 244"/>
          <p:cNvSpPr>
            <a:spLocks noChangeArrowheads="1"/>
          </p:cNvSpPr>
          <p:nvPr/>
        </p:nvSpPr>
        <p:spPr bwMode="auto">
          <a:xfrm>
            <a:off x="2471738" y="1554163"/>
            <a:ext cx="22510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Bryantella formatexigens</a:t>
            </a:r>
            <a:r>
              <a:rPr lang="en-AU" altLang="en-US" sz="1000">
                <a:solidFill>
                  <a:srgbClr val="000000"/>
                </a:solidFill>
              </a:rPr>
              <a:t>, ZP_05345576</a:t>
            </a:r>
            <a:endParaRPr lang="en-AU" altLang="en-US" sz="1000"/>
          </a:p>
        </p:txBody>
      </p:sp>
      <p:sp>
        <p:nvSpPr>
          <p:cNvPr id="3317" name="Rectangle 245"/>
          <p:cNvSpPr>
            <a:spLocks noChangeArrowheads="1"/>
          </p:cNvSpPr>
          <p:nvPr/>
        </p:nvSpPr>
        <p:spPr bwMode="auto">
          <a:xfrm>
            <a:off x="2527300" y="1674813"/>
            <a:ext cx="24145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Syntrophococcus sucromutans</a:t>
            </a:r>
            <a:r>
              <a:rPr lang="en-AU" altLang="en-US" sz="1000">
                <a:solidFill>
                  <a:srgbClr val="000000"/>
                </a:solidFill>
              </a:rPr>
              <a:t>, ADR32227</a:t>
            </a:r>
            <a:endParaRPr lang="en-AU" altLang="en-US" sz="1000"/>
          </a:p>
        </p:txBody>
      </p:sp>
      <p:sp>
        <p:nvSpPr>
          <p:cNvPr id="3318" name="Rectangle 246"/>
          <p:cNvSpPr>
            <a:spLocks noChangeArrowheads="1"/>
          </p:cNvSpPr>
          <p:nvPr/>
        </p:nvSpPr>
        <p:spPr bwMode="auto">
          <a:xfrm>
            <a:off x="2424113" y="1789113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Syntrophococcus sucromutans</a:t>
            </a:r>
            <a:r>
              <a:rPr lang="en-AU" altLang="en-US" sz="1000">
                <a:solidFill>
                  <a:srgbClr val="000000"/>
                </a:solidFill>
              </a:rPr>
              <a:t>, ADR32228</a:t>
            </a:r>
            <a:endParaRPr lang="en-AU" altLang="en-US" sz="1000"/>
          </a:p>
        </p:txBody>
      </p:sp>
      <p:sp>
        <p:nvSpPr>
          <p:cNvPr id="3319" name="Rectangle 247"/>
          <p:cNvSpPr>
            <a:spLocks noChangeArrowheads="1"/>
          </p:cNvSpPr>
          <p:nvPr/>
        </p:nvSpPr>
        <p:spPr bwMode="auto">
          <a:xfrm>
            <a:off x="2627313" y="1974850"/>
            <a:ext cx="188192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b="1" dirty="0">
                <a:solidFill>
                  <a:srgbClr val="000000"/>
                </a:solidFill>
              </a:rPr>
              <a:t>OTU 1 (31 TWE) + </a:t>
            </a:r>
            <a:r>
              <a:rPr lang="en-AU" altLang="en-US" sz="1000" b="1" dirty="0" smtClean="0">
                <a:solidFill>
                  <a:srgbClr val="000000"/>
                </a:solidFill>
              </a:rPr>
              <a:t>TW</a:t>
            </a:r>
            <a:r>
              <a:rPr lang="en-AU" altLang="en-US" sz="1000" b="1" dirty="0" smtClean="0">
                <a:solidFill>
                  <a:srgbClr val="000000"/>
                </a:solidFill>
              </a:rPr>
              <a:t>A4_ACS1</a:t>
            </a:r>
            <a:endParaRPr lang="en-AU" altLang="en-US" sz="1000" b="1" dirty="0"/>
          </a:p>
        </p:txBody>
      </p:sp>
      <p:sp>
        <p:nvSpPr>
          <p:cNvPr id="3320" name="Rectangle 248"/>
          <p:cNvSpPr>
            <a:spLocks noChangeArrowheads="1"/>
          </p:cNvSpPr>
          <p:nvPr/>
        </p:nvSpPr>
        <p:spPr bwMode="auto">
          <a:xfrm>
            <a:off x="2471738" y="2208213"/>
            <a:ext cx="153511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Acetitomaculum ruminis</a:t>
            </a:r>
            <a:r>
              <a:rPr lang="en-AU" altLang="en-US" sz="1000">
                <a:solidFill>
                  <a:srgbClr val="000000"/>
                </a:solidFill>
              </a:rPr>
              <a:t> (2)</a:t>
            </a:r>
            <a:endParaRPr lang="en-AU" altLang="en-US" sz="1000"/>
          </a:p>
        </p:txBody>
      </p:sp>
      <p:sp>
        <p:nvSpPr>
          <p:cNvPr id="3321" name="Rectangle 249"/>
          <p:cNvSpPr>
            <a:spLocks noChangeArrowheads="1"/>
          </p:cNvSpPr>
          <p:nvPr/>
        </p:nvSpPr>
        <p:spPr bwMode="auto">
          <a:xfrm>
            <a:off x="2495550" y="2430463"/>
            <a:ext cx="284693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b="1" dirty="0">
                <a:solidFill>
                  <a:srgbClr val="000000"/>
                </a:solidFill>
              </a:rPr>
              <a:t>OTU 2 (8 TWE) + OTU 3 (1 TWE) + </a:t>
            </a:r>
            <a:r>
              <a:rPr lang="en-AU" altLang="en-US" sz="1000" b="1" dirty="0" smtClean="0">
                <a:solidFill>
                  <a:srgbClr val="000000"/>
                </a:solidFill>
              </a:rPr>
              <a:t>TWA4_ACS2</a:t>
            </a:r>
            <a:endParaRPr lang="en-AU" altLang="en-US" sz="1000" b="1" dirty="0"/>
          </a:p>
        </p:txBody>
      </p:sp>
      <p:sp>
        <p:nvSpPr>
          <p:cNvPr id="3322" name="Rectangle 250"/>
          <p:cNvSpPr>
            <a:spLocks noChangeArrowheads="1"/>
          </p:cNvSpPr>
          <p:nvPr/>
        </p:nvSpPr>
        <p:spPr bwMode="auto">
          <a:xfrm>
            <a:off x="2363788" y="2559050"/>
            <a:ext cx="17446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Clostridium difficile</a:t>
            </a:r>
            <a:r>
              <a:rPr lang="en-AU" altLang="en-US" sz="1000">
                <a:solidFill>
                  <a:srgbClr val="000000"/>
                </a:solidFill>
              </a:rPr>
              <a:t>, ADR32221</a:t>
            </a:r>
            <a:endParaRPr lang="en-AU" altLang="en-US" sz="1000"/>
          </a:p>
        </p:txBody>
      </p:sp>
      <p:sp>
        <p:nvSpPr>
          <p:cNvPr id="3323" name="Rectangle 251"/>
          <p:cNvSpPr>
            <a:spLocks noChangeArrowheads="1"/>
          </p:cNvSpPr>
          <p:nvPr/>
        </p:nvSpPr>
        <p:spPr bwMode="auto">
          <a:xfrm>
            <a:off x="2568575" y="2671763"/>
            <a:ext cx="26050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Clostridium carboxidivorans</a:t>
            </a:r>
            <a:r>
              <a:rPr lang="en-AU" altLang="en-US" sz="1000">
                <a:solidFill>
                  <a:srgbClr val="000000"/>
                </a:solidFill>
              </a:rPr>
              <a:t> P7, ZP_05392956</a:t>
            </a:r>
            <a:endParaRPr lang="en-AU" altLang="en-US" sz="1000"/>
          </a:p>
        </p:txBody>
      </p:sp>
      <p:sp>
        <p:nvSpPr>
          <p:cNvPr id="3324" name="Rectangle 252"/>
          <p:cNvSpPr>
            <a:spLocks noChangeArrowheads="1"/>
          </p:cNvSpPr>
          <p:nvPr/>
        </p:nvSpPr>
        <p:spPr bwMode="auto">
          <a:xfrm>
            <a:off x="2414588" y="2786063"/>
            <a:ext cx="1973262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Clostridium bartlettii</a:t>
            </a:r>
            <a:r>
              <a:rPr lang="en-AU" altLang="en-US" sz="1000">
                <a:solidFill>
                  <a:srgbClr val="000000"/>
                </a:solidFill>
              </a:rPr>
              <a:t>, ZP_02211649</a:t>
            </a:r>
            <a:endParaRPr lang="en-AU" altLang="en-US" sz="1000"/>
          </a:p>
        </p:txBody>
      </p:sp>
      <p:sp>
        <p:nvSpPr>
          <p:cNvPr id="3325" name="Rectangle 253"/>
          <p:cNvSpPr>
            <a:spLocks noChangeArrowheads="1"/>
          </p:cNvSpPr>
          <p:nvPr/>
        </p:nvSpPr>
        <p:spPr bwMode="auto">
          <a:xfrm>
            <a:off x="2366963" y="2887663"/>
            <a:ext cx="24558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Alkaliphilus metalliredigens</a:t>
            </a:r>
            <a:r>
              <a:rPr lang="en-AU" altLang="en-US" sz="1000">
                <a:solidFill>
                  <a:srgbClr val="000000"/>
                </a:solidFill>
              </a:rPr>
              <a:t>, YP_001319849</a:t>
            </a:r>
            <a:endParaRPr lang="en-AU" altLang="en-US" sz="1000"/>
          </a:p>
        </p:txBody>
      </p:sp>
      <p:sp>
        <p:nvSpPr>
          <p:cNvPr id="3326" name="Rectangle 254"/>
          <p:cNvSpPr>
            <a:spLocks noChangeArrowheads="1"/>
          </p:cNvSpPr>
          <p:nvPr/>
        </p:nvSpPr>
        <p:spPr bwMode="auto">
          <a:xfrm>
            <a:off x="2339975" y="2990850"/>
            <a:ext cx="1863725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Clostridium aceticum</a:t>
            </a:r>
            <a:r>
              <a:rPr lang="en-AU" altLang="en-US" sz="1000">
                <a:solidFill>
                  <a:srgbClr val="000000"/>
                </a:solidFill>
              </a:rPr>
              <a:t>, ADR32220</a:t>
            </a:r>
            <a:endParaRPr lang="en-AU" altLang="en-US" sz="1000"/>
          </a:p>
        </p:txBody>
      </p:sp>
      <p:sp>
        <p:nvSpPr>
          <p:cNvPr id="3327" name="Rectangle 255"/>
          <p:cNvSpPr>
            <a:spLocks noChangeArrowheads="1"/>
          </p:cNvSpPr>
          <p:nvPr/>
        </p:nvSpPr>
        <p:spPr bwMode="auto">
          <a:xfrm>
            <a:off x="2432050" y="3094038"/>
            <a:ext cx="199390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Acetobacterium woodii</a:t>
            </a:r>
            <a:r>
              <a:rPr lang="en-AU" altLang="en-US" sz="1000">
                <a:solidFill>
                  <a:srgbClr val="000000"/>
                </a:solidFill>
              </a:rPr>
              <a:t> , ADR32229</a:t>
            </a:r>
            <a:endParaRPr lang="en-AU" altLang="en-US" sz="1000"/>
          </a:p>
        </p:txBody>
      </p:sp>
      <p:sp>
        <p:nvSpPr>
          <p:cNvPr id="3328" name="Rectangle 256"/>
          <p:cNvSpPr>
            <a:spLocks noChangeArrowheads="1"/>
          </p:cNvSpPr>
          <p:nvPr/>
        </p:nvSpPr>
        <p:spPr bwMode="auto">
          <a:xfrm>
            <a:off x="2516188" y="3224213"/>
            <a:ext cx="19050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Eubacterium limosum</a:t>
            </a:r>
            <a:r>
              <a:rPr lang="en-AU" altLang="en-US" sz="1000">
                <a:solidFill>
                  <a:srgbClr val="000000"/>
                </a:solidFill>
              </a:rPr>
              <a:t>, ADR32216</a:t>
            </a:r>
            <a:endParaRPr lang="en-AU" altLang="en-US" sz="1000"/>
          </a:p>
        </p:txBody>
      </p:sp>
      <p:sp>
        <p:nvSpPr>
          <p:cNvPr id="3329" name="Rectangle 257"/>
          <p:cNvSpPr>
            <a:spLocks noChangeArrowheads="1"/>
          </p:cNvSpPr>
          <p:nvPr/>
        </p:nvSpPr>
        <p:spPr bwMode="auto">
          <a:xfrm>
            <a:off x="2725738" y="3344863"/>
            <a:ext cx="1277937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Oxobacter pfennigii</a:t>
            </a:r>
            <a:r>
              <a:rPr lang="en-AU" altLang="en-US" sz="1000">
                <a:solidFill>
                  <a:srgbClr val="000000"/>
                </a:solidFill>
              </a:rPr>
              <a:t> (2)</a:t>
            </a:r>
            <a:endParaRPr lang="en-AU" altLang="en-US" sz="1000"/>
          </a:p>
        </p:txBody>
      </p:sp>
      <p:sp>
        <p:nvSpPr>
          <p:cNvPr id="3330" name="Rectangle 258"/>
          <p:cNvSpPr>
            <a:spLocks noChangeArrowheads="1"/>
          </p:cNvSpPr>
          <p:nvPr/>
        </p:nvSpPr>
        <p:spPr bwMode="auto">
          <a:xfrm>
            <a:off x="2611438" y="3494088"/>
            <a:ext cx="2624137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Dethiobacter alkaliphilus</a:t>
            </a:r>
            <a:r>
              <a:rPr lang="en-AU" altLang="en-US" sz="1000">
                <a:solidFill>
                  <a:srgbClr val="000000"/>
                </a:solidFill>
              </a:rPr>
              <a:t> AHT 1, ZP_03729251</a:t>
            </a:r>
            <a:endParaRPr lang="en-AU" altLang="en-US" sz="1000"/>
          </a:p>
        </p:txBody>
      </p:sp>
      <p:sp>
        <p:nvSpPr>
          <p:cNvPr id="3331" name="Rectangle 259"/>
          <p:cNvSpPr>
            <a:spLocks noChangeArrowheads="1"/>
          </p:cNvSpPr>
          <p:nvPr/>
        </p:nvSpPr>
        <p:spPr bwMode="auto">
          <a:xfrm>
            <a:off x="2714625" y="3662363"/>
            <a:ext cx="1357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Sporomusa termitida</a:t>
            </a:r>
            <a:r>
              <a:rPr lang="en-AU" altLang="en-US" sz="1000">
                <a:solidFill>
                  <a:srgbClr val="000000"/>
                </a:solidFill>
              </a:rPr>
              <a:t> (2)</a:t>
            </a:r>
            <a:endParaRPr lang="en-AU" altLang="en-US" sz="1000"/>
          </a:p>
        </p:txBody>
      </p:sp>
      <p:sp>
        <p:nvSpPr>
          <p:cNvPr id="3332" name="Rectangle 260"/>
          <p:cNvSpPr>
            <a:spLocks noChangeArrowheads="1"/>
          </p:cNvSpPr>
          <p:nvPr/>
        </p:nvSpPr>
        <p:spPr bwMode="auto">
          <a:xfrm>
            <a:off x="2540000" y="3802063"/>
            <a:ext cx="235585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Desulfitobacterium hafniense</a:t>
            </a:r>
            <a:r>
              <a:rPr lang="en-AU" altLang="en-US" sz="1000">
                <a:solidFill>
                  <a:srgbClr val="000000"/>
                </a:solidFill>
              </a:rPr>
              <a:t>, YP_517885</a:t>
            </a:r>
            <a:endParaRPr lang="en-AU" altLang="en-US" sz="1000"/>
          </a:p>
        </p:txBody>
      </p:sp>
      <p:sp>
        <p:nvSpPr>
          <p:cNvPr id="3333" name="Rectangle 261"/>
          <p:cNvSpPr>
            <a:spLocks noChangeArrowheads="1"/>
          </p:cNvSpPr>
          <p:nvPr/>
        </p:nvSpPr>
        <p:spPr bwMode="auto">
          <a:xfrm>
            <a:off x="2435225" y="3941763"/>
            <a:ext cx="20415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Moorella thermoacetica</a:t>
            </a:r>
            <a:r>
              <a:rPr lang="en-AU" altLang="en-US" sz="1000">
                <a:solidFill>
                  <a:srgbClr val="000000"/>
                </a:solidFill>
              </a:rPr>
              <a:t>, YP_430059</a:t>
            </a:r>
            <a:endParaRPr lang="en-AU" altLang="en-US" sz="1000"/>
          </a:p>
        </p:txBody>
      </p:sp>
      <p:sp>
        <p:nvSpPr>
          <p:cNvPr id="3334" name="Rectangle 262"/>
          <p:cNvSpPr>
            <a:spLocks noChangeArrowheads="1"/>
          </p:cNvSpPr>
          <p:nvPr/>
        </p:nvSpPr>
        <p:spPr bwMode="auto">
          <a:xfrm>
            <a:off x="2420938" y="4071938"/>
            <a:ext cx="1946275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Desulfotomaculum acetoxidans</a:t>
            </a:r>
            <a:r>
              <a:rPr lang="en-AU" altLang="en-US" sz="1000">
                <a:solidFill>
                  <a:srgbClr val="000000"/>
                </a:solidFill>
              </a:rPr>
              <a:t> (2)</a:t>
            </a:r>
            <a:endParaRPr lang="en-AU" altLang="en-US" sz="1000"/>
          </a:p>
        </p:txBody>
      </p:sp>
      <p:sp>
        <p:nvSpPr>
          <p:cNvPr id="3335" name="Rectangle 263"/>
          <p:cNvSpPr>
            <a:spLocks noChangeArrowheads="1"/>
          </p:cNvSpPr>
          <p:nvPr/>
        </p:nvSpPr>
        <p:spPr bwMode="auto">
          <a:xfrm>
            <a:off x="2325688" y="4214813"/>
            <a:ext cx="28829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Carboxydothermus hydrogenoformans</a:t>
            </a:r>
            <a:r>
              <a:rPr lang="en-AU" altLang="en-US" sz="1000">
                <a:solidFill>
                  <a:srgbClr val="000000"/>
                </a:solidFill>
              </a:rPr>
              <a:t>, YP_360060</a:t>
            </a:r>
            <a:endParaRPr lang="en-AU" altLang="en-US" sz="1000"/>
          </a:p>
        </p:txBody>
      </p:sp>
      <p:sp>
        <p:nvSpPr>
          <p:cNvPr id="3336" name="Rectangle 264"/>
          <p:cNvSpPr>
            <a:spLocks noChangeArrowheads="1"/>
          </p:cNvSpPr>
          <p:nvPr/>
        </p:nvSpPr>
        <p:spPr bwMode="auto">
          <a:xfrm>
            <a:off x="2876550" y="4313238"/>
            <a:ext cx="27559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Desulfobacterium autotrophicum</a:t>
            </a:r>
            <a:r>
              <a:rPr lang="en-AU" altLang="en-US" sz="1000">
                <a:solidFill>
                  <a:srgbClr val="000000"/>
                </a:solidFill>
              </a:rPr>
              <a:t>, YP_002602936</a:t>
            </a:r>
            <a:endParaRPr lang="en-AU" altLang="en-US" sz="1000"/>
          </a:p>
        </p:txBody>
      </p:sp>
      <p:sp>
        <p:nvSpPr>
          <p:cNvPr id="3337" name="Rectangle 265"/>
          <p:cNvSpPr>
            <a:spLocks noChangeArrowheads="1"/>
          </p:cNvSpPr>
          <p:nvPr/>
        </p:nvSpPr>
        <p:spPr bwMode="auto">
          <a:xfrm>
            <a:off x="2882900" y="4418013"/>
            <a:ext cx="2411413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Desulfococcus oleovorans</a:t>
            </a:r>
            <a:r>
              <a:rPr lang="en-AU" altLang="en-US" sz="1000">
                <a:solidFill>
                  <a:srgbClr val="000000"/>
                </a:solidFill>
              </a:rPr>
              <a:t>, YP_001531064</a:t>
            </a:r>
            <a:endParaRPr lang="en-AU" altLang="en-US" sz="1000"/>
          </a:p>
        </p:txBody>
      </p:sp>
      <p:sp>
        <p:nvSpPr>
          <p:cNvPr id="3338" name="Rectangle 266"/>
          <p:cNvSpPr>
            <a:spLocks noChangeArrowheads="1"/>
          </p:cNvSpPr>
          <p:nvPr/>
        </p:nvSpPr>
        <p:spPr bwMode="auto">
          <a:xfrm>
            <a:off x="2787650" y="4519613"/>
            <a:ext cx="2699457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 dirty="0" err="1">
                <a:solidFill>
                  <a:srgbClr val="000000"/>
                </a:solidFill>
              </a:rPr>
              <a:t>Desulfatibacillum</a:t>
            </a:r>
            <a:r>
              <a:rPr lang="en-AU" altLang="en-US" sz="1000" i="1" dirty="0">
                <a:solidFill>
                  <a:srgbClr val="000000"/>
                </a:solidFill>
              </a:rPr>
              <a:t> </a:t>
            </a:r>
            <a:r>
              <a:rPr lang="en-AU" altLang="en-US" sz="1000" i="1" dirty="0" err="1">
                <a:solidFill>
                  <a:srgbClr val="000000"/>
                </a:solidFill>
              </a:rPr>
              <a:t>alkenivorans</a:t>
            </a:r>
            <a:r>
              <a:rPr lang="en-AU" altLang="en-US" sz="1000" dirty="0" smtClean="0">
                <a:solidFill>
                  <a:srgbClr val="000000"/>
                </a:solidFill>
              </a:rPr>
              <a:t>, </a:t>
            </a:r>
            <a:r>
              <a:rPr lang="en-AU" altLang="en-US" sz="1000" dirty="0">
                <a:solidFill>
                  <a:srgbClr val="000000"/>
                </a:solidFill>
              </a:rPr>
              <a:t>YP_002429854</a:t>
            </a:r>
            <a:endParaRPr lang="en-AU" altLang="en-US" sz="1000" dirty="0"/>
          </a:p>
        </p:txBody>
      </p:sp>
      <p:sp>
        <p:nvSpPr>
          <p:cNvPr id="3339" name="Rectangle 267"/>
          <p:cNvSpPr>
            <a:spLocks noChangeArrowheads="1"/>
          </p:cNvSpPr>
          <p:nvPr/>
        </p:nvSpPr>
        <p:spPr bwMode="auto">
          <a:xfrm>
            <a:off x="2754313" y="4633913"/>
            <a:ext cx="2446337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Syntrophobacter fumaroxidans</a:t>
            </a:r>
            <a:r>
              <a:rPr lang="en-AU" altLang="en-US" sz="1000">
                <a:solidFill>
                  <a:srgbClr val="000000"/>
                </a:solidFill>
              </a:rPr>
              <a:t>, YP_846678</a:t>
            </a:r>
            <a:endParaRPr lang="en-AU" altLang="en-US" sz="1000"/>
          </a:p>
        </p:txBody>
      </p:sp>
      <p:sp>
        <p:nvSpPr>
          <p:cNvPr id="3340" name="Rectangle 268"/>
          <p:cNvSpPr>
            <a:spLocks noChangeArrowheads="1"/>
          </p:cNvSpPr>
          <p:nvPr/>
        </p:nvSpPr>
        <p:spPr bwMode="auto">
          <a:xfrm>
            <a:off x="2692400" y="4745038"/>
            <a:ext cx="23177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Desulfurivibrio alkaliphilus</a:t>
            </a:r>
            <a:r>
              <a:rPr lang="en-AU" altLang="en-US" sz="1000">
                <a:solidFill>
                  <a:srgbClr val="000000"/>
                </a:solidFill>
              </a:rPr>
              <a:t>, ZP_05709354</a:t>
            </a:r>
            <a:endParaRPr lang="en-AU" altLang="en-US" sz="1000"/>
          </a:p>
        </p:txBody>
      </p:sp>
      <p:sp>
        <p:nvSpPr>
          <p:cNvPr id="3341" name="Rectangle 269"/>
          <p:cNvSpPr>
            <a:spLocks noChangeArrowheads="1"/>
          </p:cNvSpPr>
          <p:nvPr/>
        </p:nvSpPr>
        <p:spPr bwMode="auto">
          <a:xfrm>
            <a:off x="2584450" y="4838700"/>
            <a:ext cx="28051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Desulfonatronospira thiodismutans</a:t>
            </a:r>
            <a:r>
              <a:rPr lang="en-AU" altLang="en-US" sz="1000">
                <a:solidFill>
                  <a:srgbClr val="000000"/>
                </a:solidFill>
              </a:rPr>
              <a:t>, ZP_03735883</a:t>
            </a:r>
            <a:endParaRPr lang="en-AU" altLang="en-US" sz="1000"/>
          </a:p>
        </p:txBody>
      </p:sp>
      <p:sp>
        <p:nvSpPr>
          <p:cNvPr id="3342" name="Rectangle 270"/>
          <p:cNvSpPr>
            <a:spLocks noChangeArrowheads="1"/>
          </p:cNvSpPr>
          <p:nvPr/>
        </p:nvSpPr>
        <p:spPr bwMode="auto">
          <a:xfrm>
            <a:off x="2593975" y="4946650"/>
            <a:ext cx="26781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>
                <a:solidFill>
                  <a:srgbClr val="000000"/>
                </a:solidFill>
              </a:rPr>
              <a:t>Candidatus </a:t>
            </a:r>
            <a:r>
              <a:rPr lang="en-AU" altLang="en-US" sz="1000" i="1">
                <a:solidFill>
                  <a:srgbClr val="000000"/>
                </a:solidFill>
              </a:rPr>
              <a:t>Kuenenia stuttgartiensis</a:t>
            </a:r>
            <a:r>
              <a:rPr lang="en-AU" altLang="en-US" sz="1000">
                <a:solidFill>
                  <a:srgbClr val="000000"/>
                </a:solidFill>
              </a:rPr>
              <a:t>, CAJ72290</a:t>
            </a:r>
            <a:endParaRPr lang="en-AU" altLang="en-US" sz="1000"/>
          </a:p>
        </p:txBody>
      </p:sp>
      <p:sp>
        <p:nvSpPr>
          <p:cNvPr id="3343" name="Rectangle 271"/>
          <p:cNvSpPr>
            <a:spLocks noChangeArrowheads="1"/>
          </p:cNvSpPr>
          <p:nvPr/>
        </p:nvSpPr>
        <p:spPr bwMode="auto">
          <a:xfrm>
            <a:off x="2322513" y="5049838"/>
            <a:ext cx="20748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Ammonifex degensii</a:t>
            </a:r>
            <a:r>
              <a:rPr lang="en-AU" altLang="en-US" sz="1000">
                <a:solidFill>
                  <a:srgbClr val="000000"/>
                </a:solidFill>
              </a:rPr>
              <a:t>, YP_003238347</a:t>
            </a:r>
            <a:endParaRPr lang="en-AU" altLang="en-US" sz="1000"/>
          </a:p>
        </p:txBody>
      </p:sp>
      <p:sp>
        <p:nvSpPr>
          <p:cNvPr id="3344" name="Rectangle 272"/>
          <p:cNvSpPr>
            <a:spLocks noChangeArrowheads="1"/>
          </p:cNvSpPr>
          <p:nvPr/>
        </p:nvSpPr>
        <p:spPr bwMode="auto">
          <a:xfrm>
            <a:off x="2692400" y="5154613"/>
            <a:ext cx="286385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>
                <a:solidFill>
                  <a:srgbClr val="000000"/>
                </a:solidFill>
              </a:rPr>
              <a:t>Candidatus </a:t>
            </a:r>
            <a:r>
              <a:rPr lang="en-AU" altLang="en-US" sz="1000" i="1">
                <a:solidFill>
                  <a:srgbClr val="000000"/>
                </a:solidFill>
              </a:rPr>
              <a:t>Methanoregula boonei</a:t>
            </a:r>
            <a:r>
              <a:rPr lang="en-AU" altLang="en-US" sz="1000">
                <a:solidFill>
                  <a:srgbClr val="000000"/>
                </a:solidFill>
              </a:rPr>
              <a:t>, YP_001404357</a:t>
            </a:r>
            <a:endParaRPr lang="en-AU" altLang="en-US" sz="1000"/>
          </a:p>
        </p:txBody>
      </p:sp>
      <p:sp>
        <p:nvSpPr>
          <p:cNvPr id="3345" name="Rectangle 273"/>
          <p:cNvSpPr>
            <a:spLocks noChangeArrowheads="1"/>
          </p:cNvSpPr>
          <p:nvPr/>
        </p:nvSpPr>
        <p:spPr bwMode="auto">
          <a:xfrm>
            <a:off x="2638425" y="5276850"/>
            <a:ext cx="2765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Thermodesulfovibrio yellowstonii</a:t>
            </a:r>
            <a:r>
              <a:rPr lang="en-AU" altLang="en-US" sz="1000">
                <a:solidFill>
                  <a:srgbClr val="000000"/>
                </a:solidFill>
              </a:rPr>
              <a:t>, YP_002249267</a:t>
            </a:r>
            <a:endParaRPr lang="en-AU" altLang="en-US" sz="1000"/>
          </a:p>
        </p:txBody>
      </p:sp>
      <p:sp>
        <p:nvSpPr>
          <p:cNvPr id="3346" name="Rectangle 274"/>
          <p:cNvSpPr>
            <a:spLocks noChangeArrowheads="1"/>
          </p:cNvSpPr>
          <p:nvPr/>
        </p:nvSpPr>
        <p:spPr bwMode="auto">
          <a:xfrm>
            <a:off x="2078038" y="5422900"/>
            <a:ext cx="1320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 dirty="0" err="1">
                <a:solidFill>
                  <a:srgbClr val="000000"/>
                </a:solidFill>
              </a:rPr>
              <a:t>Methanosarcinales</a:t>
            </a:r>
            <a:r>
              <a:rPr lang="en-AU" altLang="en-US" sz="1000" dirty="0">
                <a:solidFill>
                  <a:srgbClr val="000000"/>
                </a:solidFill>
              </a:rPr>
              <a:t> (10)</a:t>
            </a:r>
            <a:endParaRPr lang="en-AU" altLang="en-US" sz="1000" dirty="0"/>
          </a:p>
        </p:txBody>
      </p:sp>
      <p:sp>
        <p:nvSpPr>
          <p:cNvPr id="3347" name="Rectangle 275"/>
          <p:cNvSpPr>
            <a:spLocks noChangeArrowheads="1"/>
          </p:cNvSpPr>
          <p:nvPr/>
        </p:nvSpPr>
        <p:spPr bwMode="auto">
          <a:xfrm>
            <a:off x="2074863" y="5630863"/>
            <a:ext cx="13223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Methanomicrobiales</a:t>
            </a:r>
            <a:r>
              <a:rPr lang="en-AU" altLang="en-US" sz="1000">
                <a:solidFill>
                  <a:srgbClr val="000000"/>
                </a:solidFill>
              </a:rPr>
              <a:t> (2)</a:t>
            </a:r>
            <a:endParaRPr lang="en-AU" altLang="en-US" sz="1000"/>
          </a:p>
        </p:txBody>
      </p:sp>
      <p:sp>
        <p:nvSpPr>
          <p:cNvPr id="3348" name="Rectangle 276"/>
          <p:cNvSpPr>
            <a:spLocks noChangeArrowheads="1"/>
          </p:cNvSpPr>
          <p:nvPr/>
        </p:nvSpPr>
        <p:spPr bwMode="auto">
          <a:xfrm>
            <a:off x="1708150" y="5837238"/>
            <a:ext cx="1173163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Methanococcales</a:t>
            </a:r>
            <a:r>
              <a:rPr lang="en-AU" altLang="en-US" sz="1000">
                <a:solidFill>
                  <a:srgbClr val="000000"/>
                </a:solidFill>
              </a:rPr>
              <a:t> (3)</a:t>
            </a:r>
            <a:endParaRPr lang="en-AU" altLang="en-US" sz="1000"/>
          </a:p>
        </p:txBody>
      </p:sp>
      <p:sp>
        <p:nvSpPr>
          <p:cNvPr id="3349" name="Rectangle 277"/>
          <p:cNvSpPr>
            <a:spLocks noChangeArrowheads="1"/>
          </p:cNvSpPr>
          <p:nvPr/>
        </p:nvSpPr>
        <p:spPr bwMode="auto">
          <a:xfrm>
            <a:off x="1541463" y="6019800"/>
            <a:ext cx="11731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Methanococcales</a:t>
            </a:r>
            <a:r>
              <a:rPr lang="en-AU" altLang="en-US" sz="1000">
                <a:solidFill>
                  <a:srgbClr val="000000"/>
                </a:solidFill>
              </a:rPr>
              <a:t> (5)</a:t>
            </a:r>
            <a:endParaRPr lang="en-AU" altLang="en-US" sz="1000"/>
          </a:p>
        </p:txBody>
      </p:sp>
      <p:sp>
        <p:nvSpPr>
          <p:cNvPr id="3350" name="Rectangle 278"/>
          <p:cNvSpPr>
            <a:spLocks noChangeArrowheads="1"/>
          </p:cNvSpPr>
          <p:nvPr/>
        </p:nvSpPr>
        <p:spPr bwMode="auto">
          <a:xfrm>
            <a:off x="1408113" y="6170613"/>
            <a:ext cx="3086100" cy="14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Methanothermobacter thermautotrophicus</a:t>
            </a:r>
            <a:r>
              <a:rPr lang="en-AU" altLang="en-US" sz="1000">
                <a:solidFill>
                  <a:srgbClr val="000000"/>
                </a:solidFill>
              </a:rPr>
              <a:t>, NP_276822</a:t>
            </a:r>
            <a:endParaRPr lang="en-AU" altLang="en-US" sz="1000"/>
          </a:p>
        </p:txBody>
      </p:sp>
      <p:sp>
        <p:nvSpPr>
          <p:cNvPr id="3351" name="Rectangle 279"/>
          <p:cNvSpPr>
            <a:spLocks noChangeArrowheads="1"/>
          </p:cNvSpPr>
          <p:nvPr/>
        </p:nvSpPr>
        <p:spPr bwMode="auto">
          <a:xfrm>
            <a:off x="1058863" y="6281738"/>
            <a:ext cx="2012950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 i="1">
                <a:solidFill>
                  <a:srgbClr val="000000"/>
                </a:solidFill>
              </a:rPr>
              <a:t>Methanopyrus kandleri</a:t>
            </a:r>
            <a:r>
              <a:rPr lang="en-AU" altLang="en-US" sz="1000">
                <a:solidFill>
                  <a:srgbClr val="000000"/>
                </a:solidFill>
              </a:rPr>
              <a:t>, NP_614004</a:t>
            </a:r>
            <a:endParaRPr lang="en-AU" altLang="en-US" sz="1000"/>
          </a:p>
        </p:txBody>
      </p:sp>
      <p:sp>
        <p:nvSpPr>
          <p:cNvPr id="3352" name="Rectangle 280"/>
          <p:cNvSpPr>
            <a:spLocks noChangeArrowheads="1"/>
          </p:cNvSpPr>
          <p:nvPr/>
        </p:nvSpPr>
        <p:spPr bwMode="auto">
          <a:xfrm>
            <a:off x="858838" y="6462713"/>
            <a:ext cx="2444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1000">
                <a:solidFill>
                  <a:srgbClr val="000000"/>
                </a:solidFill>
              </a:rPr>
              <a:t>0.10</a:t>
            </a:r>
            <a:endParaRPr lang="en-AU" altLang="en-US" sz="1000"/>
          </a:p>
        </p:txBody>
      </p:sp>
      <p:sp>
        <p:nvSpPr>
          <p:cNvPr id="3353" name="Oval 281"/>
          <p:cNvSpPr>
            <a:spLocks noChangeAspect="1" noChangeArrowheads="1"/>
          </p:cNvSpPr>
          <p:nvPr/>
        </p:nvSpPr>
        <p:spPr bwMode="auto">
          <a:xfrm>
            <a:off x="2447925" y="14398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4" name="Oval 282"/>
          <p:cNvSpPr>
            <a:spLocks noChangeAspect="1" noChangeArrowheads="1"/>
          </p:cNvSpPr>
          <p:nvPr/>
        </p:nvSpPr>
        <p:spPr bwMode="auto">
          <a:xfrm>
            <a:off x="1978025" y="23495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5" name="Oval 283"/>
          <p:cNvSpPr>
            <a:spLocks noChangeAspect="1" noChangeArrowheads="1"/>
          </p:cNvSpPr>
          <p:nvPr/>
        </p:nvSpPr>
        <p:spPr bwMode="auto">
          <a:xfrm>
            <a:off x="2308225" y="37957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6" name="Oval 284"/>
          <p:cNvSpPr>
            <a:spLocks noChangeAspect="1" noChangeArrowheads="1"/>
          </p:cNvSpPr>
          <p:nvPr/>
        </p:nvSpPr>
        <p:spPr bwMode="auto">
          <a:xfrm>
            <a:off x="2139950" y="40005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7" name="Oval 285"/>
          <p:cNvSpPr>
            <a:spLocks noChangeAspect="1" noChangeArrowheads="1"/>
          </p:cNvSpPr>
          <p:nvPr/>
        </p:nvSpPr>
        <p:spPr bwMode="auto">
          <a:xfrm>
            <a:off x="1158875" y="61515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8" name="Oval 286"/>
          <p:cNvSpPr>
            <a:spLocks noChangeAspect="1" noChangeArrowheads="1"/>
          </p:cNvSpPr>
          <p:nvPr/>
        </p:nvSpPr>
        <p:spPr bwMode="auto">
          <a:xfrm>
            <a:off x="2368550" y="13398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59" name="Oval 287"/>
          <p:cNvSpPr>
            <a:spLocks noChangeAspect="1" noChangeArrowheads="1"/>
          </p:cNvSpPr>
          <p:nvPr/>
        </p:nvSpPr>
        <p:spPr bwMode="auto">
          <a:xfrm>
            <a:off x="2413000" y="12319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0" name="Oval 288"/>
          <p:cNvSpPr>
            <a:spLocks noChangeAspect="1" noChangeArrowheads="1"/>
          </p:cNvSpPr>
          <p:nvPr/>
        </p:nvSpPr>
        <p:spPr bwMode="auto">
          <a:xfrm>
            <a:off x="2438400" y="11239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1" name="Oval 289"/>
          <p:cNvSpPr>
            <a:spLocks noChangeAspect="1" noChangeArrowheads="1"/>
          </p:cNvSpPr>
          <p:nvPr/>
        </p:nvSpPr>
        <p:spPr bwMode="auto">
          <a:xfrm>
            <a:off x="2559050" y="8366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2" name="Oval 290"/>
          <p:cNvSpPr>
            <a:spLocks noChangeAspect="1" noChangeArrowheads="1"/>
          </p:cNvSpPr>
          <p:nvPr/>
        </p:nvSpPr>
        <p:spPr bwMode="auto">
          <a:xfrm>
            <a:off x="2422525" y="24622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3" name="Oval 291"/>
          <p:cNvSpPr>
            <a:spLocks noChangeAspect="1" noChangeArrowheads="1"/>
          </p:cNvSpPr>
          <p:nvPr/>
        </p:nvSpPr>
        <p:spPr bwMode="auto">
          <a:xfrm>
            <a:off x="2209800" y="29718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4" name="Oval 292"/>
          <p:cNvSpPr>
            <a:spLocks noChangeAspect="1" noChangeArrowheads="1"/>
          </p:cNvSpPr>
          <p:nvPr/>
        </p:nvSpPr>
        <p:spPr bwMode="auto">
          <a:xfrm>
            <a:off x="2168525" y="21510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5" name="Oval 293"/>
          <p:cNvSpPr>
            <a:spLocks noChangeAspect="1" noChangeArrowheads="1"/>
          </p:cNvSpPr>
          <p:nvPr/>
        </p:nvSpPr>
        <p:spPr bwMode="auto">
          <a:xfrm>
            <a:off x="2365375" y="22606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6" name="Oval 294"/>
          <p:cNvSpPr>
            <a:spLocks noChangeAspect="1" noChangeArrowheads="1"/>
          </p:cNvSpPr>
          <p:nvPr/>
        </p:nvSpPr>
        <p:spPr bwMode="auto">
          <a:xfrm>
            <a:off x="2527300" y="2001838"/>
            <a:ext cx="53975" cy="539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7" name="Oval 295"/>
          <p:cNvSpPr>
            <a:spLocks noChangeAspect="1" noChangeArrowheads="1"/>
          </p:cNvSpPr>
          <p:nvPr/>
        </p:nvSpPr>
        <p:spPr bwMode="auto">
          <a:xfrm>
            <a:off x="2054225" y="30734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8" name="Oval 296"/>
          <p:cNvSpPr>
            <a:spLocks noChangeAspect="1" noChangeArrowheads="1"/>
          </p:cNvSpPr>
          <p:nvPr/>
        </p:nvSpPr>
        <p:spPr bwMode="auto">
          <a:xfrm>
            <a:off x="1717675" y="32893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69" name="Oval 297"/>
          <p:cNvSpPr>
            <a:spLocks noChangeAspect="1" noChangeArrowheads="1"/>
          </p:cNvSpPr>
          <p:nvPr/>
        </p:nvSpPr>
        <p:spPr bwMode="auto">
          <a:xfrm>
            <a:off x="2486025" y="33829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0" name="Oval 298"/>
          <p:cNvSpPr>
            <a:spLocks noChangeAspect="1" noChangeArrowheads="1"/>
          </p:cNvSpPr>
          <p:nvPr/>
        </p:nvSpPr>
        <p:spPr bwMode="auto">
          <a:xfrm>
            <a:off x="2435225" y="36941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1" name="Oval 299"/>
          <p:cNvSpPr>
            <a:spLocks noChangeAspect="1" noChangeArrowheads="1"/>
          </p:cNvSpPr>
          <p:nvPr/>
        </p:nvSpPr>
        <p:spPr bwMode="auto">
          <a:xfrm>
            <a:off x="2165350" y="31861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2" name="Oval 300"/>
          <p:cNvSpPr>
            <a:spLocks noChangeAspect="1" noChangeArrowheads="1"/>
          </p:cNvSpPr>
          <p:nvPr/>
        </p:nvSpPr>
        <p:spPr bwMode="auto">
          <a:xfrm>
            <a:off x="2635250" y="45132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3" name="Oval 301"/>
          <p:cNvSpPr>
            <a:spLocks noChangeAspect="1" noChangeArrowheads="1"/>
          </p:cNvSpPr>
          <p:nvPr/>
        </p:nvSpPr>
        <p:spPr bwMode="auto">
          <a:xfrm>
            <a:off x="2203450" y="49276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4" name="Oval 302"/>
          <p:cNvSpPr>
            <a:spLocks noChangeAspect="1" noChangeArrowheads="1"/>
          </p:cNvSpPr>
          <p:nvPr/>
        </p:nvSpPr>
        <p:spPr bwMode="auto">
          <a:xfrm>
            <a:off x="2209800" y="38973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5" name="Oval 303"/>
          <p:cNvSpPr>
            <a:spLocks noChangeAspect="1" noChangeArrowheads="1"/>
          </p:cNvSpPr>
          <p:nvPr/>
        </p:nvSpPr>
        <p:spPr bwMode="auto">
          <a:xfrm>
            <a:off x="2344738" y="41084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6" name="Oval 304"/>
          <p:cNvSpPr>
            <a:spLocks noChangeAspect="1" noChangeArrowheads="1"/>
          </p:cNvSpPr>
          <p:nvPr/>
        </p:nvSpPr>
        <p:spPr bwMode="auto">
          <a:xfrm>
            <a:off x="2178050" y="42084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7" name="Oval 305"/>
          <p:cNvSpPr>
            <a:spLocks noChangeAspect="1" noChangeArrowheads="1"/>
          </p:cNvSpPr>
          <p:nvPr/>
        </p:nvSpPr>
        <p:spPr bwMode="auto">
          <a:xfrm>
            <a:off x="2517775" y="46148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8" name="Oval 306"/>
          <p:cNvSpPr>
            <a:spLocks noChangeAspect="1" noChangeArrowheads="1"/>
          </p:cNvSpPr>
          <p:nvPr/>
        </p:nvSpPr>
        <p:spPr bwMode="auto">
          <a:xfrm>
            <a:off x="2352675" y="47053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79" name="Oval 307"/>
          <p:cNvSpPr>
            <a:spLocks noChangeAspect="1" noChangeArrowheads="1"/>
          </p:cNvSpPr>
          <p:nvPr/>
        </p:nvSpPr>
        <p:spPr bwMode="auto">
          <a:xfrm>
            <a:off x="2101850" y="50355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0" name="Oval 308"/>
          <p:cNvSpPr>
            <a:spLocks noChangeAspect="1" noChangeArrowheads="1"/>
          </p:cNvSpPr>
          <p:nvPr/>
        </p:nvSpPr>
        <p:spPr bwMode="auto">
          <a:xfrm>
            <a:off x="2727325" y="44132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1" name="Oval 309"/>
          <p:cNvSpPr>
            <a:spLocks noChangeAspect="1" noChangeArrowheads="1"/>
          </p:cNvSpPr>
          <p:nvPr/>
        </p:nvSpPr>
        <p:spPr bwMode="auto">
          <a:xfrm>
            <a:off x="1593850" y="564356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2" name="Oval 310"/>
          <p:cNvSpPr>
            <a:spLocks noChangeAspect="1" noChangeArrowheads="1"/>
          </p:cNvSpPr>
          <p:nvPr/>
        </p:nvSpPr>
        <p:spPr bwMode="auto">
          <a:xfrm>
            <a:off x="1257300" y="5535613"/>
            <a:ext cx="53975" cy="5238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3" name="Oval 311"/>
          <p:cNvSpPr>
            <a:spLocks noChangeAspect="1" noChangeArrowheads="1"/>
          </p:cNvSpPr>
          <p:nvPr/>
        </p:nvSpPr>
        <p:spPr bwMode="auto">
          <a:xfrm>
            <a:off x="1416050" y="543560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4" name="Oval 312"/>
          <p:cNvSpPr>
            <a:spLocks noChangeAspect="1" noChangeArrowheads="1"/>
          </p:cNvSpPr>
          <p:nvPr/>
        </p:nvSpPr>
        <p:spPr bwMode="auto">
          <a:xfrm>
            <a:off x="1365250" y="60515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5" name="Oval 313"/>
          <p:cNvSpPr>
            <a:spLocks noChangeAspect="1" noChangeArrowheads="1"/>
          </p:cNvSpPr>
          <p:nvPr/>
        </p:nvSpPr>
        <p:spPr bwMode="auto">
          <a:xfrm>
            <a:off x="1295400" y="5848350"/>
            <a:ext cx="53975" cy="555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sp>
        <p:nvSpPr>
          <p:cNvPr id="3386" name="Rectangle 315"/>
          <p:cNvSpPr>
            <a:spLocks noChangeArrowheads="1"/>
          </p:cNvSpPr>
          <p:nvPr/>
        </p:nvSpPr>
        <p:spPr bwMode="auto">
          <a:xfrm>
            <a:off x="755650" y="7414826"/>
            <a:ext cx="52609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AU" altLang="en-US" sz="1200" b="1" dirty="0" smtClean="0"/>
              <a:t>Additional file 5a</a:t>
            </a:r>
            <a:r>
              <a:rPr lang="en-AU" altLang="en-US" sz="1200" dirty="0" smtClean="0"/>
              <a:t> </a:t>
            </a:r>
            <a:endParaRPr lang="en-AU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329165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9"/>
          <p:cNvSpPr txBox="1">
            <a:spLocks noChangeArrowheads="1"/>
          </p:cNvSpPr>
          <p:nvPr/>
        </p:nvSpPr>
        <p:spPr bwMode="auto">
          <a:xfrm>
            <a:off x="781050" y="7250113"/>
            <a:ext cx="47720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AU" altLang="en-US" sz="1200" b="1" dirty="0" smtClean="0"/>
              <a:t>Additional file 5b</a:t>
            </a:r>
            <a:r>
              <a:rPr lang="en-AU" altLang="en-US" sz="1200" dirty="0" smtClean="0"/>
              <a:t> </a:t>
            </a:r>
            <a:endParaRPr lang="en-AU" altLang="en-US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753" y="3197233"/>
            <a:ext cx="4578493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09625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</TotalTime>
  <Words>229</Words>
  <Application>Microsoft Office PowerPoint</Application>
  <PresentationFormat>On-screen Show (4:3)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Emma</dc:creator>
  <cp:lastModifiedBy>Emma Gagen</cp:lastModifiedBy>
  <cp:revision>47</cp:revision>
  <dcterms:created xsi:type="dcterms:W3CDTF">2013-02-14T01:19:45Z</dcterms:created>
  <dcterms:modified xsi:type="dcterms:W3CDTF">2014-08-14T03:01:30Z</dcterms:modified>
</cp:coreProperties>
</file>