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74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82286" autoAdjust="0"/>
  </p:normalViewPr>
  <p:slideViewPr>
    <p:cSldViewPr>
      <p:cViewPr>
        <p:scale>
          <a:sx n="90" d="100"/>
          <a:sy n="90" d="100"/>
        </p:scale>
        <p:origin x="-215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250362-2684-4B9E-AB79-4553516BA1DC}" type="datetimeFigureOut">
              <a:rPr lang="en-US" smtClean="0"/>
              <a:t>5/10/2014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BADCB6-1C85-4151-A425-343F872D3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496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B651E5-9096-47DF-86BB-EA61FE196F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427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E891EB-6892-4A96-A11D-A523DE9680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313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8CBF01-C061-47F3-95F7-84CE9388E2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9902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8E8E1-4EA7-451B-B034-B87E88E00B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3740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D32F1-3E4A-44B9-84BA-F287A89956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5356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25BA94-F6F3-4268-836D-75450226A8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0490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AE5B70-811C-4FD8-A1E7-524046B4E9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424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CB35EE-6C0E-40B4-A9AE-0D587DCBAD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179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6D4EB0-608D-439B-9E05-01928F2A34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933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A093CC-51F7-4BB6-AD4A-D3D7AC27E6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579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41465A-DCB6-4258-9F97-B9F6727C25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334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3C2829-E8EE-4928-B2EB-D1ACCDC0DE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722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A08871-1E84-4AB5-B11C-2436A56434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876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CFAD83-119E-4B3C-8723-EC48BF2C57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997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FD5687-6038-43A3-84F5-A9EACD1B90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498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400">
                <a:solidFill>
                  <a:srgbClr val="FFFFFF"/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u="sng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rgbClr val="FFFFFF"/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u="sng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948613-8E88-43DF-BE0E-3DF13FBA8BE6}" type="slidenum">
              <a:rPr lang="en-US" u="sng">
                <a:ea typeface="ＭＳ Ｐゴシック" pitchFamily="-106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u="sng"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2135253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09" charset="-128"/>
          <a:cs typeface="ＭＳ Ｐゴシック" pitchFamily="-109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pitchFamily="-109" charset="-128"/>
          <a:cs typeface="ＭＳ Ｐゴシック" pitchFamily="-109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pitchFamily="-109" charset="-128"/>
          <a:cs typeface="ＭＳ Ｐゴシック" pitchFamily="-109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pitchFamily="-109" charset="-128"/>
          <a:cs typeface="ＭＳ Ｐゴシック" pitchFamily="-109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pitchFamily="-109" charset="-128"/>
          <a:cs typeface="ＭＳ Ｐゴシック" pitchFamily="-109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09" charset="-128"/>
          <a:cs typeface="ＭＳ Ｐゴシック" pitchFamily="-109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0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"/>
          <p:cNvSpPr txBox="1">
            <a:spLocks noChangeArrowheads="1"/>
          </p:cNvSpPr>
          <p:nvPr/>
        </p:nvSpPr>
        <p:spPr bwMode="auto">
          <a:xfrm>
            <a:off x="3492500" y="152400"/>
            <a:ext cx="1295400" cy="64611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1pPr>
            <a:lvl2pPr marL="742950" indent="-285750"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2pPr>
            <a:lvl3pPr marL="1143000" indent="-228600"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3pPr>
            <a:lvl4pPr marL="1600200" indent="-228600"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4pPr>
            <a:lvl5pPr marL="2057400" indent="-228600"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u="none" smtClean="0">
                <a:solidFill>
                  <a:srgbClr val="333333"/>
                </a:solidFill>
              </a:rPr>
              <a:t>237 Individuals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u="none" smtClean="0">
                <a:solidFill>
                  <a:srgbClr val="333333"/>
                </a:solidFill>
              </a:rPr>
              <a:t>pre-screened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u="none" smtClean="0">
                <a:solidFill>
                  <a:srgbClr val="333333"/>
                </a:solidFill>
              </a:rPr>
              <a:t>by phone</a:t>
            </a:r>
          </a:p>
        </p:txBody>
      </p:sp>
      <p:sp>
        <p:nvSpPr>
          <p:cNvPr id="2051" name="TextBox 47"/>
          <p:cNvSpPr txBox="1">
            <a:spLocks noChangeArrowheads="1"/>
          </p:cNvSpPr>
          <p:nvPr/>
        </p:nvSpPr>
        <p:spPr bwMode="auto">
          <a:xfrm>
            <a:off x="2987675" y="1012825"/>
            <a:ext cx="2305050" cy="646331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1pPr>
            <a:lvl2pPr marL="742950" indent="-285750"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2pPr>
            <a:lvl3pPr marL="1143000" indent="-228600"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3pPr>
            <a:lvl4pPr marL="1600200" indent="-228600"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4pPr>
            <a:lvl5pPr marL="2057400" indent="-228600"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u="none" dirty="0" smtClean="0">
                <a:solidFill>
                  <a:schemeClr val="bg2"/>
                </a:solidFill>
              </a:rPr>
              <a:t>45 Individuals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u="none" dirty="0" smtClean="0">
                <a:solidFill>
                  <a:schemeClr val="bg2"/>
                </a:solidFill>
              </a:rPr>
              <a:t>consented and screened in-person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b="1" i="1" u="none" dirty="0" smtClean="0">
                <a:solidFill>
                  <a:schemeClr val="bg2"/>
                </a:solidFill>
              </a:rPr>
              <a:t>Week 00</a:t>
            </a:r>
          </a:p>
        </p:txBody>
      </p:sp>
      <p:cxnSp>
        <p:nvCxnSpPr>
          <p:cNvPr id="2052" name="Straight Connector 5"/>
          <p:cNvCxnSpPr>
            <a:cxnSpLocks noChangeShapeType="1"/>
            <a:stCxn id="2050" idx="2"/>
          </p:cNvCxnSpPr>
          <p:nvPr/>
        </p:nvCxnSpPr>
        <p:spPr bwMode="auto">
          <a:xfrm>
            <a:off x="4140200" y="798512"/>
            <a:ext cx="0" cy="214313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3" name="Straight Connector 61"/>
          <p:cNvCxnSpPr>
            <a:cxnSpLocks noChangeShapeType="1"/>
            <a:stCxn id="2051" idx="2"/>
            <a:endCxn id="2055" idx="0"/>
          </p:cNvCxnSpPr>
          <p:nvPr/>
        </p:nvCxnSpPr>
        <p:spPr bwMode="auto">
          <a:xfrm flipH="1">
            <a:off x="4139407" y="1659156"/>
            <a:ext cx="793" cy="749081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54" name="TextBox 84"/>
          <p:cNvSpPr txBox="1">
            <a:spLocks noChangeArrowheads="1"/>
          </p:cNvSpPr>
          <p:nvPr/>
        </p:nvSpPr>
        <p:spPr bwMode="auto">
          <a:xfrm>
            <a:off x="5507038" y="1036637"/>
            <a:ext cx="3027362" cy="150810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1pPr>
            <a:lvl2pPr marL="742950" indent="-285750"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2pPr>
            <a:lvl3pPr marL="1143000" indent="-228600"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3pPr>
            <a:lvl4pPr marL="1600200" indent="-228600"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4pPr>
            <a:lvl5pPr marL="2057400" indent="-228600"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u="none" dirty="0" smtClean="0">
                <a:solidFill>
                  <a:schemeClr val="bg2"/>
                </a:solidFill>
              </a:rPr>
              <a:t>15 Excluded – Reason(s) for exclusion</a:t>
            </a:r>
            <a:r>
              <a:rPr lang="en-US" sz="1200" u="none" dirty="0" smtClean="0">
                <a:solidFill>
                  <a:srgbClr val="FF0000"/>
                </a:solidFill>
              </a:rPr>
              <a:t>*</a:t>
            </a:r>
            <a:r>
              <a:rPr lang="en-US" sz="1200" u="none" dirty="0" smtClean="0">
                <a:solidFill>
                  <a:schemeClr val="bg2"/>
                </a:solidFill>
              </a:rPr>
              <a:t>: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-106" charset="2"/>
              <a:buChar char="§"/>
            </a:pPr>
            <a:r>
              <a:rPr lang="en-US" sz="800" u="none" dirty="0" smtClean="0">
                <a:solidFill>
                  <a:schemeClr val="bg2"/>
                </a:solidFill>
              </a:rPr>
              <a:t> 4 chronic liver disease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-106" charset="2"/>
              <a:buChar char="§"/>
            </a:pPr>
            <a:r>
              <a:rPr lang="en-US" sz="800" u="none" dirty="0" smtClean="0">
                <a:solidFill>
                  <a:schemeClr val="bg2"/>
                </a:solidFill>
              </a:rPr>
              <a:t> 4 drinking levels below inclusion criteria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-106" charset="2"/>
              <a:buChar char="§"/>
            </a:pPr>
            <a:r>
              <a:rPr lang="en-US" sz="800" u="none" dirty="0" smtClean="0">
                <a:solidFill>
                  <a:schemeClr val="bg2"/>
                </a:solidFill>
              </a:rPr>
              <a:t> 2 psychosis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-106" charset="2"/>
              <a:buChar char="§"/>
            </a:pPr>
            <a:r>
              <a:rPr lang="en-US" sz="800" u="none" dirty="0" smtClean="0">
                <a:solidFill>
                  <a:schemeClr val="bg2"/>
                </a:solidFill>
              </a:rPr>
              <a:t> 2 major current depression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-106" charset="2"/>
              <a:buChar char="§"/>
            </a:pPr>
            <a:r>
              <a:rPr lang="en-US" sz="800" u="none" dirty="0" smtClean="0">
                <a:solidFill>
                  <a:schemeClr val="bg2"/>
                </a:solidFill>
              </a:rPr>
              <a:t> 2 past history of suicide attempt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-106" charset="2"/>
              <a:buChar char="§"/>
            </a:pPr>
            <a:r>
              <a:rPr lang="en-US" sz="800" u="none" dirty="0" smtClean="0">
                <a:solidFill>
                  <a:schemeClr val="bg2"/>
                </a:solidFill>
              </a:rPr>
              <a:t> 1 Post-Traumatic Stress Disorder 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-106" charset="2"/>
              <a:buChar char="§"/>
            </a:pPr>
            <a:r>
              <a:rPr lang="en-US" sz="800" u="none" dirty="0" smtClean="0">
                <a:solidFill>
                  <a:schemeClr val="bg2"/>
                </a:solidFill>
              </a:rPr>
              <a:t> 1 current opioid dependence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-106" charset="2"/>
              <a:buChar char="§"/>
            </a:pPr>
            <a:r>
              <a:rPr lang="en-US" sz="800" u="none" dirty="0" smtClean="0">
                <a:solidFill>
                  <a:schemeClr val="bg2"/>
                </a:solidFill>
              </a:rPr>
              <a:t> 1 smoking levels below inclusion criteria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-106" charset="2"/>
              <a:buChar char="§"/>
            </a:pPr>
            <a:r>
              <a:rPr lang="en-US" sz="800" u="none" dirty="0" smtClean="0">
                <a:solidFill>
                  <a:schemeClr val="bg2"/>
                </a:solidFill>
              </a:rPr>
              <a:t> 1 </a:t>
            </a:r>
            <a:r>
              <a:rPr lang="en-US" sz="800" u="none" dirty="0" err="1" smtClean="0">
                <a:solidFill>
                  <a:schemeClr val="bg2"/>
                </a:solidFill>
              </a:rPr>
              <a:t>Creatinine</a:t>
            </a:r>
            <a:r>
              <a:rPr lang="en-US" sz="800" u="none" dirty="0" smtClean="0">
                <a:solidFill>
                  <a:schemeClr val="bg2"/>
                </a:solidFill>
              </a:rPr>
              <a:t> levels above inclusion criteria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-106" charset="2"/>
              <a:buChar char="§"/>
            </a:pPr>
            <a:r>
              <a:rPr lang="en-US" sz="800" u="none" dirty="0" smtClean="0">
                <a:solidFill>
                  <a:schemeClr val="bg2"/>
                </a:solidFill>
              </a:rPr>
              <a:t> 1 neurological contraindication to receive baclofen</a:t>
            </a:r>
          </a:p>
        </p:txBody>
      </p:sp>
      <p:sp>
        <p:nvSpPr>
          <p:cNvPr id="2055" name="Oval 20"/>
          <p:cNvSpPr>
            <a:spLocks noChangeArrowheads="1"/>
          </p:cNvSpPr>
          <p:nvPr/>
        </p:nvSpPr>
        <p:spPr bwMode="auto">
          <a:xfrm>
            <a:off x="3419475" y="2408237"/>
            <a:ext cx="1439863" cy="431800"/>
          </a:xfrm>
          <a:prstGeom prst="ellips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smtClean="0">
                <a:solidFill>
                  <a:srgbClr val="333333"/>
                </a:solidFill>
                <a:ea typeface="ＭＳ Ｐゴシック" pitchFamily="-106" charset="-128"/>
              </a:rPr>
              <a:t>30 Randomized</a:t>
            </a:r>
          </a:p>
        </p:txBody>
      </p:sp>
      <p:cxnSp>
        <p:nvCxnSpPr>
          <p:cNvPr id="2056" name="Straight Connector 28"/>
          <p:cNvCxnSpPr>
            <a:cxnSpLocks noChangeShapeType="1"/>
          </p:cNvCxnSpPr>
          <p:nvPr/>
        </p:nvCxnSpPr>
        <p:spPr bwMode="auto">
          <a:xfrm rot="10800000">
            <a:off x="4114800" y="1874838"/>
            <a:ext cx="1371600" cy="1588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7" name="Straight Connector 28"/>
          <p:cNvCxnSpPr>
            <a:cxnSpLocks noChangeShapeType="1"/>
          </p:cNvCxnSpPr>
          <p:nvPr/>
        </p:nvCxnSpPr>
        <p:spPr bwMode="auto">
          <a:xfrm rot="10800000">
            <a:off x="1066800" y="3067049"/>
            <a:ext cx="5943600" cy="1588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8" name="Straight Connector 61"/>
          <p:cNvCxnSpPr>
            <a:cxnSpLocks noChangeShapeType="1"/>
          </p:cNvCxnSpPr>
          <p:nvPr/>
        </p:nvCxnSpPr>
        <p:spPr bwMode="auto">
          <a:xfrm flipH="1">
            <a:off x="1066800" y="3067049"/>
            <a:ext cx="1588" cy="288925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9" name="Straight Connector 61"/>
          <p:cNvCxnSpPr>
            <a:cxnSpLocks noChangeShapeType="1"/>
          </p:cNvCxnSpPr>
          <p:nvPr/>
        </p:nvCxnSpPr>
        <p:spPr bwMode="auto">
          <a:xfrm flipH="1">
            <a:off x="7002463" y="3094037"/>
            <a:ext cx="1587" cy="288925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60" name="TextBox 47"/>
          <p:cNvSpPr txBox="1">
            <a:spLocks noChangeArrowheads="1"/>
          </p:cNvSpPr>
          <p:nvPr/>
        </p:nvSpPr>
        <p:spPr bwMode="auto">
          <a:xfrm>
            <a:off x="5943600" y="3382962"/>
            <a:ext cx="2743200" cy="46196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1pPr>
            <a:lvl2pPr marL="742950" indent="-285750"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2pPr>
            <a:lvl3pPr marL="1143000" indent="-228600"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3pPr>
            <a:lvl4pPr marL="1600200" indent="-228600"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4pPr>
            <a:lvl5pPr marL="2057400" indent="-228600"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b="1" u="none" smtClean="0">
                <a:solidFill>
                  <a:srgbClr val="333333"/>
                </a:solidFill>
              </a:rPr>
              <a:t>15 Randomized to baclofen 20mg q.i.d.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b="1" i="1" u="none" smtClean="0">
                <a:solidFill>
                  <a:srgbClr val="333333"/>
                </a:solidFill>
              </a:rPr>
              <a:t>                           Week 01</a:t>
            </a:r>
          </a:p>
        </p:txBody>
      </p:sp>
      <p:sp>
        <p:nvSpPr>
          <p:cNvPr id="2061" name="TextBox 47"/>
          <p:cNvSpPr txBox="1">
            <a:spLocks noChangeArrowheads="1"/>
          </p:cNvSpPr>
          <p:nvPr/>
        </p:nvSpPr>
        <p:spPr bwMode="auto">
          <a:xfrm>
            <a:off x="95250" y="3371849"/>
            <a:ext cx="1962150" cy="46196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1pPr>
            <a:lvl2pPr marL="742950" indent="-285750"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2pPr>
            <a:lvl3pPr marL="1143000" indent="-228600"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3pPr>
            <a:lvl4pPr marL="1600200" indent="-228600"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4pPr>
            <a:lvl5pPr marL="2057400" indent="-228600"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b="1" u="none" smtClean="0">
                <a:solidFill>
                  <a:srgbClr val="333333"/>
                </a:solidFill>
              </a:rPr>
              <a:t>15 Randomized to Placebo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b="1" i="1" u="none" smtClean="0">
                <a:solidFill>
                  <a:srgbClr val="333333"/>
                </a:solidFill>
              </a:rPr>
              <a:t>                 Week 01</a:t>
            </a:r>
          </a:p>
        </p:txBody>
      </p:sp>
      <p:cxnSp>
        <p:nvCxnSpPr>
          <p:cNvPr id="2062" name="Straight Connector 61"/>
          <p:cNvCxnSpPr>
            <a:cxnSpLocks noChangeShapeType="1"/>
            <a:stCxn id="2061" idx="2"/>
          </p:cNvCxnSpPr>
          <p:nvPr/>
        </p:nvCxnSpPr>
        <p:spPr bwMode="auto">
          <a:xfrm rot="5400000">
            <a:off x="517526" y="4391024"/>
            <a:ext cx="1116012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63" name="TextBox 47"/>
          <p:cNvSpPr txBox="1">
            <a:spLocks noChangeArrowheads="1"/>
          </p:cNvSpPr>
          <p:nvPr/>
        </p:nvSpPr>
        <p:spPr bwMode="auto">
          <a:xfrm>
            <a:off x="138113" y="4949824"/>
            <a:ext cx="1909762" cy="46196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1pPr>
            <a:lvl2pPr marL="742950" indent="-285750"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2pPr>
            <a:lvl3pPr marL="1143000" indent="-228600"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3pPr>
            <a:lvl4pPr marL="1600200" indent="-228600"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4pPr>
            <a:lvl5pPr marL="2057400" indent="-228600"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u="none" smtClean="0">
                <a:solidFill>
                  <a:srgbClr val="333333"/>
                </a:solidFill>
              </a:rPr>
              <a:t>11 Completers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i="1" u="none" smtClean="0">
                <a:solidFill>
                  <a:srgbClr val="333333"/>
                </a:solidFill>
              </a:rPr>
              <a:t>Week 12</a:t>
            </a:r>
          </a:p>
        </p:txBody>
      </p:sp>
      <p:sp>
        <p:nvSpPr>
          <p:cNvPr id="2064" name="TextBox 47"/>
          <p:cNvSpPr txBox="1">
            <a:spLocks noChangeArrowheads="1"/>
          </p:cNvSpPr>
          <p:nvPr/>
        </p:nvSpPr>
        <p:spPr bwMode="auto">
          <a:xfrm>
            <a:off x="66675" y="5957887"/>
            <a:ext cx="2052638" cy="46196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1pPr>
            <a:lvl2pPr marL="742950" indent="-285750"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2pPr>
            <a:lvl3pPr marL="1143000" indent="-228600"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3pPr>
            <a:lvl4pPr marL="1600200" indent="-228600"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4pPr>
            <a:lvl5pPr marL="2057400" indent="-228600"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u="none" smtClean="0">
                <a:solidFill>
                  <a:srgbClr val="333333"/>
                </a:solidFill>
              </a:rPr>
              <a:t>10 returned for the follow-up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i="1" u="none" smtClean="0">
                <a:solidFill>
                  <a:srgbClr val="333333"/>
                </a:solidFill>
              </a:rPr>
              <a:t>Week 16</a:t>
            </a:r>
          </a:p>
        </p:txBody>
      </p:sp>
      <p:cxnSp>
        <p:nvCxnSpPr>
          <p:cNvPr id="2065" name="Straight Connector 61"/>
          <p:cNvCxnSpPr>
            <a:cxnSpLocks noChangeShapeType="1"/>
          </p:cNvCxnSpPr>
          <p:nvPr/>
        </p:nvCxnSpPr>
        <p:spPr bwMode="auto">
          <a:xfrm>
            <a:off x="1074738" y="5411787"/>
            <a:ext cx="1587" cy="54610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66" name="TextBox 18434"/>
          <p:cNvSpPr txBox="1">
            <a:spLocks noChangeArrowheads="1"/>
          </p:cNvSpPr>
          <p:nvPr/>
        </p:nvSpPr>
        <p:spPr bwMode="auto">
          <a:xfrm>
            <a:off x="152400" y="304800"/>
            <a:ext cx="11358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1pPr>
            <a:lvl2pPr marL="742950" indent="-285750"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2pPr>
            <a:lvl3pPr marL="1143000" indent="-228600"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3pPr>
            <a:lvl4pPr marL="1600200" indent="-228600"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4pPr>
            <a:lvl5pPr marL="2057400" indent="-228600"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b="1" u="none" dirty="0" smtClean="0">
                <a:solidFill>
                  <a:schemeClr val="bg2"/>
                </a:solidFill>
              </a:rPr>
              <a:t>Figure 1S</a:t>
            </a:r>
            <a:endParaRPr lang="en-US" sz="1800" u="none" dirty="0" smtClean="0">
              <a:solidFill>
                <a:schemeClr val="bg2"/>
              </a:solidFill>
            </a:endParaRPr>
          </a:p>
        </p:txBody>
      </p:sp>
      <p:cxnSp>
        <p:nvCxnSpPr>
          <p:cNvPr id="2067" name="Straight Connector 61"/>
          <p:cNvCxnSpPr>
            <a:cxnSpLocks noChangeShapeType="1"/>
          </p:cNvCxnSpPr>
          <p:nvPr/>
        </p:nvCxnSpPr>
        <p:spPr bwMode="auto">
          <a:xfrm rot="5400000">
            <a:off x="4013994" y="2966243"/>
            <a:ext cx="203200" cy="1588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68" name="Straight Connector 61"/>
          <p:cNvCxnSpPr>
            <a:cxnSpLocks noChangeShapeType="1"/>
          </p:cNvCxnSpPr>
          <p:nvPr/>
        </p:nvCxnSpPr>
        <p:spPr bwMode="auto">
          <a:xfrm rot="5400000">
            <a:off x="6453187" y="4386262"/>
            <a:ext cx="1116013" cy="1588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69" name="TextBox 47"/>
          <p:cNvSpPr txBox="1">
            <a:spLocks noChangeArrowheads="1"/>
          </p:cNvSpPr>
          <p:nvPr/>
        </p:nvSpPr>
        <p:spPr bwMode="auto">
          <a:xfrm>
            <a:off x="6073775" y="4945062"/>
            <a:ext cx="1909763" cy="46196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1pPr>
            <a:lvl2pPr marL="742950" indent="-285750"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2pPr>
            <a:lvl3pPr marL="1143000" indent="-228600"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3pPr>
            <a:lvl4pPr marL="1600200" indent="-228600"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4pPr>
            <a:lvl5pPr marL="2057400" indent="-228600"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u="none" smtClean="0">
                <a:solidFill>
                  <a:srgbClr val="333333"/>
                </a:solidFill>
              </a:rPr>
              <a:t>13 Completers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i="1" u="none" smtClean="0">
                <a:solidFill>
                  <a:srgbClr val="333333"/>
                </a:solidFill>
              </a:rPr>
              <a:t>Week 12</a:t>
            </a:r>
          </a:p>
        </p:txBody>
      </p:sp>
      <p:sp>
        <p:nvSpPr>
          <p:cNvPr id="2070" name="TextBox 47"/>
          <p:cNvSpPr txBox="1">
            <a:spLocks noChangeArrowheads="1"/>
          </p:cNvSpPr>
          <p:nvPr/>
        </p:nvSpPr>
        <p:spPr bwMode="auto">
          <a:xfrm>
            <a:off x="6002338" y="5953124"/>
            <a:ext cx="2052637" cy="46196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1pPr>
            <a:lvl2pPr marL="742950" indent="-285750"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2pPr>
            <a:lvl3pPr marL="1143000" indent="-228600"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3pPr>
            <a:lvl4pPr marL="1600200" indent="-228600"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4pPr>
            <a:lvl5pPr marL="2057400" indent="-228600"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u="none" smtClean="0">
                <a:solidFill>
                  <a:srgbClr val="000000"/>
                </a:solidFill>
              </a:rPr>
              <a:t>10 returned for the follow-up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i="1" u="none" smtClean="0">
                <a:solidFill>
                  <a:srgbClr val="000000"/>
                </a:solidFill>
              </a:rPr>
              <a:t>Week 16</a:t>
            </a:r>
          </a:p>
        </p:txBody>
      </p:sp>
      <p:cxnSp>
        <p:nvCxnSpPr>
          <p:cNvPr id="2071" name="Straight Connector 61"/>
          <p:cNvCxnSpPr>
            <a:cxnSpLocks noChangeShapeType="1"/>
          </p:cNvCxnSpPr>
          <p:nvPr/>
        </p:nvCxnSpPr>
        <p:spPr bwMode="auto">
          <a:xfrm>
            <a:off x="7010400" y="5407024"/>
            <a:ext cx="1588" cy="54610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72" name="Oval 20"/>
          <p:cNvSpPr>
            <a:spLocks noChangeArrowheads="1"/>
          </p:cNvSpPr>
          <p:nvPr/>
        </p:nvSpPr>
        <p:spPr bwMode="auto">
          <a:xfrm>
            <a:off x="3352800" y="4362449"/>
            <a:ext cx="1058863" cy="533400"/>
          </a:xfrm>
          <a:prstGeom prst="ellips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800" dirty="0" smtClean="0">
                <a:solidFill>
                  <a:schemeClr val="bg2"/>
                </a:solidFill>
                <a:ea typeface="ＭＳ Ｐゴシック" pitchFamily="-106" charset="-128"/>
              </a:rPr>
              <a:t>9 of these also enrolled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chemeClr val="bg2"/>
                </a:solidFill>
                <a:ea typeface="ＭＳ Ｐゴシック" pitchFamily="-106" charset="-128"/>
              </a:rPr>
              <a:t>i</a:t>
            </a:r>
            <a:r>
              <a:rPr lang="en-US" sz="800" dirty="0" smtClean="0">
                <a:solidFill>
                  <a:schemeClr val="bg2"/>
                </a:solidFill>
                <a:ea typeface="ＭＳ Ｐゴシック" pitchFamily="-106" charset="-128"/>
              </a:rPr>
              <a:t>n the 1-day CR study</a:t>
            </a:r>
          </a:p>
        </p:txBody>
      </p:sp>
      <p:sp>
        <p:nvSpPr>
          <p:cNvPr id="2073" name="Oval 20"/>
          <p:cNvSpPr>
            <a:spLocks noChangeArrowheads="1"/>
          </p:cNvSpPr>
          <p:nvPr/>
        </p:nvSpPr>
        <p:spPr bwMode="auto">
          <a:xfrm>
            <a:off x="4884738" y="4362449"/>
            <a:ext cx="1058862" cy="533400"/>
          </a:xfrm>
          <a:prstGeom prst="ellips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chemeClr val="bg2"/>
                </a:solidFill>
                <a:ea typeface="ＭＳ Ｐゴシック" pitchFamily="-106" charset="-128"/>
              </a:rPr>
              <a:t>9 of these also enrolled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chemeClr val="bg2"/>
                </a:solidFill>
                <a:ea typeface="ＭＳ Ｐゴシック" pitchFamily="-106" charset="-128"/>
              </a:rPr>
              <a:t>in the 1-day CR study</a:t>
            </a:r>
          </a:p>
        </p:txBody>
      </p:sp>
      <p:sp>
        <p:nvSpPr>
          <p:cNvPr id="2074" name="Oval 20"/>
          <p:cNvSpPr>
            <a:spLocks noChangeArrowheads="1"/>
          </p:cNvSpPr>
          <p:nvPr/>
        </p:nvSpPr>
        <p:spPr bwMode="auto">
          <a:xfrm>
            <a:off x="4114800" y="5276849"/>
            <a:ext cx="1058863" cy="533400"/>
          </a:xfrm>
          <a:prstGeom prst="ellips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800" smtClean="0">
                <a:solidFill>
                  <a:srgbClr val="333333"/>
                </a:solidFill>
                <a:ea typeface="ＭＳ Ｐゴシック" pitchFamily="-106" charset="-128"/>
              </a:rPr>
              <a:t>All 18 completed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800" smtClean="0">
                <a:solidFill>
                  <a:srgbClr val="333333"/>
                </a:solidFill>
                <a:ea typeface="ＭＳ Ｐゴシック" pitchFamily="-106" charset="-128"/>
              </a:rPr>
              <a:t>the 1-day CR study</a:t>
            </a:r>
          </a:p>
        </p:txBody>
      </p:sp>
      <p:cxnSp>
        <p:nvCxnSpPr>
          <p:cNvPr id="2075" name="Straight Connector 80"/>
          <p:cNvCxnSpPr>
            <a:cxnSpLocks noChangeShapeType="1"/>
            <a:stCxn id="2073" idx="3"/>
          </p:cNvCxnSpPr>
          <p:nvPr/>
        </p:nvCxnSpPr>
        <p:spPr bwMode="auto">
          <a:xfrm rot="5400000">
            <a:off x="4729163" y="4737099"/>
            <a:ext cx="230187" cy="392113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76" name="Straight Connector 82"/>
          <p:cNvCxnSpPr>
            <a:cxnSpLocks noChangeShapeType="1"/>
            <a:stCxn id="2072" idx="5"/>
          </p:cNvCxnSpPr>
          <p:nvPr/>
        </p:nvCxnSpPr>
        <p:spPr bwMode="auto">
          <a:xfrm rot="16200000" flipH="1">
            <a:off x="4337050" y="4737100"/>
            <a:ext cx="230187" cy="392112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77" name="Straight Connector 85"/>
          <p:cNvCxnSpPr>
            <a:cxnSpLocks noChangeShapeType="1"/>
            <a:endCxn id="2074" idx="0"/>
          </p:cNvCxnSpPr>
          <p:nvPr/>
        </p:nvCxnSpPr>
        <p:spPr bwMode="auto">
          <a:xfrm rot="5400000">
            <a:off x="4532313" y="5160961"/>
            <a:ext cx="228600" cy="3175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78" name="Curved Connector 87"/>
          <p:cNvCxnSpPr>
            <a:cxnSpLocks noChangeShapeType="1"/>
            <a:stCxn id="2072" idx="0"/>
          </p:cNvCxnSpPr>
          <p:nvPr/>
        </p:nvCxnSpPr>
        <p:spPr bwMode="auto">
          <a:xfrm rot="16200000" flipV="1">
            <a:off x="2246313" y="2725736"/>
            <a:ext cx="457200" cy="2816225"/>
          </a:xfrm>
          <a:prstGeom prst="curvedConnector2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79" name="Shape 91"/>
          <p:cNvCxnSpPr>
            <a:cxnSpLocks noChangeShapeType="1"/>
            <a:stCxn id="2073" idx="0"/>
          </p:cNvCxnSpPr>
          <p:nvPr/>
        </p:nvCxnSpPr>
        <p:spPr bwMode="auto">
          <a:xfrm rot="5400000" flipH="1" flipV="1">
            <a:off x="5983288" y="3335336"/>
            <a:ext cx="457200" cy="1597025"/>
          </a:xfrm>
          <a:prstGeom prst="curvedConnector2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80" name="TextBox 47"/>
          <p:cNvSpPr txBox="1">
            <a:spLocks noChangeArrowheads="1"/>
          </p:cNvSpPr>
          <p:nvPr/>
        </p:nvSpPr>
        <p:spPr bwMode="auto">
          <a:xfrm>
            <a:off x="7162800" y="4143374"/>
            <a:ext cx="1912938" cy="52387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1pPr>
            <a:lvl2pPr marL="742950" indent="-285750"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2pPr>
            <a:lvl3pPr marL="1143000" indent="-228600"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3pPr>
            <a:lvl4pPr marL="1600200" indent="-228600"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4pPr>
            <a:lvl5pPr marL="2057400" indent="-228600"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u="none" smtClean="0">
                <a:solidFill>
                  <a:srgbClr val="333333"/>
                </a:solidFill>
              </a:rPr>
              <a:t>2 Non completers: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-106" charset="2"/>
              <a:buChar char="§"/>
            </a:pPr>
            <a:r>
              <a:rPr lang="en-US" sz="800" u="none" smtClean="0">
                <a:solidFill>
                  <a:srgbClr val="333333"/>
                </a:solidFill>
              </a:rPr>
              <a:t> 1 (PI decision due to non-compliance)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-106" charset="2"/>
              <a:buChar char="§"/>
            </a:pPr>
            <a:r>
              <a:rPr lang="en-US" sz="800" u="none" smtClean="0">
                <a:solidFill>
                  <a:srgbClr val="333333"/>
                </a:solidFill>
              </a:rPr>
              <a:t> 1 (lost contact)</a:t>
            </a:r>
          </a:p>
        </p:txBody>
      </p:sp>
      <p:cxnSp>
        <p:nvCxnSpPr>
          <p:cNvPr id="2081" name="Straight Connector 48"/>
          <p:cNvCxnSpPr>
            <a:cxnSpLocks noChangeShapeType="1"/>
          </p:cNvCxnSpPr>
          <p:nvPr/>
        </p:nvCxnSpPr>
        <p:spPr bwMode="auto">
          <a:xfrm rot="10800000">
            <a:off x="7010400" y="4437062"/>
            <a:ext cx="152400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82" name="TextBox 47"/>
          <p:cNvSpPr txBox="1">
            <a:spLocks noChangeArrowheads="1"/>
          </p:cNvSpPr>
          <p:nvPr/>
        </p:nvSpPr>
        <p:spPr bwMode="auto">
          <a:xfrm>
            <a:off x="1219200" y="4143374"/>
            <a:ext cx="1905000" cy="52387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1pPr>
            <a:lvl2pPr marL="742950" indent="-285750"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2pPr>
            <a:lvl3pPr marL="1143000" indent="-228600"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3pPr>
            <a:lvl4pPr marL="1600200" indent="-228600"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4pPr>
            <a:lvl5pPr marL="2057400" indent="-228600"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u="none" smtClean="0">
                <a:solidFill>
                  <a:srgbClr val="333333"/>
                </a:solidFill>
              </a:rPr>
              <a:t>4 Non completers: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-106" charset="2"/>
              <a:buChar char="§"/>
            </a:pPr>
            <a:r>
              <a:rPr lang="en-US" sz="800" u="none" smtClean="0">
                <a:solidFill>
                  <a:srgbClr val="333333"/>
                </a:solidFill>
              </a:rPr>
              <a:t> 2 (PI decision due to non-compliance)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-106" charset="2"/>
              <a:buChar char="§"/>
            </a:pPr>
            <a:r>
              <a:rPr lang="en-US" sz="800" u="none" smtClean="0">
                <a:solidFill>
                  <a:srgbClr val="333333"/>
                </a:solidFill>
              </a:rPr>
              <a:t> 2 (lost contact)</a:t>
            </a:r>
          </a:p>
        </p:txBody>
      </p:sp>
      <p:cxnSp>
        <p:nvCxnSpPr>
          <p:cNvPr id="2083" name="Straight Connector 48"/>
          <p:cNvCxnSpPr>
            <a:cxnSpLocks noChangeShapeType="1"/>
          </p:cNvCxnSpPr>
          <p:nvPr/>
        </p:nvCxnSpPr>
        <p:spPr bwMode="auto">
          <a:xfrm rot="10800000">
            <a:off x="1066800" y="4437062"/>
            <a:ext cx="152400" cy="1587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" name="TextBox 47"/>
          <p:cNvSpPr txBox="1">
            <a:spLocks noChangeArrowheads="1"/>
          </p:cNvSpPr>
          <p:nvPr/>
        </p:nvSpPr>
        <p:spPr bwMode="auto">
          <a:xfrm>
            <a:off x="5638800" y="6504801"/>
            <a:ext cx="342582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1pPr>
            <a:lvl2pPr marL="742950" indent="-285750"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2pPr>
            <a:lvl3pPr marL="1143000" indent="-228600"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3pPr>
            <a:lvl4pPr marL="1600200" indent="-228600"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4pPr>
            <a:lvl5pPr marL="2057400" indent="-228600" eaLnBrk="0" hangingPunct="0"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u="sng">
                <a:solidFill>
                  <a:schemeClr val="tx1"/>
                </a:solidFill>
                <a:latin typeface="Times New Roman" pitchFamily="-106" charset="0"/>
                <a:ea typeface="ＭＳ Ｐゴシック" pitchFamily="-106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b="1" i="1" u="none" dirty="0" smtClean="0">
                <a:solidFill>
                  <a:schemeClr val="bg2"/>
                </a:solidFill>
              </a:rPr>
              <a:t>*some subjects were excluded for multiple reasons</a:t>
            </a:r>
          </a:p>
        </p:txBody>
      </p:sp>
    </p:spTree>
    <p:extLst>
      <p:ext uri="{BB962C8B-B14F-4D97-AF65-F5344CB8AC3E}">
        <p14:creationId xmlns:p14="http://schemas.microsoft.com/office/powerpoint/2010/main" val="364569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333333"/>
      </a:dk1>
      <a:lt1>
        <a:srgbClr val="FFFFFF"/>
      </a:lt1>
      <a:dk2>
        <a:srgbClr val="0066CC"/>
      </a:dk2>
      <a:lt2>
        <a:srgbClr val="000000"/>
      </a:lt2>
      <a:accent1>
        <a:srgbClr val="DDDDDD"/>
      </a:accent1>
      <a:accent2>
        <a:srgbClr val="808080"/>
      </a:accent2>
      <a:accent3>
        <a:srgbClr val="AAB8E2"/>
      </a:accent3>
      <a:accent4>
        <a:srgbClr val="DADADA"/>
      </a:accent4>
      <a:accent5>
        <a:srgbClr val="EBEBEB"/>
      </a:accent5>
      <a:accent6>
        <a:srgbClr val="737373"/>
      </a:accent6>
      <a:hlink>
        <a:srgbClr val="4D4D4D"/>
      </a:hlink>
      <a:folHlink>
        <a:srgbClr val="EAEAEA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12700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12700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601</TotalTime>
  <Words>195</Words>
  <Application>Microsoft Office PowerPoint</Application>
  <PresentationFormat>On-screen Show (4:3)</PresentationFormat>
  <Paragraphs>44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 Zywiak</dc:creator>
  <cp:lastModifiedBy>Leggio, Lorenzo (NIH/NIAAA) [E]</cp:lastModifiedBy>
  <cp:revision>75</cp:revision>
  <dcterms:created xsi:type="dcterms:W3CDTF">2013-06-03T13:26:18Z</dcterms:created>
  <dcterms:modified xsi:type="dcterms:W3CDTF">2014-05-10T23:37:43Z</dcterms:modified>
</cp:coreProperties>
</file>