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8" r:id="rId2"/>
    <p:sldId id="269" r:id="rId3"/>
    <p:sldId id="267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824" autoAdjust="0"/>
  </p:normalViewPr>
  <p:slideViewPr>
    <p:cSldViewPr>
      <p:cViewPr>
        <p:scale>
          <a:sx n="100" d="100"/>
          <a:sy n="100" d="100"/>
        </p:scale>
        <p:origin x="-1932" y="2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B2EDD1-9701-4F5B-B78D-B46A8425E42B}" type="datetimeFigureOut">
              <a:rPr lang="en-US" smtClean="0"/>
              <a:t>10/29/2014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8C21E-AC3E-4379-B6ED-4EFD6DC92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80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E8C21E-AC3E-4379-B6ED-4EFD6DC9242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609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Suppl. Table 1.  Selected columns extracted from the </a:t>
            </a:r>
            <a:r>
              <a:rPr lang="en-US" sz="1200" dirty="0" err="1" smtClean="0"/>
              <a:t>igBLASTn</a:t>
            </a:r>
            <a:r>
              <a:rPr lang="en-US" sz="1200" dirty="0" smtClean="0"/>
              <a:t> output which is the base IGG Reporting Format.  Column contents describe the features in every column</a:t>
            </a:r>
            <a:endParaRPr lang="en-GB" sz="12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E8C21E-AC3E-4379-B6ED-4EFD6DC9242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560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Suppl. Table 2.  Selected columns extracted from the files 1_Summary file, 5_AA-sequence file and 6 _Junction file from the IMGT. The Column name is the associated feature present in the IGG base Report file format generated by IGG </a:t>
            </a:r>
            <a:r>
              <a:rPr lang="en-US" sz="1200" dirty="0" err="1" smtClean="0"/>
              <a:t>igBLAST</a:t>
            </a:r>
            <a:endParaRPr lang="en-GB" sz="12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E8C21E-AC3E-4379-B6ED-4EFD6DC9242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03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914401"/>
            <a:ext cx="53340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b="1" dirty="0"/>
              <a:t>Supplementary Figures and Tables</a:t>
            </a:r>
            <a:endParaRPr lang="en-GB" sz="1100" dirty="0"/>
          </a:p>
          <a:p>
            <a:endParaRPr lang="en-US" sz="1100" b="1" dirty="0" smtClean="0"/>
          </a:p>
          <a:p>
            <a:endParaRPr lang="en-US" sz="1100" b="1" dirty="0"/>
          </a:p>
          <a:p>
            <a:r>
              <a:rPr lang="en-US" sz="1100" b="1" dirty="0" err="1" smtClean="0"/>
              <a:t>ImmunoGlobulin</a:t>
            </a:r>
            <a:r>
              <a:rPr lang="en-US" sz="1100" b="1" dirty="0" smtClean="0"/>
              <a:t> </a:t>
            </a:r>
            <a:r>
              <a:rPr lang="en-US" sz="1100" b="1" dirty="0"/>
              <a:t>Galaxy (</a:t>
            </a:r>
            <a:r>
              <a:rPr lang="en-US" sz="1100" b="1" dirty="0" err="1"/>
              <a:t>IGGalaxy</a:t>
            </a:r>
            <a:r>
              <a:rPr lang="en-US" sz="1100" b="1" dirty="0"/>
              <a:t>) for simple determination and quantitation of immunoglobulin heavy chain rearrangements from NGS.</a:t>
            </a:r>
            <a:endParaRPr lang="en-GB" sz="1100" dirty="0"/>
          </a:p>
          <a:p>
            <a:r>
              <a:rPr lang="nl-NL" sz="1100" dirty="0"/>
              <a:t>Michael Moorhouse</a:t>
            </a:r>
            <a:r>
              <a:rPr lang="nl-NL" sz="1100" baseline="30000" dirty="0"/>
              <a:t>1,2</a:t>
            </a:r>
            <a:r>
              <a:rPr lang="nl-NL" sz="1100" dirty="0"/>
              <a:t>, David van Zessen</a:t>
            </a:r>
            <a:r>
              <a:rPr lang="nl-NL" sz="1100" baseline="30000" dirty="0"/>
              <a:t>1,3</a:t>
            </a:r>
            <a:r>
              <a:rPr lang="nl-NL" sz="1100" dirty="0"/>
              <a:t>, Hanna Ijspeert</a:t>
            </a:r>
            <a:r>
              <a:rPr lang="nl-NL" sz="1100" baseline="30000" dirty="0"/>
              <a:t>1</a:t>
            </a:r>
            <a:r>
              <a:rPr lang="nl-NL" sz="1100" dirty="0"/>
              <a:t>, Saskia Hiltemann</a:t>
            </a:r>
            <a:r>
              <a:rPr lang="nl-NL" sz="1100" baseline="30000" dirty="0"/>
              <a:t>3,4</a:t>
            </a:r>
            <a:r>
              <a:rPr lang="nl-NL" sz="1100" dirty="0"/>
              <a:t>, Sebastian Horsman</a:t>
            </a:r>
            <a:r>
              <a:rPr lang="nl-NL" sz="1100" baseline="30000" dirty="0"/>
              <a:t>3</a:t>
            </a:r>
            <a:r>
              <a:rPr lang="nl-NL" sz="1100" dirty="0"/>
              <a:t>, Peter J van der Spek</a:t>
            </a:r>
            <a:r>
              <a:rPr lang="nl-NL" sz="1100" baseline="30000" dirty="0"/>
              <a:t>3</a:t>
            </a:r>
            <a:r>
              <a:rPr lang="nl-NL" sz="1100" dirty="0"/>
              <a:t>, Mirjam van der Burg</a:t>
            </a:r>
            <a:r>
              <a:rPr lang="nl-NL" sz="1100" baseline="30000" dirty="0"/>
              <a:t>1</a:t>
            </a:r>
            <a:r>
              <a:rPr lang="nl-NL" sz="1100" dirty="0"/>
              <a:t> and Andrew P Stubbs</a:t>
            </a:r>
            <a:r>
              <a:rPr lang="nl-NL" sz="1100" baseline="30000" dirty="0"/>
              <a:t>3*</a:t>
            </a:r>
            <a:r>
              <a:rPr lang="nl-NL" sz="1100" dirty="0"/>
              <a:t>. </a:t>
            </a:r>
            <a:endParaRPr lang="en-GB" sz="1100" dirty="0"/>
          </a:p>
          <a:p>
            <a:endParaRPr lang="en-GB" sz="1100" dirty="0" smtClean="0"/>
          </a:p>
          <a:p>
            <a:endParaRPr lang="en-GB" sz="1100" dirty="0"/>
          </a:p>
          <a:p>
            <a:r>
              <a:rPr lang="en-GB" sz="1100" dirty="0" smtClean="0"/>
              <a:t>[</a:t>
            </a:r>
            <a:r>
              <a:rPr lang="en-GB" sz="1100" dirty="0"/>
              <a:t>1] Dept. of Immunology, Erasmus University Medical </a:t>
            </a:r>
            <a:r>
              <a:rPr lang="en-GB" sz="1100" dirty="0" err="1"/>
              <a:t>Center</a:t>
            </a:r>
            <a:r>
              <a:rPr lang="en-GB" sz="1100" dirty="0"/>
              <a:t>, Rotterdam, The Netherlands</a:t>
            </a:r>
          </a:p>
          <a:p>
            <a:r>
              <a:rPr lang="en-GB" sz="1100" dirty="0"/>
              <a:t>[2] Ontario Institute for Cancer Research, </a:t>
            </a:r>
            <a:r>
              <a:rPr lang="en-GB" sz="1100" dirty="0" err="1"/>
              <a:t>MaRS</a:t>
            </a:r>
            <a:r>
              <a:rPr lang="en-GB" sz="1100" dirty="0"/>
              <a:t> Centre, Toronto, Ontario, Canada.</a:t>
            </a:r>
          </a:p>
          <a:p>
            <a:r>
              <a:rPr lang="en-GB" sz="1100" dirty="0"/>
              <a:t>[3] Dept. of Bioinformatics, Erasmus University Medical </a:t>
            </a:r>
            <a:r>
              <a:rPr lang="en-GB" sz="1100" dirty="0" err="1"/>
              <a:t>Center</a:t>
            </a:r>
            <a:r>
              <a:rPr lang="en-GB" sz="1100" dirty="0"/>
              <a:t>, Rotterdam, The Netherlands </a:t>
            </a:r>
          </a:p>
          <a:p>
            <a:r>
              <a:rPr lang="en-GB" sz="1100" dirty="0"/>
              <a:t>[4] Dept. of Experimental Urology, Erasmus MC, Erasmus University Medical </a:t>
            </a:r>
            <a:r>
              <a:rPr lang="en-GB" sz="1100" dirty="0" err="1"/>
              <a:t>Center</a:t>
            </a:r>
            <a:r>
              <a:rPr lang="en-GB" sz="1100" dirty="0"/>
              <a:t>, Rotterdam, The Netherlands</a:t>
            </a:r>
          </a:p>
        </p:txBody>
      </p:sp>
    </p:spTree>
    <p:extLst>
      <p:ext uri="{BB962C8B-B14F-4D97-AF65-F5344CB8AC3E}">
        <p14:creationId xmlns:p14="http://schemas.microsoft.com/office/powerpoint/2010/main" val="305748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352577"/>
              </p:ext>
            </p:extLst>
          </p:nvPr>
        </p:nvGraphicFramePr>
        <p:xfrm>
          <a:off x="1143000" y="695236"/>
          <a:ext cx="4584700" cy="3200400"/>
        </p:xfrm>
        <a:graphic>
          <a:graphicData uri="http://schemas.openxmlformats.org/drawingml/2006/table">
            <a:tbl>
              <a:tblPr firstRow="1" firstCol="1" bandRow="1"/>
              <a:tblGrid>
                <a:gridCol w="1447800"/>
                <a:gridCol w="3136900"/>
              </a:tblGrid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Column name 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Column contents 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ID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 Sequence ID provided by the sequencer.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VDJ Frame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In-frame/Out-Frame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Top V Gene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 best matching V gene found.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Top D Gene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 best matching D gene found.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Top J Gene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 best matching J gene found.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CDR1 Seq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 CDR1 region.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CDR1 Length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 length of the CDR1 region.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CDR2 Seq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 CDR2 region.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CDR2 Length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 length of the CDR2 region.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CDR3 Seq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 CDR3 region.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CDR3 Length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 length of the CDR3 region.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CDR3 Seq DNA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 CDR3 sequence region.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CDR3 Length DNA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The length of the CDR3 sequence region.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Strand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Chromosome strand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CDR3 Found How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DNA or amino acid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143000" y="4276636"/>
            <a:ext cx="4572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Supplementary Table S1</a:t>
            </a:r>
            <a:r>
              <a:rPr lang="en-US" sz="1100" dirty="0"/>
              <a:t>.  </a:t>
            </a:r>
            <a:r>
              <a:rPr lang="en-US" sz="1100" dirty="0" smtClean="0"/>
              <a:t>The proprietary format defined for </a:t>
            </a:r>
            <a:r>
              <a:rPr lang="en-US" sz="1100" dirty="0" err="1" smtClean="0"/>
              <a:t>IGGalaxy</a:t>
            </a:r>
            <a:r>
              <a:rPr lang="en-US" sz="1100" dirty="0" smtClean="0"/>
              <a:t>, allowing other alignments .  </a:t>
            </a:r>
            <a:r>
              <a:rPr lang="en-US" sz="1100" dirty="0"/>
              <a:t>Column contents describe the features in every column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48842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3512134"/>
              </p:ext>
            </p:extLst>
          </p:nvPr>
        </p:nvGraphicFramePr>
        <p:xfrm>
          <a:off x="838200" y="695236"/>
          <a:ext cx="5326380" cy="3084576"/>
        </p:xfrm>
        <a:graphic>
          <a:graphicData uri="http://schemas.openxmlformats.org/drawingml/2006/table">
            <a:tbl>
              <a:tblPr firstRow="1" firstCol="1" bandRow="1"/>
              <a:tblGrid>
                <a:gridCol w="1438790"/>
                <a:gridCol w="1429261"/>
                <a:gridCol w="1314920"/>
                <a:gridCol w="1143409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Column name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1_Summary file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5_AA-sequence file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6_Junction file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ID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Sequence ID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VDJ Frame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JUNCTION frame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Top V Gene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V-GENE and allele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Top D Gene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D-GENE and allele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Top J Gene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J-GENE and allele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CDR1 Seq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CDR1-IMGT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CDR1 Length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CDR1-IMGT length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CDR2 Seq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CDR2-IMGT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CDR2 Length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CDR2-IMGT length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CDR3 Seq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CDR3-IMGT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CDR3 Length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CDR3-IMGT length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CDR3 Seq DNA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JUNCTION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CDR3 Length DNA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Generated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Strand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Orientation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CDR3 Found How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Not available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838200" y="3971836"/>
            <a:ext cx="5334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/>
              <a:t>Supplementary Table S2.</a:t>
            </a:r>
            <a:r>
              <a:rPr lang="en-US" sz="1100" dirty="0"/>
              <a:t>  Selected columns extracted from the files 1_Summary file, 5_AA-sequence file and 6 _Junction file from the IMGT. The Column name is the associated feature present in the IGG base Report file format generated by IGG </a:t>
            </a:r>
            <a:r>
              <a:rPr lang="en-US" sz="1100" dirty="0" err="1"/>
              <a:t>igBLAST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38017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4164</TotalTime>
  <Words>456</Words>
  <Application>Microsoft Office PowerPoint</Application>
  <PresentationFormat>On-screen Show (4:3)</PresentationFormat>
  <Paragraphs>114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</dc:creator>
  <cp:lastModifiedBy>David</cp:lastModifiedBy>
  <cp:revision>88</cp:revision>
  <dcterms:created xsi:type="dcterms:W3CDTF">2006-08-16T00:00:00Z</dcterms:created>
  <dcterms:modified xsi:type="dcterms:W3CDTF">2014-10-29T11:00:27Z</dcterms:modified>
</cp:coreProperties>
</file>