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319">
          <p15:clr>
            <a:srgbClr val="A4A3A4"/>
          </p15:clr>
        </p15:guide>
        <p15:guide id="2" orient="horz" pos="4313">
          <p15:clr>
            <a:srgbClr val="A4A3A4"/>
          </p15:clr>
        </p15:guide>
        <p15:guide id="3" pos="44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23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-78" y="-174"/>
      </p:cViewPr>
      <p:guideLst>
        <p:guide orient="horz" pos="4319"/>
        <p:guide orient="horz" pos="4313"/>
        <p:guide pos="44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D80DB-1563-4E54-A22E-F4C909B6E04A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268D0-5327-433F-8CB2-580FAC65E7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01291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D80DB-1563-4E54-A22E-F4C909B6E04A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268D0-5327-433F-8CB2-580FAC65E7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741594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D80DB-1563-4E54-A22E-F4C909B6E04A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268D0-5327-433F-8CB2-580FAC65E7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88574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D80DB-1563-4E54-A22E-F4C909B6E04A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268D0-5327-433F-8CB2-580FAC65E7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31751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D80DB-1563-4E54-A22E-F4C909B6E04A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268D0-5327-433F-8CB2-580FAC65E7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31452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D80DB-1563-4E54-A22E-F4C909B6E04A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268D0-5327-433F-8CB2-580FAC65E7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93349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D80DB-1563-4E54-A22E-F4C909B6E04A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268D0-5327-433F-8CB2-580FAC65E7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453832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D80DB-1563-4E54-A22E-F4C909B6E04A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268D0-5327-433F-8CB2-580FAC65E7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990804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D80DB-1563-4E54-A22E-F4C909B6E04A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268D0-5327-433F-8CB2-580FAC65E7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404147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D80DB-1563-4E54-A22E-F4C909B6E04A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268D0-5327-433F-8CB2-580FAC65E7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877314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D80DB-1563-4E54-A22E-F4C909B6E04A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268D0-5327-433F-8CB2-580FAC65E7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572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9D80DB-1563-4E54-A22E-F4C909B6E04A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E268D0-5327-433F-8CB2-580FAC65E7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46428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6315524"/>
            <a:ext cx="9144000" cy="520931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-131562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Effectiveness and safety of long-term </a:t>
            </a:r>
            <a:br>
              <a:rPr lang="en-US" sz="3200" b="1" dirty="0" smtClean="0"/>
            </a:br>
            <a:r>
              <a:rPr lang="en-US" sz="3200" b="1" dirty="0" smtClean="0"/>
              <a:t>perampanel treatment</a:t>
            </a:r>
            <a:endParaRPr lang="en-US" sz="3200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49943" y="982409"/>
            <a:ext cx="8273143" cy="452596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Selective AMPA receptor antagonist approved (US and EU) for adjunctive treatment of partial-onset seizures (patients ≥12 years)</a:t>
            </a:r>
          </a:p>
          <a:p>
            <a:r>
              <a:rPr lang="en-US" sz="2000" dirty="0" smtClean="0"/>
              <a:t>Long-term safety review in 1216 patients from 39 countries:</a:t>
            </a:r>
          </a:p>
          <a:p>
            <a:pPr lvl="1"/>
            <a:r>
              <a:rPr lang="en-US" sz="1800" dirty="0" smtClean="0"/>
              <a:t>Most highly refractory patients (taking 2 or 3 antiepileptic drugs)</a:t>
            </a:r>
          </a:p>
          <a:p>
            <a:pPr lvl="1"/>
            <a:r>
              <a:rPr lang="en-US" sz="1800" dirty="0"/>
              <a:t>M</a:t>
            </a:r>
            <a:r>
              <a:rPr lang="en-US" sz="1800" dirty="0" smtClean="0"/>
              <a:t>edian treatment exposure was 1.5 years, up to 3.3 years</a:t>
            </a:r>
          </a:p>
          <a:p>
            <a:pPr lvl="1"/>
            <a:r>
              <a:rPr lang="en-US" sz="1800" dirty="0" smtClean="0"/>
              <a:t>No new safety issues identified; aggression as a serious adverse event in 1%</a:t>
            </a:r>
          </a:p>
          <a:p>
            <a:pPr lvl="1"/>
            <a:r>
              <a:rPr lang="en-US" sz="1800" dirty="0" smtClean="0"/>
              <a:t>CNS-related symptoms most common (dizziness, somnolence)</a:t>
            </a:r>
          </a:p>
          <a:p>
            <a:pPr lvl="1">
              <a:buNone/>
            </a:pPr>
            <a:endParaRPr lang="en-US" sz="1800" dirty="0" smtClean="0"/>
          </a:p>
          <a:p>
            <a:endParaRPr lang="en-US" sz="2000" dirty="0"/>
          </a:p>
        </p:txBody>
      </p:sp>
      <p:grpSp>
        <p:nvGrpSpPr>
          <p:cNvPr id="30" name="Group 29"/>
          <p:cNvGrpSpPr/>
          <p:nvPr/>
        </p:nvGrpSpPr>
        <p:grpSpPr>
          <a:xfrm>
            <a:off x="1089619" y="3453150"/>
            <a:ext cx="6348674" cy="2949814"/>
            <a:chOff x="1256203" y="3585029"/>
            <a:chExt cx="6964765" cy="3236071"/>
          </a:xfrm>
        </p:grpSpPr>
        <p:pic>
          <p:nvPicPr>
            <p:cNvPr id="1026" name="Picture 2" descr="M:\Client\Eisai\Eisai Europe\FYCOMPA\100641 - M1 Manuscript_307 Paper\Content\Figures\CURRENT TIFS\Krauss_figure 3.tif"/>
            <p:cNvPicPr>
              <a:picLocks noChangeAspect="1" noChangeArrowheads="1"/>
            </p:cNvPicPr>
            <p:nvPr/>
          </p:nvPicPr>
          <p:blipFill>
            <a:blip r:embed="rId3" cstate="print"/>
            <a:srcRect t="33800" r="3504" b="36608"/>
            <a:stretch>
              <a:fillRect/>
            </a:stretch>
          </p:blipFill>
          <p:spPr bwMode="auto">
            <a:xfrm>
              <a:off x="1650532" y="3622476"/>
              <a:ext cx="4821401" cy="3162726"/>
            </a:xfrm>
            <a:prstGeom prst="rect">
              <a:avLst/>
            </a:prstGeom>
            <a:noFill/>
          </p:spPr>
        </p:pic>
        <p:sp>
          <p:nvSpPr>
            <p:cNvPr id="6" name="TextBox 5"/>
            <p:cNvSpPr txBox="1"/>
            <p:nvPr/>
          </p:nvSpPr>
          <p:spPr>
            <a:xfrm>
              <a:off x="2148281" y="3585029"/>
              <a:ext cx="4658929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/>
                <a:t>Median % change, all seizures</a:t>
              </a:r>
              <a:endParaRPr lang="en-GB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6339846" y="4134702"/>
              <a:ext cx="1881122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 smtClean="0"/>
                <a:t>Median change in seizure frequency:</a:t>
              </a:r>
            </a:p>
            <a:p>
              <a:pPr algn="ctr"/>
              <a:r>
                <a:rPr lang="en-GB" sz="1400" b="1" dirty="0" smtClean="0"/>
                <a:t> -40% to -60%</a:t>
              </a:r>
              <a:endParaRPr lang="en-GB" sz="1400" b="1" dirty="0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2093901" y="4123644"/>
              <a:ext cx="4673395" cy="3628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V="1">
              <a:off x="2082811" y="4841193"/>
              <a:ext cx="4684485" cy="1815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1690472" y="3625396"/>
              <a:ext cx="388248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r"/>
              <a:r>
                <a:rPr lang="en-GB" sz="1200" b="1" dirty="0" smtClean="0"/>
                <a:t>-70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691612" y="3977821"/>
              <a:ext cx="388248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r"/>
              <a:r>
                <a:rPr lang="en-GB" sz="1200" b="1" dirty="0" smtClean="0"/>
                <a:t>-60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690471" y="4339771"/>
              <a:ext cx="388248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r"/>
              <a:r>
                <a:rPr lang="en-GB" sz="1200" b="1" dirty="0" smtClean="0"/>
                <a:t>-50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690471" y="4692196"/>
              <a:ext cx="388248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r"/>
              <a:r>
                <a:rPr lang="en-GB" sz="1200" b="1" dirty="0" smtClean="0"/>
                <a:t>-40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685710" y="5063671"/>
              <a:ext cx="388248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r"/>
              <a:r>
                <a:rPr lang="en-GB" sz="1200" b="1" dirty="0" smtClean="0"/>
                <a:t>-30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690471" y="5425621"/>
              <a:ext cx="388248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r"/>
              <a:r>
                <a:rPr lang="en-GB" sz="1200" b="1" dirty="0" smtClean="0"/>
                <a:t>-20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690471" y="5787571"/>
              <a:ext cx="388248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r"/>
              <a:r>
                <a:rPr lang="en-GB" sz="1200" b="1" dirty="0" smtClean="0"/>
                <a:t>-10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816643" y="6130471"/>
              <a:ext cx="263214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r"/>
              <a:r>
                <a:rPr lang="en-GB" sz="1200" b="1" dirty="0" smtClean="0"/>
                <a:t>0</a:t>
              </a:r>
            </a:p>
          </p:txBody>
        </p:sp>
        <p:pic>
          <p:nvPicPr>
            <p:cNvPr id="20" name="Picture 2" descr="M:\Client\Eisai\Eisai Europe\FYCOMPA\100641 - M1 Manuscript_307 Paper\Content\Figures\CURRENT TIFS\Krauss_figure 3.tif"/>
            <p:cNvPicPr>
              <a:picLocks noChangeAspect="1" noChangeArrowheads="1"/>
            </p:cNvPicPr>
            <p:nvPr/>
          </p:nvPicPr>
          <p:blipFill>
            <a:blip r:embed="rId3" cstate="print"/>
            <a:srcRect l="30475" t="50752" r="63234" b="42119"/>
            <a:stretch>
              <a:fillRect/>
            </a:stretch>
          </p:blipFill>
          <p:spPr bwMode="auto">
            <a:xfrm>
              <a:off x="3106521" y="5343525"/>
              <a:ext cx="385048" cy="904875"/>
            </a:xfrm>
            <a:prstGeom prst="rect">
              <a:avLst/>
            </a:prstGeom>
            <a:noFill/>
          </p:spPr>
        </p:pic>
        <p:sp>
          <p:nvSpPr>
            <p:cNvPr id="21" name="TextBox 20"/>
            <p:cNvSpPr txBox="1"/>
            <p:nvPr/>
          </p:nvSpPr>
          <p:spPr>
            <a:xfrm>
              <a:off x="2155380" y="6513323"/>
              <a:ext cx="4363310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1400" b="1" dirty="0" smtClean="0"/>
                <a:t>13-week interval during perampanel treatment duration</a:t>
              </a:r>
              <a:endParaRPr lang="en-GB" sz="1400" b="1" dirty="0"/>
            </a:p>
          </p:txBody>
        </p:sp>
        <p:sp>
          <p:nvSpPr>
            <p:cNvPr id="9" name="TextBox 8"/>
            <p:cNvSpPr txBox="1"/>
            <p:nvPr/>
          </p:nvSpPr>
          <p:spPr>
            <a:xfrm rot="16200000">
              <a:off x="324125" y="4720302"/>
              <a:ext cx="2387376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 smtClean="0"/>
                <a:t>Median change in seizure frequency (%)</a:t>
              </a:r>
              <a:endParaRPr lang="en-GB" sz="1400" b="1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115921" y="6301014"/>
              <a:ext cx="4442242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/>
                <a:t> 1–13     14–26    27–39     40–52    53–65     66–78    79–91    92–104</a:t>
              </a:r>
              <a:endParaRPr lang="en-GB" sz="1200" b="1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474825" y="5415189"/>
              <a:ext cx="2965877" cy="73866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1050" dirty="0" smtClean="0"/>
                <a:t>Patients with at least 26 weeks’ exposure (n=1090)</a:t>
              </a:r>
            </a:p>
            <a:p>
              <a:r>
                <a:rPr lang="en-GB" sz="1050" dirty="0" smtClean="0"/>
                <a:t>Patients with at least 39 weeks’ exposure (n=980)</a:t>
              </a:r>
            </a:p>
            <a:p>
              <a:r>
                <a:rPr lang="en-GB" sz="1050" dirty="0" smtClean="0"/>
                <a:t>Patients with at least 52 weeks’ exposure (n=874)</a:t>
              </a:r>
            </a:p>
            <a:p>
              <a:r>
                <a:rPr lang="en-GB" sz="1050" dirty="0" smtClean="0"/>
                <a:t>Patients with at least 104 weeks’ exposure (n=337)</a:t>
              </a:r>
              <a:endParaRPr lang="en-GB" sz="1050" dirty="0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2158040" y="6409085"/>
            <a:ext cx="41848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Krauss et al, 2014, </a:t>
            </a:r>
            <a:r>
              <a:rPr lang="en-US" dirty="0" smtClean="0"/>
              <a:t>DOI: </a:t>
            </a:r>
            <a:r>
              <a:rPr lang="en-US" dirty="0" smtClean="0"/>
              <a:t>10.1111/</a:t>
            </a:r>
            <a:r>
              <a:rPr lang="en-US" dirty="0" err="1" smtClean="0"/>
              <a:t>epi.12643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49829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313</TotalTime>
  <Words>193</Words>
  <Application>Microsoft Office PowerPoint</Application>
  <PresentationFormat>On-screen Show (4:3)</PresentationFormat>
  <Paragraphs>26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Effectiveness and safety of long-term  perampanel treatment</vt:lpstr>
    </vt:vector>
  </TitlesOfParts>
  <Company>JHMI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Effectiveness and safety of long-term perampanel treatment</dc:title>
  <dc:creator>Gregory Krauss</dc:creator>
  <cp:lastModifiedBy>Liyagath</cp:lastModifiedBy>
  <cp:revision>29</cp:revision>
  <dcterms:created xsi:type="dcterms:W3CDTF">2014-03-21T15:08:39Z</dcterms:created>
  <dcterms:modified xsi:type="dcterms:W3CDTF">2014-04-02T13:00:29Z</dcterms:modified>
  <cp:contentStatus>Final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