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9" r:id="rId2"/>
    <p:sldId id="270" r:id="rId3"/>
    <p:sldId id="271" r:id="rId4"/>
    <p:sldId id="274" r:id="rId5"/>
    <p:sldId id="272" r:id="rId6"/>
    <p:sldId id="275" r:id="rId7"/>
    <p:sldId id="273" r:id="rId8"/>
    <p:sldId id="277" r:id="rId9"/>
  </p:sldIdLst>
  <p:sldSz cx="9144000" cy="6858000" type="screen4x3"/>
  <p:notesSz cx="7099300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015" autoAdjust="0"/>
    <p:restoredTop sz="93502" autoAdjust="0"/>
  </p:normalViewPr>
  <p:slideViewPr>
    <p:cSldViewPr snapToGrid="0">
      <p:cViewPr>
        <p:scale>
          <a:sx n="75" d="100"/>
          <a:sy n="75" d="100"/>
        </p:scale>
        <p:origin x="-1308" y="-678"/>
      </p:cViewPr>
      <p:guideLst>
        <p:guide orient="horz"/>
        <p:guide pos="4423"/>
        <p:guide pos="1775"/>
        <p:guide pos="50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3076363" cy="511731"/>
          </a:xfrm>
          <a:prstGeom prst="rect">
            <a:avLst/>
          </a:prstGeom>
        </p:spPr>
        <p:txBody>
          <a:bodyPr vert="horz" lIns="94760" tIns="47380" rIns="94760" bIns="4738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296" y="1"/>
            <a:ext cx="3076363" cy="511731"/>
          </a:xfrm>
          <a:prstGeom prst="rect">
            <a:avLst/>
          </a:prstGeom>
        </p:spPr>
        <p:txBody>
          <a:bodyPr vert="horz" lIns="94760" tIns="47380" rIns="94760" bIns="47380" rtlCol="0"/>
          <a:lstStyle>
            <a:lvl1pPr algn="r">
              <a:defRPr sz="1200"/>
            </a:lvl1pPr>
          </a:lstStyle>
          <a:p>
            <a:fld id="{AB674082-382E-4319-9F43-141E95A0E466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60" tIns="47380" rIns="94760" bIns="4738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931" y="4861443"/>
            <a:ext cx="5679440" cy="4605576"/>
          </a:xfrm>
          <a:prstGeom prst="rect">
            <a:avLst/>
          </a:prstGeom>
        </p:spPr>
        <p:txBody>
          <a:bodyPr vert="horz" lIns="94760" tIns="47380" rIns="94760" bIns="4738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6363" cy="511731"/>
          </a:xfrm>
          <a:prstGeom prst="rect">
            <a:avLst/>
          </a:prstGeom>
        </p:spPr>
        <p:txBody>
          <a:bodyPr vert="horz" lIns="94760" tIns="47380" rIns="94760" bIns="4738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296" y="9721107"/>
            <a:ext cx="3076363" cy="511731"/>
          </a:xfrm>
          <a:prstGeom prst="rect">
            <a:avLst/>
          </a:prstGeom>
        </p:spPr>
        <p:txBody>
          <a:bodyPr vert="horz" lIns="94760" tIns="47380" rIns="94760" bIns="47380" rtlCol="0" anchor="b"/>
          <a:lstStyle>
            <a:lvl1pPr algn="r">
              <a:defRPr sz="1200"/>
            </a:lvl1pPr>
          </a:lstStyle>
          <a:p>
            <a:fld id="{47C7AEFB-AEA7-449A-B086-0976FDAB1C69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46300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C7AEFB-AEA7-449A-B086-0976FDAB1C69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92188" y="768350"/>
            <a:ext cx="5114925" cy="38369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600DAC-C857-4A5D-8B54-1ED51E94E3F1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A50D42-C9CD-4801-B293-61D1F53EC57E}" type="datetimeFigureOut">
              <a:rPr lang="de-DE" smtClean="0"/>
              <a:pPr/>
              <a:t>05.08.2014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1" y="290287"/>
            <a:ext cx="7113710" cy="486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9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1</a:t>
            </a:r>
            <a:endParaRPr lang="de-DE" b="1" dirty="0"/>
          </a:p>
        </p:txBody>
      </p:sp>
      <p:sp>
        <p:nvSpPr>
          <p:cNvPr id="4" name="Rectangle 3"/>
          <p:cNvSpPr/>
          <p:nvPr/>
        </p:nvSpPr>
        <p:spPr>
          <a:xfrm>
            <a:off x="261258" y="5257562"/>
            <a:ext cx="876662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Fig. S1: Age dependent changes in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dm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mice.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Representative images of PAS-stained kidney sections of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age 4, 8, or 12 weeks at lower magnification (a). Blood glucose levels (b) and body weight (c) increase in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with age. Albuminuria (d), FMA (e), and Nlrp3 expression and IL-1β as well as caspase-1 cleavage (f, representative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immunoblots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β-actin loading control) do not increase in non-diabetic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/m mice with age. Mean value ± SEM. Number of mice (a-c and d-f) in each group shown in brackets in b and d; *P&lt;0.05; size bar (a, e): 20 µm.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2" y="304803"/>
            <a:ext cx="6299507" cy="491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</a:t>
            </a:r>
            <a:r>
              <a:rPr lang="de-DE" b="1" dirty="0" smtClean="0"/>
              <a:t>2</a:t>
            </a:r>
            <a:endParaRPr lang="de-DE" b="1" dirty="0"/>
          </a:p>
        </p:txBody>
      </p:sp>
      <p:sp>
        <p:nvSpPr>
          <p:cNvPr id="4" name="Rectangle 3"/>
          <p:cNvSpPr/>
          <p:nvPr/>
        </p:nvSpPr>
        <p:spPr>
          <a:xfrm>
            <a:off x="290285" y="5209680"/>
            <a:ext cx="876662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S2: Age dependent changes in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treated and control C57BL/6 mice.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Representative images of PAS-stained kidney sections obtained from non-diabetic control C57BL/6 mice before (C) or 10, 16, or 24 weeks after the last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(STZ) injection at lower magnification (a). Blood glucose levels (b) increase while the body weight remains constant (c). Nlrp3 expression and IL-1β cleavage remain stable in 32 weeks old non-diabetic C57BL/6 mice as compared to 8 weeks old control mice. Mean value ± SEM. Number of mice (a-c and d) in each group shown in brackets in b and d; *P&lt;0.05; size bar (a): 20 µm. 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</a:t>
            </a:r>
            <a:r>
              <a:rPr lang="de-DE" b="1" dirty="0"/>
              <a:t>3</a:t>
            </a:r>
            <a:endParaRPr lang="de-DE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371" y="497114"/>
            <a:ext cx="4252458" cy="3760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2227" y="4284452"/>
            <a:ext cx="88392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S3: Body weight and blood glucose in Nlrp3 or caspase-1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deficient C57BL/6 mice.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In diabetic mice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model) deficiency of Nlrp3 (Nlrp3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or caspase-1 (Casp1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has no impact on blood glucose levels (BG, a) or body weight (BW, b) in comparison to diabetic C57BL/6 (DM) mice;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mean value ± SEM. Number of mice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in each group shown in brackets in b; *P&lt;0.05.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</a:t>
            </a:r>
            <a:r>
              <a:rPr lang="de-DE" b="1" dirty="0" smtClean="0"/>
              <a:t>4</a:t>
            </a:r>
            <a:endParaRPr lang="de-DE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93" y="446199"/>
            <a:ext cx="7002008" cy="4051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4969" y="4628553"/>
            <a:ext cx="857068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S4: Body weight and blood glucose in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anakinra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treated mice.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Inflammasome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inhibition using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anakinra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reduces blood glucose levels (BG) and body weight (BW) in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treated for 12 weeks (a), but not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treated for 8 weeks (b) or in diabetic (STZ treated) C57BL/6 mice (c);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mean value ± SEM. Number of mice in each group shown in brackets in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and c respectively; *P&lt;0.05.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9360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</a:t>
            </a:r>
            <a:r>
              <a:rPr lang="de-DE" b="1" dirty="0" smtClean="0"/>
              <a:t>5</a:t>
            </a:r>
            <a:endParaRPr lang="de-DE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30" y="288126"/>
            <a:ext cx="5456870" cy="46756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5400" y="5013742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S5: </a:t>
            </a:r>
            <a:r>
              <a:rPr lang="en-GB" sz="1100" b="1" dirty="0" err="1">
                <a:latin typeface="Arial" panose="020B0604020202020204" pitchFamily="34" charset="0"/>
                <a:cs typeface="Arial" panose="020B0604020202020204" pitchFamily="34" charset="0"/>
              </a:rPr>
              <a:t>Inflammasome</a:t>
            </a:r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 activation in resident glomerular cells.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Single colour images (corresponding to Figure 6a) of human kidney biopsies obtained from patients with diabetic nephropathy (a; green: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synaptopodin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top, or PECAM1, bottom; red: Nlrp3). Four colour confocal microscopy of a glomeruli obtained from a 12 week old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mouse (b), stained for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synaptopodin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syn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green), cleaved caspase-1 (cl Casp1, red), the endothelial cell marker CD34 (CD34, pink), and DAPI (blue). Cleaved caspase-1 is only detectable in the glomerulus. The same glomerulus is shown in Fig. 6b, where CD34 is shown in green to allow better co-localization. Specificity of the antibody detecting cleaved caspase-1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c,d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Immunoblots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(c) using two antibodies against caspase-1 (AB1: Millipore #06-503; AB2: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SantaCruz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sc-22165) using renal cortex extracts from diabetic wild-type mice (c). AB2 detects only the cleaved form of caspase1. Immunohistochemistry (d) for cleaved caspase-1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SantaCruz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sc-22165) on histological sections of diabetic wild type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model, WT DM) or diabetic caspase-1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model, Casp1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DM) mice. Immunohistochemistry (e) for Nlrp3 on histological sections of diabetic wild type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model, WT DM) or diabetic Nlrp3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streptozotocin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model, Nlrp3</a:t>
            </a:r>
            <a:r>
              <a:rPr lang="en-GB" sz="11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DM) mice; size bar (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a,b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; 20µm, d; 30 µm).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</a:t>
            </a:r>
            <a:r>
              <a:rPr lang="de-DE" b="1" dirty="0" smtClean="0"/>
              <a:t>6</a:t>
            </a:r>
            <a:endParaRPr lang="de-DE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436563"/>
            <a:ext cx="5457825" cy="3779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342900" y="4353342"/>
            <a:ext cx="86487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S6: Effect of bone-marrow transplantation experiments on body weight and blood glucose.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Transplantation of Nlrp3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or caspase-1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(Casp1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) bone marrow into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has no impact on body weight (BW) or blood glucose levels (BG) in comparison to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transplanted with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syngenic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wild-type bone marrow (WT BM) or control (C, non-transplanted)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db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(a). Body weight (BW) and blood glucose levels (BG) are comparable in diabetic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Nlrp</a:t>
            </a:r>
            <a:r>
              <a:rPr lang="en-GB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mice transplanted with wild-type bone marrow and diabetic wild-type (WT) mice (b). Mean value ± SEM. Number of mice in each group shown in brackets in a and b; *P&lt;0.05.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66585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en-GB" b="1" dirty="0" smtClean="0"/>
              <a:t>figure</a:t>
            </a:r>
            <a:r>
              <a:rPr lang="de-DE" b="1" dirty="0" smtClean="0"/>
              <a:t> </a:t>
            </a:r>
            <a:r>
              <a:rPr lang="de-DE" b="1" dirty="0"/>
              <a:t>7</a:t>
            </a:r>
            <a:endParaRPr lang="de-DE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813" y="467834"/>
            <a:ext cx="5983287" cy="3194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66700" y="3732243"/>
            <a:ext cx="84709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Fig. S7: Mitochondrial ROS cause </a:t>
            </a:r>
            <a:r>
              <a:rPr lang="en-GB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inflammasome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 activation and promote diabetic nephropathy.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The mitochondrial targeted antioxidant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MitoTempo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(MT) reduces glucose (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Gluc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25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24 h) induced mitochondrial ROS production in mouse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podocytes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(a). Mannitol (Man, 25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mM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, 24 h) has no effect (a). Mitochondrial ROS were detected using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MitoSOX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™. Body weight (BW) and blood glucose levels (BG) are not different in diabetic mice without or with </a:t>
            </a:r>
            <a:r>
              <a:rPr lang="en-GB" sz="1400" dirty="0" err="1">
                <a:latin typeface="Arial" panose="020B0604020202020204" pitchFamily="34" charset="0"/>
                <a:cs typeface="Arial" panose="020B0604020202020204" pitchFamily="34" charset="0"/>
              </a:rPr>
              <a:t>MitoTempo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(+MT) treatment (b). Bar graph summarizing results; mean value ± SEM of at least 3 independent experiments (a). Number of mice (b) in each group shown in brackets in b; *P&lt;0.05. **P&lt;0.01.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4751293"/>
              </p:ext>
            </p:extLst>
          </p:nvPr>
        </p:nvGraphicFramePr>
        <p:xfrm>
          <a:off x="203202" y="276649"/>
          <a:ext cx="8561526" cy="609395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2228"/>
                <a:gridCol w="1263600"/>
                <a:gridCol w="1263600"/>
                <a:gridCol w="1262743"/>
                <a:gridCol w="333828"/>
                <a:gridCol w="1524000"/>
                <a:gridCol w="1211527"/>
              </a:tblGrid>
              <a:tr h="246165">
                <a:tc gridSpan="7">
                  <a:txBody>
                    <a:bodyPr/>
                    <a:lstStyle/>
                    <a:p>
                      <a:endParaRPr lang="de-DE" sz="1200" b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523871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de-DE" sz="1200" b="1" dirty="0" smtClean="0"/>
                    </a:p>
                    <a:p>
                      <a:pPr algn="ctr"/>
                      <a:r>
                        <a:rPr lang="de-DE" sz="1200" b="1" dirty="0" smtClean="0"/>
                        <a:t>Group </a:t>
                      </a:r>
                      <a:r>
                        <a:rPr lang="de-DE" sz="1200" b="1" dirty="0" err="1" smtClean="0"/>
                        <a:t>statistics</a:t>
                      </a:r>
                      <a:endParaRPr lang="de-DE" sz="1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de-DE" sz="1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endParaRPr lang="de-DE" sz="1200" b="1" dirty="0" smtClean="0"/>
                    </a:p>
                    <a:p>
                      <a:pPr algn="ctr"/>
                      <a:r>
                        <a:rPr lang="de-DE" sz="1200" b="1" dirty="0" smtClean="0"/>
                        <a:t>p-</a:t>
                      </a:r>
                      <a:r>
                        <a:rPr lang="de-DE" sz="1200" b="1" dirty="0" err="1" smtClean="0"/>
                        <a:t>value</a:t>
                      </a:r>
                      <a:endParaRPr lang="de-DE" sz="1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 sz="1200" dirty="0"/>
                    </a:p>
                  </a:txBody>
                  <a:tcPr/>
                </a:tc>
              </a:tr>
              <a:tr h="612000">
                <a:tc>
                  <a:txBody>
                    <a:bodyPr/>
                    <a:lstStyle/>
                    <a:p>
                      <a:endParaRPr lang="de-DE" sz="1200" dirty="0"/>
                    </a:p>
                  </a:txBody>
                  <a:tcPr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Control</a:t>
                      </a:r>
                      <a:r>
                        <a:rPr lang="de-DE" sz="1200" b="1" dirty="0" smtClean="0"/>
                        <a:t> </a:t>
                      </a:r>
                    </a:p>
                    <a:p>
                      <a:pPr algn="ctr"/>
                      <a:r>
                        <a:rPr lang="de-DE" sz="1200" b="1" dirty="0" smtClean="0"/>
                        <a:t>(n=33)</a:t>
                      </a:r>
                      <a:endParaRPr lang="de-DE" sz="12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DM (Alb &lt;30) (n=21)</a:t>
                      </a:r>
                      <a:endParaRPr lang="de-DE" sz="1200" b="1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smtClean="0"/>
                        <a:t>DM (Alb≥30)</a:t>
                      </a:r>
                      <a:r>
                        <a:rPr lang="de-DE" sz="1200" b="1" baseline="0" dirty="0" smtClean="0"/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1" dirty="0" smtClean="0"/>
                        <a:t>(n=66)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b="1" dirty="0" smtClean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err="1" smtClean="0"/>
                        <a:t>Control</a:t>
                      </a:r>
                      <a:r>
                        <a:rPr lang="de-DE" sz="1200" b="1" dirty="0" smtClean="0"/>
                        <a:t> </a:t>
                      </a:r>
                      <a:r>
                        <a:rPr lang="de-DE" sz="1200" b="1" dirty="0" err="1" smtClean="0"/>
                        <a:t>vs</a:t>
                      </a:r>
                      <a:r>
                        <a:rPr lang="de-DE" sz="1200" b="1" dirty="0" smtClean="0"/>
                        <a:t> </a:t>
                      </a:r>
                    </a:p>
                    <a:p>
                      <a:pPr algn="ctr"/>
                      <a:r>
                        <a:rPr lang="de-DE" sz="1200" b="1" dirty="0" smtClean="0"/>
                        <a:t>DM (Alb≥30)</a:t>
                      </a:r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b="1" dirty="0" smtClean="0"/>
                        <a:t>DM (Alb &lt;30) </a:t>
                      </a:r>
                      <a:r>
                        <a:rPr lang="de-DE" sz="1200" b="1" dirty="0" err="1" smtClean="0"/>
                        <a:t>vs</a:t>
                      </a:r>
                      <a:r>
                        <a:rPr lang="de-DE" sz="1200" b="1" dirty="0" smtClean="0"/>
                        <a:t> </a:t>
                      </a:r>
                    </a:p>
                    <a:p>
                      <a:pPr algn="ctr"/>
                      <a:r>
                        <a:rPr lang="de-DE" sz="1200" b="1" dirty="0" smtClean="0"/>
                        <a:t>DM (Alb≥30)</a:t>
                      </a:r>
                      <a:endParaRPr lang="de-DE" sz="1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Age</a:t>
                      </a:r>
                      <a:r>
                        <a:rPr lang="en-GB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(</a:t>
                      </a: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years) </a:t>
                      </a:r>
                      <a:endParaRPr lang="en-GB" sz="1200" b="0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50.39 ± 1.991 </a:t>
                      </a:r>
                      <a:endParaRPr lang="de-DE" sz="1200" dirty="0"/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58.67 ± 1.884</a:t>
                      </a: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dirty="0" smtClean="0"/>
                        <a:t>58.09 ± 0.9737</a:t>
                      </a:r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&lt;0.001</a:t>
                      </a:r>
                      <a:endParaRPr lang="de-DE" sz="1200" dirty="0"/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 anchor="b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Sex (M/F)</a:t>
                      </a:r>
                      <a:endParaRPr lang="en-GB" sz="1200" b="0" noProof="0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28/5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10/11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50/16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0.028</a:t>
                      </a:r>
                      <a:endParaRPr lang="de-DE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Dis.duration</a:t>
                      </a: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(years)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-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15.33 ± 1.559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latin typeface="+mn-lt"/>
                        </a:rPr>
                        <a:t>10.20 ± 0.8182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-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0.003</a:t>
                      </a:r>
                      <a:endParaRPr lang="de-DE" sz="1200" dirty="0"/>
                    </a:p>
                  </a:txBody>
                  <a:tcPr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HbA1c (%)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5.588 ±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0.06303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 dirty="0" smtClean="0">
                          <a:latin typeface="+mn-lt"/>
                        </a:rPr>
                        <a:t>7.167 ± 0.2330</a:t>
                      </a:r>
                      <a:endParaRPr lang="de-DE" sz="1200" b="0" i="0" u="none" strike="noStrike" dirty="0"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7.411 ± 0.1539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&lt;0.0001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Chol</a:t>
                      </a: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(mg/</a:t>
                      </a:r>
                      <a:r>
                        <a:rPr lang="en-GB" sz="1200" b="0" noProof="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dL</a:t>
                      </a: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224.2 ± 9.012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214.0 ± 9.919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187.7 ± 8.079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0.006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</a:tr>
              <a:tr h="25200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TG (mg/</a:t>
                      </a:r>
                      <a:r>
                        <a:rPr lang="en-GB" sz="1200" b="0" noProof="0" dirty="0" err="1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dL</a:t>
                      </a: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189.4 ± 24.73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196.1 ± 22.27 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275.3 ± 55.08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HT</a:t>
                      </a:r>
                      <a:r>
                        <a:rPr lang="en-GB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(Yes/No)</a:t>
                      </a:r>
                      <a:endParaRPr lang="en-GB" sz="1200" b="0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27/6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17/4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62/4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</a:tr>
              <a:tr h="25883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BMI</a:t>
                      </a:r>
                      <a:r>
                        <a:rPr lang="en-GB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 (kg/m</a:t>
                      </a:r>
                      <a:r>
                        <a:rPr lang="en-GB" sz="1200" b="0" baseline="3000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GB" sz="1200" b="0" baseline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en-GB" sz="1200" b="0" noProof="0" dirty="0" smtClean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32.91 ± 1.096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30.88 ± 0.7462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33.50 ± 0.8266</a:t>
                      </a:r>
                      <a:endParaRPr lang="de-D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err="1" smtClean="0"/>
                        <a:t>ns</a:t>
                      </a:r>
                      <a:endParaRPr lang="de-DE" sz="1200" dirty="0"/>
                    </a:p>
                  </a:txBody>
                  <a:tcPr/>
                </a:tc>
              </a:tr>
              <a:tr h="34033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200" b="0" noProof="0" dirty="0" smtClean="0">
                          <a:solidFill>
                            <a:schemeClr val="tx1"/>
                          </a:solidFill>
                          <a:latin typeface="+mn-lt"/>
                          <a:ea typeface="Calibri"/>
                          <a:cs typeface="Times New Roman"/>
                        </a:rPr>
                        <a:t>IL-1β (pg/ml)</a:t>
                      </a:r>
                      <a:endParaRPr lang="de-DE" sz="1200" b="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0.06679 ± 0.0336</a:t>
                      </a:r>
                      <a:endParaRPr lang="de-D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0.2688 ±</a:t>
                      </a:r>
                      <a:r>
                        <a:rPr lang="de-DE" sz="1200" baseline="0" dirty="0" smtClean="0"/>
                        <a:t> </a:t>
                      </a:r>
                      <a:r>
                        <a:rPr lang="de-DE" sz="1200" dirty="0" smtClean="0"/>
                        <a:t>0.0858</a:t>
                      </a:r>
                      <a:endParaRPr lang="de-D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0.5876 ± 0.07524</a:t>
                      </a:r>
                      <a:endParaRPr lang="de-D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&lt;0.0001</a:t>
                      </a:r>
                      <a:endParaRPr lang="de-D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200" dirty="0" smtClean="0"/>
                        <a:t>0.027</a:t>
                      </a:r>
                    </a:p>
                    <a:p>
                      <a:pPr algn="ctr"/>
                      <a:endParaRPr lang="de-DE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8000">
                <a:tc gridSpan="7"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400" b="1" dirty="0" smtClean="0"/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Supplementary</a:t>
                      </a:r>
                      <a:r>
                        <a:rPr lang="de-DE" sz="1400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Table 1.</a:t>
                      </a:r>
                      <a:r>
                        <a:rPr lang="de-DE" sz="1400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Clinical </a:t>
                      </a:r>
                      <a:r>
                        <a:rPr lang="de-DE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characteristics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of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patients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diabetes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mellitus type 2 </a:t>
                      </a:r>
                      <a:r>
                        <a:rPr lang="de-DE" sz="140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microalbuminuria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≥30 mg/24h),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without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microalbuminuria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(&lt;30 mg/24h)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controls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Values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Means</a:t>
                      </a:r>
                      <a:r>
                        <a:rPr lang="de-DE" sz="1400" b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± SEM</a:t>
                      </a:r>
                      <a:r>
                        <a:rPr lang="de-DE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 age, disease duration (</a:t>
                      </a:r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Dis.duration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), HbA1c, plasma cholesterol (</a:t>
                      </a:r>
                      <a:r>
                        <a:rPr lang="en-US" sz="14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Chol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), plasma triglycerides (TG), and serum levels of IL-1β (IL-1β). The frequency (total numbers, n) is shown for sex distribution (Sex, Male/Female)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hypertension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(HT). For statistical analysis of Sex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and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HT </a:t>
                      </a:r>
                      <a:r>
                        <a:rPr lang="en-US" sz="14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 </a:t>
                      </a:r>
                      <a:r>
                        <a:rPr lang="en-US" sz="14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Fisher’s exact test was used. For all other parameters analysis was performed with the unpaired two-tailed student’s t-test. </a:t>
                      </a:r>
                      <a:r>
                        <a:rPr lang="de-DE" sz="1400" b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signigificant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p-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values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the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value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shown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ns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not </a:t>
                      </a:r>
                      <a:r>
                        <a:rPr lang="de-DE" sz="1400" b="0" baseline="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significant</a:t>
                      </a:r>
                      <a:r>
                        <a:rPr lang="de-DE" sz="1400" b="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).</a:t>
                      </a:r>
                      <a:endParaRPr lang="de-DE" sz="1400" b="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de-DE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5" name="Textfeld 78"/>
          <p:cNvSpPr txBox="1"/>
          <p:nvPr/>
        </p:nvSpPr>
        <p:spPr>
          <a:xfrm>
            <a:off x="216766" y="0"/>
            <a:ext cx="2526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Supplementary</a:t>
            </a:r>
            <a:r>
              <a:rPr lang="de-DE" b="1" dirty="0" smtClean="0"/>
              <a:t> </a:t>
            </a:r>
            <a:r>
              <a:rPr lang="de-DE" b="1" dirty="0" smtClean="0"/>
              <a:t>table 1</a:t>
            </a:r>
            <a:endParaRPr lang="de-DE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1287</Words>
  <Application>Microsoft Office PowerPoint</Application>
  <PresentationFormat>On-screen Show (4:3)</PresentationFormat>
  <Paragraphs>86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Larissa-Design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Fabian</dc:creator>
  <cp:lastModifiedBy>Bock,Fabian Maximilian</cp:lastModifiedBy>
  <cp:revision>370</cp:revision>
  <cp:lastPrinted>2014-03-26T08:54:23Z</cp:lastPrinted>
  <dcterms:created xsi:type="dcterms:W3CDTF">2013-11-12T16:12:01Z</dcterms:created>
  <dcterms:modified xsi:type="dcterms:W3CDTF">2014-08-05T17:35:36Z</dcterms:modified>
</cp:coreProperties>
</file>