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56" r:id="rId3"/>
    <p:sldId id="257" r:id="rId4"/>
    <p:sldId id="258" r:id="rId5"/>
    <p:sldId id="259" r:id="rId6"/>
    <p:sldId id="260" r:id="rId7"/>
    <p:sldId id="272" r:id="rId8"/>
    <p:sldId id="262" r:id="rId9"/>
    <p:sldId id="263" r:id="rId10"/>
    <p:sldId id="264" r:id="rId11"/>
    <p:sldId id="265" r:id="rId12"/>
    <p:sldId id="266" r:id="rId13"/>
    <p:sldId id="267" r:id="rId14"/>
    <p:sldId id="268" r:id="rId15"/>
    <p:sldId id="269" r:id="rId16"/>
    <p:sldId id="271" r:id="rId17"/>
  </p:sldIdLst>
  <p:sldSz cx="9144000" cy="6858000" type="screen4x3"/>
  <p:notesSz cx="6788150" cy="992346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46" autoAdjust="0"/>
    <p:restoredTop sz="99884" autoAdjust="0"/>
  </p:normalViewPr>
  <p:slideViewPr>
    <p:cSldViewPr>
      <p:cViewPr>
        <p:scale>
          <a:sx n="100" d="100"/>
          <a:sy n="100" d="100"/>
        </p:scale>
        <p:origin x="-1056" y="-5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EB30C051-B179-497E-8DA9-4751E06B6DA1}" type="datetimeFigureOut">
              <a:rPr lang="it-IT" smtClean="0"/>
              <a:t>21/08/2014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F4F9684-4871-44FA-BE19-6570722A38BB}" type="slidenum">
              <a:rPr lang="it-IT" smtClean="0"/>
              <a:t>‹N›</a:t>
            </a:fld>
            <a:endParaRPr lang="it-IT"/>
          </a:p>
        </p:txBody>
      </p:sp>
    </p:spTree>
    <p:extLst>
      <p:ext uri="{BB962C8B-B14F-4D97-AF65-F5344CB8AC3E}">
        <p14:creationId xmlns:p14="http://schemas.microsoft.com/office/powerpoint/2010/main" val="1871646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B30C051-B179-497E-8DA9-4751E06B6DA1}" type="datetimeFigureOut">
              <a:rPr lang="it-IT" smtClean="0"/>
              <a:t>21/08/2014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F4F9684-4871-44FA-BE19-6570722A38BB}" type="slidenum">
              <a:rPr lang="it-IT" smtClean="0"/>
              <a:t>‹N›</a:t>
            </a:fld>
            <a:endParaRPr lang="it-IT"/>
          </a:p>
        </p:txBody>
      </p:sp>
    </p:spTree>
    <p:extLst>
      <p:ext uri="{BB962C8B-B14F-4D97-AF65-F5344CB8AC3E}">
        <p14:creationId xmlns:p14="http://schemas.microsoft.com/office/powerpoint/2010/main" val="3603487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B30C051-B179-497E-8DA9-4751E06B6DA1}" type="datetimeFigureOut">
              <a:rPr lang="it-IT" smtClean="0"/>
              <a:t>21/08/2014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F4F9684-4871-44FA-BE19-6570722A38BB}" type="slidenum">
              <a:rPr lang="it-IT" smtClean="0"/>
              <a:t>‹N›</a:t>
            </a:fld>
            <a:endParaRPr lang="it-IT"/>
          </a:p>
        </p:txBody>
      </p:sp>
    </p:spTree>
    <p:extLst>
      <p:ext uri="{BB962C8B-B14F-4D97-AF65-F5344CB8AC3E}">
        <p14:creationId xmlns:p14="http://schemas.microsoft.com/office/powerpoint/2010/main" val="1684022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B30C051-B179-497E-8DA9-4751E06B6DA1}" type="datetimeFigureOut">
              <a:rPr lang="it-IT" smtClean="0"/>
              <a:t>21/08/2014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F4F9684-4871-44FA-BE19-6570722A38BB}" type="slidenum">
              <a:rPr lang="it-IT" smtClean="0"/>
              <a:t>‹N›</a:t>
            </a:fld>
            <a:endParaRPr lang="it-IT"/>
          </a:p>
        </p:txBody>
      </p:sp>
    </p:spTree>
    <p:extLst>
      <p:ext uri="{BB962C8B-B14F-4D97-AF65-F5344CB8AC3E}">
        <p14:creationId xmlns:p14="http://schemas.microsoft.com/office/powerpoint/2010/main" val="2517962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EB30C051-B179-497E-8DA9-4751E06B6DA1}" type="datetimeFigureOut">
              <a:rPr lang="it-IT" smtClean="0"/>
              <a:t>21/08/2014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F4F9684-4871-44FA-BE19-6570722A38BB}" type="slidenum">
              <a:rPr lang="it-IT" smtClean="0"/>
              <a:t>‹N›</a:t>
            </a:fld>
            <a:endParaRPr lang="it-IT"/>
          </a:p>
        </p:txBody>
      </p:sp>
    </p:spTree>
    <p:extLst>
      <p:ext uri="{BB962C8B-B14F-4D97-AF65-F5344CB8AC3E}">
        <p14:creationId xmlns:p14="http://schemas.microsoft.com/office/powerpoint/2010/main" val="2935087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EB30C051-B179-497E-8DA9-4751E06B6DA1}" type="datetimeFigureOut">
              <a:rPr lang="it-IT" smtClean="0"/>
              <a:t>21/08/2014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F4F9684-4871-44FA-BE19-6570722A38BB}" type="slidenum">
              <a:rPr lang="it-IT" smtClean="0"/>
              <a:t>‹N›</a:t>
            </a:fld>
            <a:endParaRPr lang="it-IT"/>
          </a:p>
        </p:txBody>
      </p:sp>
    </p:spTree>
    <p:extLst>
      <p:ext uri="{BB962C8B-B14F-4D97-AF65-F5344CB8AC3E}">
        <p14:creationId xmlns:p14="http://schemas.microsoft.com/office/powerpoint/2010/main" val="205230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EB30C051-B179-497E-8DA9-4751E06B6DA1}" type="datetimeFigureOut">
              <a:rPr lang="it-IT" smtClean="0"/>
              <a:t>21/08/2014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8F4F9684-4871-44FA-BE19-6570722A38BB}" type="slidenum">
              <a:rPr lang="it-IT" smtClean="0"/>
              <a:t>‹N›</a:t>
            </a:fld>
            <a:endParaRPr lang="it-IT"/>
          </a:p>
        </p:txBody>
      </p:sp>
    </p:spTree>
    <p:extLst>
      <p:ext uri="{BB962C8B-B14F-4D97-AF65-F5344CB8AC3E}">
        <p14:creationId xmlns:p14="http://schemas.microsoft.com/office/powerpoint/2010/main" val="38044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EB30C051-B179-497E-8DA9-4751E06B6DA1}" type="datetimeFigureOut">
              <a:rPr lang="it-IT" smtClean="0"/>
              <a:t>21/08/2014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8F4F9684-4871-44FA-BE19-6570722A38BB}" type="slidenum">
              <a:rPr lang="it-IT" smtClean="0"/>
              <a:t>‹N›</a:t>
            </a:fld>
            <a:endParaRPr lang="it-IT"/>
          </a:p>
        </p:txBody>
      </p:sp>
    </p:spTree>
    <p:extLst>
      <p:ext uri="{BB962C8B-B14F-4D97-AF65-F5344CB8AC3E}">
        <p14:creationId xmlns:p14="http://schemas.microsoft.com/office/powerpoint/2010/main" val="209789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EB30C051-B179-497E-8DA9-4751E06B6DA1}" type="datetimeFigureOut">
              <a:rPr lang="it-IT" smtClean="0"/>
              <a:t>21/08/2014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8F4F9684-4871-44FA-BE19-6570722A38BB}" type="slidenum">
              <a:rPr lang="it-IT" smtClean="0"/>
              <a:t>‹N›</a:t>
            </a:fld>
            <a:endParaRPr lang="it-IT"/>
          </a:p>
        </p:txBody>
      </p:sp>
    </p:spTree>
    <p:extLst>
      <p:ext uri="{BB962C8B-B14F-4D97-AF65-F5344CB8AC3E}">
        <p14:creationId xmlns:p14="http://schemas.microsoft.com/office/powerpoint/2010/main" val="2063825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EB30C051-B179-497E-8DA9-4751E06B6DA1}" type="datetimeFigureOut">
              <a:rPr lang="it-IT" smtClean="0"/>
              <a:t>21/08/2014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F4F9684-4871-44FA-BE19-6570722A38BB}" type="slidenum">
              <a:rPr lang="it-IT" smtClean="0"/>
              <a:t>‹N›</a:t>
            </a:fld>
            <a:endParaRPr lang="it-IT"/>
          </a:p>
        </p:txBody>
      </p:sp>
    </p:spTree>
    <p:extLst>
      <p:ext uri="{BB962C8B-B14F-4D97-AF65-F5344CB8AC3E}">
        <p14:creationId xmlns:p14="http://schemas.microsoft.com/office/powerpoint/2010/main" val="98978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EB30C051-B179-497E-8DA9-4751E06B6DA1}" type="datetimeFigureOut">
              <a:rPr lang="it-IT" smtClean="0"/>
              <a:t>21/08/2014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F4F9684-4871-44FA-BE19-6570722A38BB}" type="slidenum">
              <a:rPr lang="it-IT" smtClean="0"/>
              <a:t>‹N›</a:t>
            </a:fld>
            <a:endParaRPr lang="it-IT"/>
          </a:p>
        </p:txBody>
      </p:sp>
    </p:spTree>
    <p:extLst>
      <p:ext uri="{BB962C8B-B14F-4D97-AF65-F5344CB8AC3E}">
        <p14:creationId xmlns:p14="http://schemas.microsoft.com/office/powerpoint/2010/main" val="17917130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30C051-B179-497E-8DA9-4751E06B6DA1}" type="datetimeFigureOut">
              <a:rPr lang="it-IT" smtClean="0"/>
              <a:t>21/08/2014</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4F9684-4871-44FA-BE19-6570722A38BB}" type="slidenum">
              <a:rPr lang="it-IT" smtClean="0"/>
              <a:t>‹N›</a:t>
            </a:fld>
            <a:endParaRPr lang="it-IT"/>
          </a:p>
        </p:txBody>
      </p:sp>
    </p:spTree>
    <p:extLst>
      <p:ext uri="{BB962C8B-B14F-4D97-AF65-F5344CB8AC3E}">
        <p14:creationId xmlns:p14="http://schemas.microsoft.com/office/powerpoint/2010/main" val="10035941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1.xml"/><Relationship Id="rId4" Type="http://schemas.openxmlformats.org/officeDocument/2006/relationships/image" Target="../media/image28.emf"/></Relationships>
</file>

<file path=ppt/slides/_rels/slide13.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Layout" Target="../slideLayouts/slideLayout1.xml"/><Relationship Id="rId4" Type="http://schemas.openxmlformats.org/officeDocument/2006/relationships/image" Target="../media/image35.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image" Target="../media/image7.emf"/><Relationship Id="rId7" Type="http://schemas.openxmlformats.org/officeDocument/2006/relationships/image" Target="../media/image11.emf"/><Relationship Id="rId2" Type="http://schemas.openxmlformats.org/officeDocument/2006/relationships/image" Target="../media/image6.emf"/><Relationship Id="rId1" Type="http://schemas.openxmlformats.org/officeDocument/2006/relationships/slideLayout" Target="../slideLayouts/slideLayout1.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85800" y="609600"/>
            <a:ext cx="6400800" cy="2062103"/>
          </a:xfrm>
          <a:prstGeom prst="rect">
            <a:avLst/>
          </a:prstGeom>
        </p:spPr>
        <p:txBody>
          <a:bodyPr wrap="square">
            <a:spAutoFit/>
          </a:bodyPr>
          <a:lstStyle/>
          <a:p>
            <a:r>
              <a:rPr lang="en-GB" b="1" dirty="0"/>
              <a:t>A consensus framework map of durum wheat (</a:t>
            </a:r>
            <a:r>
              <a:rPr lang="en-GB" b="1" i="1" dirty="0" err="1"/>
              <a:t>Triticum</a:t>
            </a:r>
            <a:r>
              <a:rPr lang="en-GB" b="1" i="1" dirty="0"/>
              <a:t> durum</a:t>
            </a:r>
            <a:r>
              <a:rPr lang="en-GB" b="1" dirty="0"/>
              <a:t> </a:t>
            </a:r>
            <a:r>
              <a:rPr lang="en-GB" b="1" dirty="0" err="1"/>
              <a:t>Desf</a:t>
            </a:r>
            <a:r>
              <a:rPr lang="en-GB" b="1" dirty="0"/>
              <a:t>.) suitable for linkage disequilibrium analysis and genome-wide association mapping</a:t>
            </a:r>
            <a:endParaRPr lang="it-IT" b="1" dirty="0"/>
          </a:p>
          <a:p>
            <a:r>
              <a:rPr lang="en-GB" dirty="0"/>
              <a:t> </a:t>
            </a:r>
            <a:endParaRPr lang="it-IT" dirty="0"/>
          </a:p>
          <a:p>
            <a:r>
              <a:rPr lang="en-GB" sz="1400" b="1" dirty="0"/>
              <a:t>Marco Maccaferri</a:t>
            </a:r>
            <a:r>
              <a:rPr lang="en-GB" sz="1400" b="1" baseline="30000" dirty="0"/>
              <a:t>1,6 §</a:t>
            </a:r>
            <a:r>
              <a:rPr lang="en-GB" sz="1400" b="1" dirty="0"/>
              <a:t>, Maria Angela Cane’</a:t>
            </a:r>
            <a:r>
              <a:rPr lang="en-GB" sz="1400" b="1" baseline="30000" dirty="0"/>
              <a:t>1</a:t>
            </a:r>
            <a:r>
              <a:rPr lang="en-GB" sz="1400" b="1" dirty="0"/>
              <a:t>, Maria C Sanguineti</a:t>
            </a:r>
            <a:r>
              <a:rPr lang="en-GB" sz="1400" b="1" baseline="30000" dirty="0"/>
              <a:t>1</a:t>
            </a:r>
            <a:r>
              <a:rPr lang="en-GB" sz="1400" b="1" dirty="0"/>
              <a:t>, Silvio Salvi</a:t>
            </a:r>
            <a:r>
              <a:rPr lang="en-GB" sz="1400" b="1" baseline="30000" dirty="0"/>
              <a:t>1</a:t>
            </a:r>
            <a:r>
              <a:rPr lang="en-GB" sz="1400" b="1" dirty="0"/>
              <a:t>, Maria C Colalongo</a:t>
            </a:r>
            <a:r>
              <a:rPr lang="en-GB" sz="1400" b="1" baseline="30000" dirty="0"/>
              <a:t>1</a:t>
            </a:r>
            <a:r>
              <a:rPr lang="en-GB" sz="1400" b="1" dirty="0"/>
              <a:t>, Andrea Massi</a:t>
            </a:r>
            <a:r>
              <a:rPr lang="en-GB" sz="1400" b="1" baseline="30000" dirty="0"/>
              <a:t>2</a:t>
            </a:r>
            <a:r>
              <a:rPr lang="en-GB" sz="1400" b="1" dirty="0"/>
              <a:t>, Fran Clarke</a:t>
            </a:r>
            <a:r>
              <a:rPr lang="en-GB" sz="1400" b="1" baseline="30000" dirty="0"/>
              <a:t>3</a:t>
            </a:r>
            <a:r>
              <a:rPr lang="en-GB" sz="1400" b="1" dirty="0"/>
              <a:t>, Ron Knox</a:t>
            </a:r>
            <a:r>
              <a:rPr lang="en-GB" sz="1400" b="1" baseline="30000" dirty="0"/>
              <a:t>3</a:t>
            </a:r>
            <a:r>
              <a:rPr lang="en-GB" sz="1400" b="1" dirty="0"/>
              <a:t>, Curtis Pozniak</a:t>
            </a:r>
            <a:r>
              <a:rPr lang="en-GB" sz="1400" b="1" baseline="30000" dirty="0"/>
              <a:t>4</a:t>
            </a:r>
            <a:r>
              <a:rPr lang="en-GB" sz="1400" b="1" dirty="0"/>
              <a:t>, John M Clarke</a:t>
            </a:r>
            <a:r>
              <a:rPr lang="en-GB" sz="1400" b="1" baseline="30000" dirty="0"/>
              <a:t>4</a:t>
            </a:r>
            <a:r>
              <a:rPr lang="en-GB" sz="1400" b="1" dirty="0"/>
              <a:t>, </a:t>
            </a:r>
            <a:r>
              <a:rPr lang="en-GB" sz="1400" b="1" dirty="0" err="1"/>
              <a:t>Tzion</a:t>
            </a:r>
            <a:r>
              <a:rPr lang="en-GB" sz="1400" b="1" dirty="0"/>
              <a:t> Fahima</a:t>
            </a:r>
            <a:r>
              <a:rPr lang="en-GB" sz="1400" b="1" baseline="30000" dirty="0"/>
              <a:t>5</a:t>
            </a:r>
            <a:r>
              <a:rPr lang="en-GB" sz="1400" b="1" dirty="0"/>
              <a:t>, Jorge Dubcovsky</a:t>
            </a:r>
            <a:r>
              <a:rPr lang="en-GB" sz="1400" b="1" baseline="30000" dirty="0"/>
              <a:t>6,7</a:t>
            </a:r>
            <a:r>
              <a:rPr lang="en-GB" sz="1400" b="1" dirty="0"/>
              <a:t>, Steven Xu</a:t>
            </a:r>
            <a:r>
              <a:rPr lang="en-GB" sz="1400" b="1" baseline="30000" dirty="0"/>
              <a:t>8</a:t>
            </a:r>
            <a:r>
              <a:rPr lang="en-GB" sz="1400" b="1" dirty="0"/>
              <a:t>, Karim Ammar</a:t>
            </a:r>
            <a:r>
              <a:rPr lang="en-GB" sz="1400" b="1" baseline="30000" dirty="0"/>
              <a:t>9</a:t>
            </a:r>
            <a:r>
              <a:rPr lang="en-GB" sz="1400" b="1" dirty="0"/>
              <a:t>, </a:t>
            </a:r>
            <a:r>
              <a:rPr lang="en-GB" sz="1400" b="1" dirty="0" err="1"/>
              <a:t>Ildikó</a:t>
            </a:r>
            <a:r>
              <a:rPr lang="en-GB" sz="1400" b="1" dirty="0"/>
              <a:t> Karsai</a:t>
            </a:r>
            <a:r>
              <a:rPr lang="en-GB" sz="1400" b="1" baseline="30000" dirty="0"/>
              <a:t>10</a:t>
            </a:r>
            <a:r>
              <a:rPr lang="en-GB" sz="1400" b="1" dirty="0"/>
              <a:t>, </a:t>
            </a:r>
            <a:r>
              <a:rPr lang="en-GB" sz="1400" b="1" dirty="0" err="1"/>
              <a:t>Gyula</a:t>
            </a:r>
            <a:r>
              <a:rPr lang="en-GB" sz="1400" b="1" dirty="0"/>
              <a:t> Vida</a:t>
            </a:r>
            <a:r>
              <a:rPr lang="en-GB" sz="1400" b="1" baseline="30000" dirty="0"/>
              <a:t>10</a:t>
            </a:r>
            <a:r>
              <a:rPr lang="en-GB" sz="1400" b="1" dirty="0"/>
              <a:t>, Roberto Tuberosa</a:t>
            </a:r>
            <a:r>
              <a:rPr lang="en-GB" sz="1400" b="1" baseline="30000" dirty="0"/>
              <a:t>1</a:t>
            </a:r>
            <a:endParaRPr lang="it-IT" sz="1400" b="1" dirty="0"/>
          </a:p>
        </p:txBody>
      </p:sp>
      <p:sp>
        <p:nvSpPr>
          <p:cNvPr id="3" name="Rettangolo 2"/>
          <p:cNvSpPr/>
          <p:nvPr/>
        </p:nvSpPr>
        <p:spPr>
          <a:xfrm>
            <a:off x="685800" y="3124200"/>
            <a:ext cx="7086600" cy="1384995"/>
          </a:xfrm>
          <a:prstGeom prst="rect">
            <a:avLst/>
          </a:prstGeom>
        </p:spPr>
        <p:txBody>
          <a:bodyPr wrap="square">
            <a:spAutoFit/>
          </a:bodyPr>
          <a:lstStyle/>
          <a:p>
            <a:r>
              <a:rPr lang="en-GB" sz="1400" b="1" dirty="0"/>
              <a:t>Additional file 1 – Figure S1 Representations of the consensus linkage map and of the six core component maps</a:t>
            </a:r>
            <a:endParaRPr lang="it-IT" sz="1400" b="1" dirty="0"/>
          </a:p>
          <a:p>
            <a:r>
              <a:rPr lang="en-GB" sz="1400" dirty="0"/>
              <a:t>Graphical representation of the consensus linkage map and of the six core linkage maps used to produce the consensus framework. The consensus linkage map is on the right side of the linkage graphics. Anchor (common) markers are in red font. Markers common to three or more maps are interconnected by dashed lines.</a:t>
            </a:r>
            <a:endParaRPr lang="it-IT" sz="1400" b="1" dirty="0"/>
          </a:p>
        </p:txBody>
      </p:sp>
    </p:spTree>
    <p:extLst>
      <p:ext uri="{BB962C8B-B14F-4D97-AF65-F5344CB8AC3E}">
        <p14:creationId xmlns:p14="http://schemas.microsoft.com/office/powerpoint/2010/main" val="25308261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arco.maccaferri\Dropbox\CONSENSUS_MAP_MANUSCRIPT_2012\Figure_mappa_consensus_1\FIGURE_1_SUPPLEMENTAL\5A\FIG_1_SUPPL_5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 t="64255" r="93995" b="22704"/>
          <a:stretch/>
        </p:blipFill>
        <p:spPr bwMode="auto">
          <a:xfrm>
            <a:off x="228601" y="3567111"/>
            <a:ext cx="609600" cy="111442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Users\marco.maccaferri\Dropbox\CONSENSUS_MAP_MANUSCRIPT_2012\Figure_mappa_consensus_1\FIGURE_1_SUPPLEMENTAL\5A\FIG_1_SUPPL_5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004" t="24521" r="78891" b="58091"/>
          <a:stretch/>
        </p:blipFill>
        <p:spPr bwMode="auto">
          <a:xfrm>
            <a:off x="971548" y="428626"/>
            <a:ext cx="1533525" cy="14859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marco.maccaferri\Dropbox\CONSENSUS_MAP_MANUSCRIPT_2012\Figure_mappa_consensus_1\FIGURE_1_SUPPLEMENTAL\5A\FIG_1_SUPPL_5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0546" t="22514" r="69322" b="51182"/>
          <a:stretch/>
        </p:blipFill>
        <p:spPr bwMode="auto">
          <a:xfrm>
            <a:off x="2362200" y="-28577"/>
            <a:ext cx="1028700" cy="22479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marco.maccaferri\Dropbox\CONSENSUS_MAP_MANUSCRIPT_2012\Figure_mappa_consensus_1\FIGURE_1_SUPPLEMENTAL\5A\FIG_1_SUPPL_5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9740" t="27887" r="57407" b="23963"/>
          <a:stretch/>
        </p:blipFill>
        <p:spPr bwMode="auto">
          <a:xfrm>
            <a:off x="3276600" y="476231"/>
            <a:ext cx="1304925" cy="41148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marco.maccaferri\Dropbox\CONSENSUS_MAP_MANUSCRIPT_2012\Figure_mappa_consensus_1\FIGURE_1_SUPPLEMENTAL\5A\FIG_1_SUPPL_5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2640" t="28310" r="50511" b="45831"/>
          <a:stretch/>
        </p:blipFill>
        <p:spPr bwMode="auto">
          <a:xfrm>
            <a:off x="4791075" y="609600"/>
            <a:ext cx="695325" cy="22098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marco.maccaferri\Dropbox\CONSENSUS_MAP_MANUSCRIPT_2012\Figure_mappa_consensus_1\FIGURE_1_SUPPLEMENTAL\5A\FIG_1_SUPPL_5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004" t="67322" r="78891" b="11835"/>
          <a:stretch/>
        </p:blipFill>
        <p:spPr bwMode="auto">
          <a:xfrm>
            <a:off x="990600" y="3938609"/>
            <a:ext cx="1533525" cy="17811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sers\marco.maccaferri\Dropbox\CONSENSUS_MAP_MANUSCRIPT_2012\Figure_mappa_consensus_1\FIGURE_1_SUPPLEMENTAL\5A\FIG_1_SUPPL_5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9740" t="83058" r="57407" b="7579"/>
          <a:stretch/>
        </p:blipFill>
        <p:spPr bwMode="auto">
          <a:xfrm>
            <a:off x="3276600" y="5181600"/>
            <a:ext cx="1304925" cy="8001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marco.maccaferri\Dropbox\CONSENSUS_MAP_MANUSCRIPT_2012\Figure_mappa_consensus_1\FIGURE_1_SUPPLEMENTAL\5A\FIG_1_SUPPL_5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2640" t="85489" r="50511" b="11056"/>
          <a:stretch/>
        </p:blipFill>
        <p:spPr bwMode="auto">
          <a:xfrm>
            <a:off x="4800600" y="5715000"/>
            <a:ext cx="695325" cy="29527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marco.maccaferri\Dropbox\CONSENSUS_MAP_MANUSCRIPT_2012\Figure_mappa_consensus_1\FIGURE_1_SUPPLEMENTAL\5A\FIG_1_SUPPL_5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9254" r="35923" b="69461"/>
          <a:stretch/>
        </p:blipFill>
        <p:spPr bwMode="auto">
          <a:xfrm>
            <a:off x="5709432" y="1771656"/>
            <a:ext cx="1504950" cy="2609850"/>
          </a:xfrm>
          <a:prstGeom prst="rect">
            <a:avLst/>
          </a:prstGeom>
          <a:solidFill>
            <a:schemeClr val="bg1"/>
          </a:solidFill>
        </p:spPr>
      </p:pic>
      <p:pic>
        <p:nvPicPr>
          <p:cNvPr id="12" name="Picture 2" descr="C:\Users\marco.maccaferri\Dropbox\CONSENSUS_MAP_MANUSCRIPT_2012\Figure_mappa_consensus_1\FIGURE_1_SUPPLEMENTAL\5A\FIG_1_SUPPL_5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9254" t="75980" r="37987" b="7775"/>
          <a:stretch/>
        </p:blipFill>
        <p:spPr bwMode="auto">
          <a:xfrm>
            <a:off x="5791200" y="5033962"/>
            <a:ext cx="1295400" cy="138827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Users\marco.maccaferri\Dropbox\CONSENSUS_MAP_MANUSCRIPT_2012\Figure_mappa_consensus_1\FIGURE_1_SUPPLEMENTAL\5A\FIG_1_SUPPL_5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0639" t="48841" r="69370"/>
          <a:stretch/>
        </p:blipFill>
        <p:spPr bwMode="auto">
          <a:xfrm>
            <a:off x="2362204" y="2362200"/>
            <a:ext cx="1014409" cy="4371974"/>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Connettore 1 13"/>
          <p:cNvCxnSpPr/>
          <p:nvPr/>
        </p:nvCxnSpPr>
        <p:spPr>
          <a:xfrm flipH="1" flipV="1">
            <a:off x="1890704" y="547689"/>
            <a:ext cx="561984" cy="61911"/>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6" name="Connettore 1 15"/>
          <p:cNvCxnSpPr/>
          <p:nvPr/>
        </p:nvCxnSpPr>
        <p:spPr>
          <a:xfrm flipH="1">
            <a:off x="3014663" y="609600"/>
            <a:ext cx="390526" cy="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8" name="Connettore 1 17"/>
          <p:cNvCxnSpPr/>
          <p:nvPr/>
        </p:nvCxnSpPr>
        <p:spPr>
          <a:xfrm flipH="1" flipV="1">
            <a:off x="4557714" y="609600"/>
            <a:ext cx="304799" cy="90488"/>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4" name="Connettore 1 23"/>
          <p:cNvCxnSpPr/>
          <p:nvPr/>
        </p:nvCxnSpPr>
        <p:spPr>
          <a:xfrm flipH="1">
            <a:off x="5391151" y="423863"/>
            <a:ext cx="2076449" cy="27146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6" name="Connettore 1 25"/>
          <p:cNvCxnSpPr/>
          <p:nvPr/>
        </p:nvCxnSpPr>
        <p:spPr>
          <a:xfrm flipH="1">
            <a:off x="785813" y="809625"/>
            <a:ext cx="1647826" cy="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pic>
        <p:nvPicPr>
          <p:cNvPr id="27" name="Picture 2" descr="C:\Users\marco.maccaferri\Dropbox\CONSENSUS_MAP_MANUSCRIPT_2012\Figure_mappa_consensus_1\FIGURE_1_SUPPLEMENTAL\5A\FIG_1_SUPPL_5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 t="21846" r="93995" b="53411"/>
          <a:stretch/>
        </p:blipFill>
        <p:spPr bwMode="auto">
          <a:xfrm>
            <a:off x="228600" y="542939"/>
            <a:ext cx="609600" cy="211453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C:\Users\marco.maccaferri\Dropbox\CONSENSUS_MAP_MANUSCRIPT_2012\Figure_mappa_consensus_1\FIGURE_1_SUPPLEMENTAL\5A\FIG_1_SUPPL_5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 t="84652" r="93995"/>
          <a:stretch/>
        </p:blipFill>
        <p:spPr bwMode="auto">
          <a:xfrm>
            <a:off x="228600" y="5400682"/>
            <a:ext cx="609600" cy="1311593"/>
          </a:xfrm>
          <a:prstGeom prst="rect">
            <a:avLst/>
          </a:prstGeom>
          <a:noFill/>
          <a:extLst>
            <a:ext uri="{909E8E84-426E-40DD-AFC4-6F175D3DCCD1}">
              <a14:hiddenFill xmlns:a14="http://schemas.microsoft.com/office/drawing/2010/main">
                <a:solidFill>
                  <a:srgbClr val="FFFFFF"/>
                </a:solidFill>
              </a14:hiddenFill>
            </a:ext>
          </a:extLst>
        </p:spPr>
      </p:pic>
      <p:cxnSp>
        <p:nvCxnSpPr>
          <p:cNvPr id="34" name="Connettore 1 33"/>
          <p:cNvCxnSpPr/>
          <p:nvPr/>
        </p:nvCxnSpPr>
        <p:spPr>
          <a:xfrm flipH="1" flipV="1">
            <a:off x="3005138" y="814387"/>
            <a:ext cx="400050" cy="52388"/>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6" name="Connettore 1 35"/>
          <p:cNvCxnSpPr/>
          <p:nvPr/>
        </p:nvCxnSpPr>
        <p:spPr>
          <a:xfrm flipH="1">
            <a:off x="3933825" y="719138"/>
            <a:ext cx="3514725" cy="14287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flipH="1">
            <a:off x="2100263" y="1381125"/>
            <a:ext cx="347662" cy="90487"/>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2" name="Connettore 1 41"/>
          <p:cNvCxnSpPr/>
          <p:nvPr/>
        </p:nvCxnSpPr>
        <p:spPr>
          <a:xfrm flipH="1">
            <a:off x="2995613" y="1190625"/>
            <a:ext cx="390525" cy="17621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4" name="Connettore 1 43"/>
          <p:cNvCxnSpPr/>
          <p:nvPr/>
        </p:nvCxnSpPr>
        <p:spPr>
          <a:xfrm flipH="1">
            <a:off x="3938589" y="1042988"/>
            <a:ext cx="3529011" cy="12858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6" name="Connettore 1 45"/>
          <p:cNvCxnSpPr/>
          <p:nvPr/>
        </p:nvCxnSpPr>
        <p:spPr>
          <a:xfrm flipH="1" flipV="1">
            <a:off x="785807" y="1757371"/>
            <a:ext cx="1662118" cy="433379"/>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8" name="Connettore 1 47"/>
          <p:cNvCxnSpPr/>
          <p:nvPr/>
        </p:nvCxnSpPr>
        <p:spPr>
          <a:xfrm flipH="1">
            <a:off x="2986090" y="1785938"/>
            <a:ext cx="390523" cy="40005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0" name="Connettore 1 49"/>
          <p:cNvCxnSpPr/>
          <p:nvPr/>
        </p:nvCxnSpPr>
        <p:spPr>
          <a:xfrm flipH="1">
            <a:off x="3933828" y="1404938"/>
            <a:ext cx="900110" cy="366718"/>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2" name="Connettore 1 51"/>
          <p:cNvCxnSpPr/>
          <p:nvPr/>
        </p:nvCxnSpPr>
        <p:spPr>
          <a:xfrm flipH="1" flipV="1">
            <a:off x="5381628" y="1385894"/>
            <a:ext cx="2081210" cy="452431"/>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4" name="Connettore 1 53"/>
          <p:cNvCxnSpPr/>
          <p:nvPr/>
        </p:nvCxnSpPr>
        <p:spPr>
          <a:xfrm flipH="1">
            <a:off x="776265" y="3290888"/>
            <a:ext cx="1662135" cy="37147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6" name="Connettore 1 55"/>
          <p:cNvCxnSpPr/>
          <p:nvPr/>
        </p:nvCxnSpPr>
        <p:spPr>
          <a:xfrm flipH="1" flipV="1">
            <a:off x="2990829" y="3290889"/>
            <a:ext cx="390546" cy="25717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8" name="Connettore 1 57"/>
          <p:cNvCxnSpPr/>
          <p:nvPr/>
        </p:nvCxnSpPr>
        <p:spPr>
          <a:xfrm flipH="1" flipV="1">
            <a:off x="3924279" y="3543302"/>
            <a:ext cx="3519509" cy="54768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0" name="Connettore 1 59"/>
          <p:cNvCxnSpPr/>
          <p:nvPr/>
        </p:nvCxnSpPr>
        <p:spPr>
          <a:xfrm flipH="1" flipV="1">
            <a:off x="809605" y="3852864"/>
            <a:ext cx="266720" cy="20478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2" name="Connettore 1 61"/>
          <p:cNvCxnSpPr/>
          <p:nvPr/>
        </p:nvCxnSpPr>
        <p:spPr>
          <a:xfrm flipH="1">
            <a:off x="1609725" y="3557588"/>
            <a:ext cx="838200" cy="48577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4" name="Connettore 1 63"/>
          <p:cNvCxnSpPr/>
          <p:nvPr/>
        </p:nvCxnSpPr>
        <p:spPr>
          <a:xfrm flipH="1" flipV="1">
            <a:off x="3014638" y="3543303"/>
            <a:ext cx="366737" cy="342897"/>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6" name="Connettore 1 65"/>
          <p:cNvCxnSpPr/>
          <p:nvPr/>
        </p:nvCxnSpPr>
        <p:spPr>
          <a:xfrm flipH="1" flipV="1">
            <a:off x="3971904" y="3876680"/>
            <a:ext cx="3467121" cy="423858"/>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8" name="Connettore 1 67"/>
          <p:cNvCxnSpPr/>
          <p:nvPr/>
        </p:nvCxnSpPr>
        <p:spPr>
          <a:xfrm flipH="1">
            <a:off x="776264" y="4543425"/>
            <a:ext cx="281011" cy="476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0" name="Connettore 1 69"/>
          <p:cNvCxnSpPr/>
          <p:nvPr/>
        </p:nvCxnSpPr>
        <p:spPr>
          <a:xfrm flipH="1" flipV="1">
            <a:off x="2209800" y="4533900"/>
            <a:ext cx="233363" cy="952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2" name="Connettore 1 71"/>
          <p:cNvCxnSpPr/>
          <p:nvPr/>
        </p:nvCxnSpPr>
        <p:spPr>
          <a:xfrm flipH="1">
            <a:off x="2990826" y="4429125"/>
            <a:ext cx="385787" cy="11430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4" name="Connettore 1 73"/>
          <p:cNvCxnSpPr/>
          <p:nvPr/>
        </p:nvCxnSpPr>
        <p:spPr>
          <a:xfrm flipH="1" flipV="1">
            <a:off x="4171927" y="4438656"/>
            <a:ext cx="3252811" cy="60483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0" name="Connettore 1 79"/>
          <p:cNvCxnSpPr/>
          <p:nvPr/>
        </p:nvCxnSpPr>
        <p:spPr>
          <a:xfrm flipH="1" flipV="1">
            <a:off x="1619251" y="5548313"/>
            <a:ext cx="804862" cy="738187"/>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2" name="Connettore 1 81"/>
          <p:cNvCxnSpPr/>
          <p:nvPr/>
        </p:nvCxnSpPr>
        <p:spPr>
          <a:xfrm flipH="1" flipV="1">
            <a:off x="2990851" y="6291264"/>
            <a:ext cx="2847974" cy="23811"/>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4" name="Connettore 1 83"/>
          <p:cNvCxnSpPr/>
          <p:nvPr/>
        </p:nvCxnSpPr>
        <p:spPr>
          <a:xfrm flipH="1" flipV="1">
            <a:off x="6953251" y="6315078"/>
            <a:ext cx="485774" cy="14763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7" name="Connettore 1 86"/>
          <p:cNvCxnSpPr/>
          <p:nvPr/>
        </p:nvCxnSpPr>
        <p:spPr>
          <a:xfrm flipH="1" flipV="1">
            <a:off x="1604955" y="5486401"/>
            <a:ext cx="1790708" cy="395287"/>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9" name="Connettore 1 88"/>
          <p:cNvCxnSpPr/>
          <p:nvPr/>
        </p:nvCxnSpPr>
        <p:spPr>
          <a:xfrm flipH="1" flipV="1">
            <a:off x="3924292" y="5876927"/>
            <a:ext cx="1914533" cy="27622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1" name="Connettore 1 90"/>
          <p:cNvCxnSpPr/>
          <p:nvPr/>
        </p:nvCxnSpPr>
        <p:spPr>
          <a:xfrm flipH="1" flipV="1">
            <a:off x="6662738" y="6157915"/>
            <a:ext cx="776287" cy="38098"/>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4" name="Connettore 1 93"/>
          <p:cNvCxnSpPr/>
          <p:nvPr/>
        </p:nvCxnSpPr>
        <p:spPr>
          <a:xfrm flipH="1" flipV="1">
            <a:off x="3005130" y="5734052"/>
            <a:ext cx="381008" cy="9048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6" name="Connettore 1 95"/>
          <p:cNvCxnSpPr/>
          <p:nvPr/>
        </p:nvCxnSpPr>
        <p:spPr>
          <a:xfrm flipH="1" flipV="1">
            <a:off x="3962393" y="5829302"/>
            <a:ext cx="919170" cy="61911"/>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8" name="Connettore 1 97"/>
          <p:cNvCxnSpPr/>
          <p:nvPr/>
        </p:nvCxnSpPr>
        <p:spPr>
          <a:xfrm flipH="1" flipV="1">
            <a:off x="5424482" y="5891215"/>
            <a:ext cx="2019306" cy="19526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00" name="Connettore 1 99"/>
          <p:cNvCxnSpPr/>
          <p:nvPr/>
        </p:nvCxnSpPr>
        <p:spPr>
          <a:xfrm flipH="1" flipV="1">
            <a:off x="781027" y="5462591"/>
            <a:ext cx="266723" cy="1428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pic>
        <p:nvPicPr>
          <p:cNvPr id="63" name="Picture 2" descr="C:\Users\marco.maccaferri\Dropbox\CONSENSUS_MAP_MANUSCRIPT_2012\Figure_mappa_consensus_1\FIGURE_1_SUPPLEMENTAL\5A\FIG_1_SUPPL_5A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2123" t="16824" r="7894" b="5813"/>
          <a:stretch/>
        </p:blipFill>
        <p:spPr bwMode="auto">
          <a:xfrm>
            <a:off x="7410452" y="-18705"/>
            <a:ext cx="1866901" cy="6843356"/>
          </a:xfrm>
          <a:prstGeom prst="rect">
            <a:avLst/>
          </a:prstGeom>
          <a:noFill/>
          <a:extLst>
            <a:ext uri="{909E8E84-426E-40DD-AFC4-6F175D3DCCD1}">
              <a14:hiddenFill xmlns:a14="http://schemas.microsoft.com/office/drawing/2010/main">
                <a:solidFill>
                  <a:srgbClr val="FFFFFF"/>
                </a:solidFill>
              </a14:hiddenFill>
            </a:ext>
          </a:extLst>
        </p:spPr>
      </p:pic>
      <p:sp>
        <p:nvSpPr>
          <p:cNvPr id="65" name="Rettangolo 64"/>
          <p:cNvSpPr/>
          <p:nvPr/>
        </p:nvSpPr>
        <p:spPr>
          <a:xfrm>
            <a:off x="5715000" y="1676401"/>
            <a:ext cx="914400" cy="1676400"/>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3" name="Ovale 52"/>
          <p:cNvSpPr/>
          <p:nvPr/>
        </p:nvSpPr>
        <p:spPr>
          <a:xfrm>
            <a:off x="7629524" y="1715564"/>
            <a:ext cx="45719" cy="13705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5" name="CasellaDiTesto 54"/>
          <p:cNvSpPr txBox="1"/>
          <p:nvPr/>
        </p:nvSpPr>
        <p:spPr>
          <a:xfrm>
            <a:off x="292405" y="281940"/>
            <a:ext cx="523875" cy="215444"/>
          </a:xfrm>
          <a:prstGeom prst="rect">
            <a:avLst/>
          </a:prstGeom>
          <a:noFill/>
        </p:spPr>
        <p:txBody>
          <a:bodyPr wrap="square" rtlCol="0">
            <a:spAutoFit/>
          </a:bodyPr>
          <a:lstStyle/>
          <a:p>
            <a:r>
              <a:rPr lang="it-IT" sz="800" b="1" dirty="0" err="1" smtClean="0">
                <a:latin typeface="+mj-lt"/>
                <a:cs typeface="Arial" pitchFamily="34" charset="0"/>
              </a:rPr>
              <a:t>KxS</a:t>
            </a:r>
            <a:endParaRPr lang="it-IT" sz="800" b="1" dirty="0">
              <a:latin typeface="+mj-lt"/>
              <a:cs typeface="Arial" pitchFamily="34" charset="0"/>
            </a:endParaRPr>
          </a:p>
        </p:txBody>
      </p:sp>
      <p:sp>
        <p:nvSpPr>
          <p:cNvPr id="57" name="CasellaDiTesto 56"/>
          <p:cNvSpPr txBox="1"/>
          <p:nvPr/>
        </p:nvSpPr>
        <p:spPr>
          <a:xfrm>
            <a:off x="1076318" y="287476"/>
            <a:ext cx="523875" cy="215444"/>
          </a:xfrm>
          <a:prstGeom prst="rect">
            <a:avLst/>
          </a:prstGeom>
          <a:noFill/>
        </p:spPr>
        <p:txBody>
          <a:bodyPr wrap="square" rtlCol="0">
            <a:spAutoFit/>
          </a:bodyPr>
          <a:lstStyle/>
          <a:p>
            <a:r>
              <a:rPr lang="it-IT" sz="800" b="1" dirty="0" err="1" smtClean="0">
                <a:latin typeface="+mj-lt"/>
                <a:cs typeface="Arial" pitchFamily="34" charset="0"/>
              </a:rPr>
              <a:t>CxL</a:t>
            </a:r>
            <a:endParaRPr lang="it-IT" sz="800" b="1" dirty="0">
              <a:latin typeface="+mj-lt"/>
              <a:cs typeface="Arial" pitchFamily="34" charset="0"/>
            </a:endParaRPr>
          </a:p>
        </p:txBody>
      </p:sp>
      <p:sp>
        <p:nvSpPr>
          <p:cNvPr id="59" name="CasellaDiTesto 58"/>
          <p:cNvSpPr txBox="1"/>
          <p:nvPr/>
        </p:nvSpPr>
        <p:spPr>
          <a:xfrm>
            <a:off x="2940360" y="289560"/>
            <a:ext cx="523875" cy="215444"/>
          </a:xfrm>
          <a:prstGeom prst="rect">
            <a:avLst/>
          </a:prstGeom>
          <a:noFill/>
        </p:spPr>
        <p:txBody>
          <a:bodyPr wrap="square" rtlCol="0">
            <a:spAutoFit/>
          </a:bodyPr>
          <a:lstStyle/>
          <a:p>
            <a:r>
              <a:rPr lang="it-IT" sz="800" b="1" dirty="0" err="1" smtClean="0">
                <a:latin typeface="+mj-lt"/>
                <a:cs typeface="Arial" pitchFamily="34" charset="0"/>
              </a:rPr>
              <a:t>MxC</a:t>
            </a:r>
            <a:endParaRPr lang="it-IT" sz="800" b="1" dirty="0">
              <a:latin typeface="+mj-lt"/>
              <a:cs typeface="Arial" pitchFamily="34" charset="0"/>
            </a:endParaRPr>
          </a:p>
        </p:txBody>
      </p:sp>
      <p:sp>
        <p:nvSpPr>
          <p:cNvPr id="61" name="CasellaDiTesto 60"/>
          <p:cNvSpPr txBox="1"/>
          <p:nvPr/>
        </p:nvSpPr>
        <p:spPr>
          <a:xfrm>
            <a:off x="3406140" y="290515"/>
            <a:ext cx="523875" cy="215444"/>
          </a:xfrm>
          <a:prstGeom prst="rect">
            <a:avLst/>
          </a:prstGeom>
          <a:noFill/>
        </p:spPr>
        <p:txBody>
          <a:bodyPr wrap="square" rtlCol="0">
            <a:spAutoFit/>
          </a:bodyPr>
          <a:lstStyle/>
          <a:p>
            <a:r>
              <a:rPr lang="it-IT" sz="800" b="1" dirty="0" err="1" smtClean="0">
                <a:latin typeface="+mj-lt"/>
                <a:cs typeface="Arial" pitchFamily="34" charset="0"/>
              </a:rPr>
              <a:t>SxL</a:t>
            </a:r>
            <a:endParaRPr lang="it-IT" sz="800" b="1" dirty="0">
              <a:latin typeface="+mj-lt"/>
              <a:cs typeface="Arial" pitchFamily="34" charset="0"/>
            </a:endParaRPr>
          </a:p>
        </p:txBody>
      </p:sp>
      <p:sp>
        <p:nvSpPr>
          <p:cNvPr id="67" name="CasellaDiTesto 66"/>
          <p:cNvSpPr txBox="1"/>
          <p:nvPr/>
        </p:nvSpPr>
        <p:spPr>
          <a:xfrm>
            <a:off x="4831080" y="294799"/>
            <a:ext cx="523875" cy="215444"/>
          </a:xfrm>
          <a:prstGeom prst="rect">
            <a:avLst/>
          </a:prstGeom>
          <a:noFill/>
        </p:spPr>
        <p:txBody>
          <a:bodyPr wrap="square" rtlCol="0">
            <a:spAutoFit/>
          </a:bodyPr>
          <a:lstStyle/>
          <a:p>
            <a:r>
              <a:rPr lang="it-IT" sz="800" b="1" dirty="0" err="1" smtClean="0">
                <a:latin typeface="+mj-lt"/>
                <a:cs typeface="Arial" pitchFamily="34" charset="0"/>
              </a:rPr>
              <a:t>LxG</a:t>
            </a:r>
            <a:endParaRPr lang="it-IT" sz="800" b="1" dirty="0">
              <a:latin typeface="+mj-lt"/>
              <a:cs typeface="Arial" pitchFamily="34" charset="0"/>
            </a:endParaRPr>
          </a:p>
        </p:txBody>
      </p:sp>
      <p:sp>
        <p:nvSpPr>
          <p:cNvPr id="69" name="CasellaDiTesto 68"/>
          <p:cNvSpPr txBox="1"/>
          <p:nvPr/>
        </p:nvSpPr>
        <p:spPr>
          <a:xfrm>
            <a:off x="5724525" y="298135"/>
            <a:ext cx="523875" cy="215444"/>
          </a:xfrm>
          <a:prstGeom prst="rect">
            <a:avLst/>
          </a:prstGeom>
          <a:noFill/>
        </p:spPr>
        <p:txBody>
          <a:bodyPr wrap="square" rtlCol="0">
            <a:spAutoFit/>
          </a:bodyPr>
          <a:lstStyle/>
          <a:p>
            <a:r>
              <a:rPr lang="it-IT" sz="800" b="1" dirty="0" err="1" smtClean="0">
                <a:latin typeface="+mj-lt"/>
                <a:cs typeface="Arial" pitchFamily="34" charset="0"/>
              </a:rPr>
              <a:t>KxU</a:t>
            </a:r>
            <a:endParaRPr lang="it-IT" sz="800" b="1" dirty="0">
              <a:latin typeface="+mj-lt"/>
              <a:cs typeface="Arial" pitchFamily="34" charset="0"/>
            </a:endParaRPr>
          </a:p>
        </p:txBody>
      </p:sp>
      <p:sp>
        <p:nvSpPr>
          <p:cNvPr id="71" name="CasellaDiTesto 70"/>
          <p:cNvSpPr txBox="1"/>
          <p:nvPr/>
        </p:nvSpPr>
        <p:spPr>
          <a:xfrm>
            <a:off x="190500" y="45720"/>
            <a:ext cx="1616388" cy="276999"/>
          </a:xfrm>
          <a:prstGeom prst="rect">
            <a:avLst/>
          </a:prstGeom>
          <a:noFill/>
        </p:spPr>
        <p:txBody>
          <a:bodyPr wrap="square" rtlCol="0">
            <a:spAutoFit/>
          </a:bodyPr>
          <a:lstStyle/>
          <a:p>
            <a:r>
              <a:rPr lang="it-IT" sz="1200" b="1" dirty="0" err="1" smtClean="0">
                <a:latin typeface="+mj-lt"/>
                <a:cs typeface="Arial" pitchFamily="34" charset="0"/>
              </a:rPr>
              <a:t>Chromosome</a:t>
            </a:r>
            <a:r>
              <a:rPr lang="it-IT" sz="1200" b="1" dirty="0" smtClean="0">
                <a:latin typeface="+mj-lt"/>
                <a:cs typeface="Arial" pitchFamily="34" charset="0"/>
              </a:rPr>
              <a:t> 5A</a:t>
            </a:r>
            <a:endParaRPr lang="it-IT" sz="1200" b="1" dirty="0">
              <a:latin typeface="+mj-lt"/>
              <a:cs typeface="Arial" pitchFamily="34" charset="0"/>
            </a:endParaRPr>
          </a:p>
        </p:txBody>
      </p:sp>
    </p:spTree>
    <p:extLst>
      <p:ext uri="{BB962C8B-B14F-4D97-AF65-F5344CB8AC3E}">
        <p14:creationId xmlns:p14="http://schemas.microsoft.com/office/powerpoint/2010/main" val="25308261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marco.maccaferri\Dropbox\CONSENSUS_MAP_MANUSCRIPT_2012\Figure_mappa_consensus_1\FIGURE_1_SUPPLEMENTAL\5B\FIG_1_SUPPL_5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7619" r="90125" b="41190"/>
          <a:stretch/>
        </p:blipFill>
        <p:spPr bwMode="auto">
          <a:xfrm>
            <a:off x="152400" y="1723797"/>
            <a:ext cx="918029" cy="313871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C:\Users\marco.maccaferri\Dropbox\CONSENSUS_MAP_MANUSCRIPT_2012\Figure_mappa_consensus_1\FIGURE_1_SUPPLEMENTAL\5B\FIG_1_SUPPL_5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0453" t="46619" r="61124" b="14380"/>
          <a:stretch/>
        </p:blipFill>
        <p:spPr bwMode="auto">
          <a:xfrm>
            <a:off x="2286000" y="3886200"/>
            <a:ext cx="1712687" cy="29718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marco.maccaferri\Dropbox\CONSENSUS_MAP_MANUSCRIPT_2012\Figure_mappa_consensus_1\FIGURE_1_SUPPLEMENTAL\5B\FIG_1_SUPPL_5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8291" t="9428" r="43325" b="77644"/>
          <a:stretch/>
        </p:blipFill>
        <p:spPr bwMode="auto">
          <a:xfrm>
            <a:off x="3796387" y="1265607"/>
            <a:ext cx="1709057" cy="98515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marco.maccaferri\Dropbox\CONSENSUS_MAP_MANUSCRIPT_2012\Figure_mappa_consensus_1\FIGURE_1_SUPPLEMENTAL\5B\FIG_1_SUPPL_5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6089" t="6811" r="33138" b="21142"/>
          <a:stretch/>
        </p:blipFill>
        <p:spPr bwMode="auto">
          <a:xfrm>
            <a:off x="5410200" y="963164"/>
            <a:ext cx="1001487" cy="549002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marco.maccaferri\Dropbox\CONSENSUS_MAP_MANUSCRIPT_2012\Figure_mappa_consensus_1\FIGURE_1_SUPPLEMENTAL\5B\FIG_1_SUPPL_5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6979" t="7191" r="22365" b="69122"/>
          <a:stretch/>
        </p:blipFill>
        <p:spPr bwMode="auto">
          <a:xfrm>
            <a:off x="6477000" y="1052516"/>
            <a:ext cx="990600" cy="180498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C:\Users\marco.maccaferri\Dropbox\CONSENSUS_MAP_MANUSCRIPT_2012\Figure_mappa_consensus_1\FIGURE_1_SUPPLEMENTAL\5B\FIG_1_SUPPL_5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835" r="79509" b="31000"/>
          <a:stretch/>
        </p:blipFill>
        <p:spPr bwMode="auto">
          <a:xfrm>
            <a:off x="1190166" y="949125"/>
            <a:ext cx="990600" cy="5257800"/>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Connettore 1 12"/>
          <p:cNvCxnSpPr/>
          <p:nvPr/>
        </p:nvCxnSpPr>
        <p:spPr>
          <a:xfrm flipH="1" flipV="1">
            <a:off x="728664" y="2414588"/>
            <a:ext cx="528636" cy="32480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6" name="Connettore 1 15"/>
          <p:cNvCxnSpPr/>
          <p:nvPr/>
        </p:nvCxnSpPr>
        <p:spPr>
          <a:xfrm flipH="1">
            <a:off x="1828800" y="2636520"/>
            <a:ext cx="647700" cy="9144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8" name="Connettore 1 17"/>
          <p:cNvCxnSpPr/>
          <p:nvPr/>
        </p:nvCxnSpPr>
        <p:spPr>
          <a:xfrm flipH="1">
            <a:off x="3295650" y="2328863"/>
            <a:ext cx="4233863" cy="307657"/>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pic>
        <p:nvPicPr>
          <p:cNvPr id="20" name="Picture 3" descr="C:\Users\marco.maccaferri\Dropbox\CONSENSUS_MAP_MANUSCRIPT_2012\Figure_mappa_consensus_1\FIGURE_1_SUPPLEMENTAL\5B\FIG_1_SUPPL_5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6979" t="61004" r="22365" b="34434"/>
          <a:stretch/>
        </p:blipFill>
        <p:spPr bwMode="auto">
          <a:xfrm>
            <a:off x="6477000" y="4800600"/>
            <a:ext cx="990600" cy="347662"/>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C:\Users\marco.maccaferri\Dropbox\CONSENSUS_MAP_MANUSCRIPT_2012\Figure_mappa_consensus_1\FIGURE_1_SUPPLEMENTAL\5B\FIG_1_SUPPL_5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6979" t="80191" r="22365" b="15809"/>
          <a:stretch/>
        </p:blipFill>
        <p:spPr bwMode="auto">
          <a:xfrm>
            <a:off x="6477000" y="5943600"/>
            <a:ext cx="990600" cy="304800"/>
          </a:xfrm>
          <a:prstGeom prst="rect">
            <a:avLst/>
          </a:prstGeom>
          <a:noFill/>
          <a:extLst>
            <a:ext uri="{909E8E84-426E-40DD-AFC4-6F175D3DCCD1}">
              <a14:hiddenFill xmlns:a14="http://schemas.microsoft.com/office/drawing/2010/main">
                <a:solidFill>
                  <a:srgbClr val="FFFFFF"/>
                </a:solidFill>
              </a14:hiddenFill>
            </a:ext>
          </a:extLst>
        </p:spPr>
      </p:pic>
      <p:cxnSp>
        <p:nvCxnSpPr>
          <p:cNvPr id="22" name="Connettore 1 21"/>
          <p:cNvCxnSpPr/>
          <p:nvPr/>
        </p:nvCxnSpPr>
        <p:spPr>
          <a:xfrm flipH="1">
            <a:off x="728652" y="2352675"/>
            <a:ext cx="4776798" cy="47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4" name="Connettore 1 23"/>
          <p:cNvCxnSpPr/>
          <p:nvPr/>
        </p:nvCxnSpPr>
        <p:spPr>
          <a:xfrm flipH="1">
            <a:off x="6067415" y="2305050"/>
            <a:ext cx="476260" cy="4763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7" name="Connettore 1 26"/>
          <p:cNvCxnSpPr/>
          <p:nvPr/>
        </p:nvCxnSpPr>
        <p:spPr>
          <a:xfrm flipH="1">
            <a:off x="7119938" y="2224088"/>
            <a:ext cx="404812" cy="6667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9" name="Connettore 1 28"/>
          <p:cNvCxnSpPr/>
          <p:nvPr/>
        </p:nvCxnSpPr>
        <p:spPr>
          <a:xfrm flipH="1" flipV="1">
            <a:off x="4415790" y="1988820"/>
            <a:ext cx="1113473" cy="3524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1" name="Connettore 1 30"/>
          <p:cNvCxnSpPr/>
          <p:nvPr/>
        </p:nvCxnSpPr>
        <p:spPr>
          <a:xfrm flipH="1" flipV="1">
            <a:off x="719140" y="1838328"/>
            <a:ext cx="3144200" cy="14668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3" name="Connettore 1 32"/>
          <p:cNvCxnSpPr/>
          <p:nvPr/>
        </p:nvCxnSpPr>
        <p:spPr>
          <a:xfrm flipH="1">
            <a:off x="6072189" y="1662113"/>
            <a:ext cx="1466849" cy="35719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pic>
        <p:nvPicPr>
          <p:cNvPr id="35" name="Picture 3" descr="C:\Users\marco.maccaferri\Dropbox\CONSENSUS_MAP_MANUSCRIPT_2012\Figure_mappa_consensus_1\FIGURE_1_SUPPLEMENTAL\5B\FIG_1_SUPPL_5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0453" t="4621" r="70531" b="85382"/>
          <a:stretch/>
        </p:blipFill>
        <p:spPr bwMode="auto">
          <a:xfrm>
            <a:off x="2438401" y="914635"/>
            <a:ext cx="838200" cy="761772"/>
          </a:xfrm>
          <a:prstGeom prst="rect">
            <a:avLst/>
          </a:prstGeom>
          <a:noFill/>
          <a:extLst>
            <a:ext uri="{909E8E84-426E-40DD-AFC4-6F175D3DCCD1}">
              <a14:hiddenFill xmlns:a14="http://schemas.microsoft.com/office/drawing/2010/main">
                <a:solidFill>
                  <a:srgbClr val="FFFFFF"/>
                </a:solidFill>
              </a14:hiddenFill>
            </a:ext>
          </a:extLst>
        </p:spPr>
      </p:pic>
      <p:cxnSp>
        <p:nvCxnSpPr>
          <p:cNvPr id="36" name="Connettore 1 35"/>
          <p:cNvCxnSpPr/>
          <p:nvPr/>
        </p:nvCxnSpPr>
        <p:spPr>
          <a:xfrm flipH="1">
            <a:off x="1836420" y="1190625"/>
            <a:ext cx="692468" cy="31051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9" name="Connettore 1 38"/>
          <p:cNvCxnSpPr/>
          <p:nvPr/>
        </p:nvCxnSpPr>
        <p:spPr>
          <a:xfrm flipH="1">
            <a:off x="3052767" y="1147763"/>
            <a:ext cx="2486021" cy="3810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2" name="Connettore 1 41"/>
          <p:cNvCxnSpPr/>
          <p:nvPr/>
        </p:nvCxnSpPr>
        <p:spPr>
          <a:xfrm flipH="1" flipV="1">
            <a:off x="6391281" y="1138241"/>
            <a:ext cx="171444" cy="2857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5" name="Connettore 1 44"/>
          <p:cNvCxnSpPr/>
          <p:nvPr/>
        </p:nvCxnSpPr>
        <p:spPr>
          <a:xfrm flipH="1">
            <a:off x="7377119" y="747713"/>
            <a:ext cx="171444" cy="41910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7" name="Connettore 1 46"/>
          <p:cNvCxnSpPr/>
          <p:nvPr/>
        </p:nvCxnSpPr>
        <p:spPr>
          <a:xfrm flipH="1" flipV="1">
            <a:off x="704853" y="2043116"/>
            <a:ext cx="3154677" cy="13239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9" name="Connettore 1 48"/>
          <p:cNvCxnSpPr/>
          <p:nvPr/>
        </p:nvCxnSpPr>
        <p:spPr>
          <a:xfrm flipH="1">
            <a:off x="4739640" y="1985963"/>
            <a:ext cx="1784986" cy="197167"/>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flipH="1">
            <a:off x="7100889" y="1909763"/>
            <a:ext cx="428624" cy="52388"/>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pic>
        <p:nvPicPr>
          <p:cNvPr id="57" name="Picture 3" descr="C:\Users\marco.maccaferri\Dropbox\CONSENSUS_MAP_MANUSCRIPT_2012\Figure_mappa_consensus_1\FIGURE_1_SUPPLEMENTAL\5B\FIG_1_SUPPL_5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8291" t="46857" r="43325" b="25143"/>
          <a:stretch/>
        </p:blipFill>
        <p:spPr bwMode="auto">
          <a:xfrm>
            <a:off x="3810000" y="3809995"/>
            <a:ext cx="1709057" cy="2133605"/>
          </a:xfrm>
          <a:prstGeom prst="rect">
            <a:avLst/>
          </a:prstGeom>
          <a:noFill/>
          <a:extLst>
            <a:ext uri="{909E8E84-426E-40DD-AFC4-6F175D3DCCD1}">
              <a14:hiddenFill xmlns:a14="http://schemas.microsoft.com/office/drawing/2010/main">
                <a:solidFill>
                  <a:srgbClr val="FFFFFF"/>
                </a:solidFill>
              </a14:hiddenFill>
            </a:ext>
          </a:extLst>
        </p:spPr>
      </p:pic>
      <p:cxnSp>
        <p:nvCxnSpPr>
          <p:cNvPr id="58" name="Connettore 1 57"/>
          <p:cNvCxnSpPr/>
          <p:nvPr/>
        </p:nvCxnSpPr>
        <p:spPr>
          <a:xfrm flipH="1">
            <a:off x="738189" y="4210050"/>
            <a:ext cx="1619249" cy="44291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0" name="Connettore 1 59"/>
          <p:cNvCxnSpPr/>
          <p:nvPr/>
        </p:nvCxnSpPr>
        <p:spPr>
          <a:xfrm flipH="1" flipV="1">
            <a:off x="2871790" y="4205288"/>
            <a:ext cx="2628898" cy="2857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2" name="Connettore 1 61"/>
          <p:cNvCxnSpPr/>
          <p:nvPr/>
        </p:nvCxnSpPr>
        <p:spPr>
          <a:xfrm flipH="1">
            <a:off x="6086477" y="4214813"/>
            <a:ext cx="1409698" cy="476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4" name="Connettore 1 63"/>
          <p:cNvCxnSpPr/>
          <p:nvPr/>
        </p:nvCxnSpPr>
        <p:spPr>
          <a:xfrm flipH="1">
            <a:off x="1017270" y="4678680"/>
            <a:ext cx="205740" cy="3048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7" name="Connettore 1 66"/>
          <p:cNvCxnSpPr/>
          <p:nvPr/>
        </p:nvCxnSpPr>
        <p:spPr>
          <a:xfrm flipH="1" flipV="1">
            <a:off x="1824990" y="4674870"/>
            <a:ext cx="489585" cy="26860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9" name="Connettore 1 68"/>
          <p:cNvCxnSpPr/>
          <p:nvPr/>
        </p:nvCxnSpPr>
        <p:spPr>
          <a:xfrm flipH="1" flipV="1">
            <a:off x="3219453" y="4957764"/>
            <a:ext cx="3348035" cy="76199"/>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2" name="Connettore 1 71"/>
          <p:cNvCxnSpPr/>
          <p:nvPr/>
        </p:nvCxnSpPr>
        <p:spPr>
          <a:xfrm flipH="1">
            <a:off x="7091366" y="4953000"/>
            <a:ext cx="409572" cy="6667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5" name="Connettore 1 74"/>
          <p:cNvCxnSpPr/>
          <p:nvPr/>
        </p:nvCxnSpPr>
        <p:spPr>
          <a:xfrm flipH="1" flipV="1">
            <a:off x="728664" y="4743450"/>
            <a:ext cx="1604961" cy="42386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7" name="Connettore 1 76"/>
          <p:cNvCxnSpPr/>
          <p:nvPr/>
        </p:nvCxnSpPr>
        <p:spPr>
          <a:xfrm flipH="1">
            <a:off x="2900365" y="5081588"/>
            <a:ext cx="3671885" cy="8572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9" name="Connettore 1 78"/>
          <p:cNvCxnSpPr/>
          <p:nvPr/>
        </p:nvCxnSpPr>
        <p:spPr>
          <a:xfrm flipH="1">
            <a:off x="7229476" y="5000625"/>
            <a:ext cx="271462" cy="6191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sp>
        <p:nvSpPr>
          <p:cNvPr id="40" name="CasellaDiTesto 39"/>
          <p:cNvSpPr txBox="1"/>
          <p:nvPr/>
        </p:nvSpPr>
        <p:spPr>
          <a:xfrm>
            <a:off x="228600" y="409578"/>
            <a:ext cx="523875" cy="215444"/>
          </a:xfrm>
          <a:prstGeom prst="rect">
            <a:avLst/>
          </a:prstGeom>
          <a:noFill/>
        </p:spPr>
        <p:txBody>
          <a:bodyPr wrap="square" rtlCol="0">
            <a:spAutoFit/>
          </a:bodyPr>
          <a:lstStyle/>
          <a:p>
            <a:r>
              <a:rPr lang="it-IT" sz="800" b="1" dirty="0" err="1" smtClean="0">
                <a:latin typeface="+mj-lt"/>
                <a:cs typeface="Arial" pitchFamily="34" charset="0"/>
              </a:rPr>
              <a:t>KxS</a:t>
            </a:r>
            <a:endParaRPr lang="it-IT" sz="800" b="1" dirty="0">
              <a:latin typeface="+mj-lt"/>
              <a:cs typeface="Arial" pitchFamily="34" charset="0"/>
            </a:endParaRPr>
          </a:p>
        </p:txBody>
      </p:sp>
      <p:sp>
        <p:nvSpPr>
          <p:cNvPr id="41" name="CasellaDiTesto 40"/>
          <p:cNvSpPr txBox="1"/>
          <p:nvPr/>
        </p:nvSpPr>
        <p:spPr>
          <a:xfrm>
            <a:off x="1295400" y="409578"/>
            <a:ext cx="523875" cy="215444"/>
          </a:xfrm>
          <a:prstGeom prst="rect">
            <a:avLst/>
          </a:prstGeom>
          <a:noFill/>
        </p:spPr>
        <p:txBody>
          <a:bodyPr wrap="square" rtlCol="0">
            <a:spAutoFit/>
          </a:bodyPr>
          <a:lstStyle/>
          <a:p>
            <a:r>
              <a:rPr lang="it-IT" sz="800" b="1" dirty="0" err="1" smtClean="0">
                <a:latin typeface="+mj-lt"/>
                <a:cs typeface="Arial" pitchFamily="34" charset="0"/>
              </a:rPr>
              <a:t>CxL</a:t>
            </a:r>
            <a:endParaRPr lang="it-IT" sz="800" b="1" dirty="0">
              <a:latin typeface="+mj-lt"/>
              <a:cs typeface="Arial" pitchFamily="34" charset="0"/>
            </a:endParaRPr>
          </a:p>
        </p:txBody>
      </p:sp>
      <p:sp>
        <p:nvSpPr>
          <p:cNvPr id="43" name="CasellaDiTesto 42"/>
          <p:cNvSpPr txBox="1"/>
          <p:nvPr/>
        </p:nvSpPr>
        <p:spPr>
          <a:xfrm>
            <a:off x="2514600" y="409570"/>
            <a:ext cx="523875" cy="215444"/>
          </a:xfrm>
          <a:prstGeom prst="rect">
            <a:avLst/>
          </a:prstGeom>
          <a:noFill/>
        </p:spPr>
        <p:txBody>
          <a:bodyPr wrap="square" rtlCol="0">
            <a:spAutoFit/>
          </a:bodyPr>
          <a:lstStyle/>
          <a:p>
            <a:r>
              <a:rPr lang="it-IT" sz="800" b="1" dirty="0" err="1" smtClean="0">
                <a:latin typeface="+mj-lt"/>
                <a:cs typeface="Arial" pitchFamily="34" charset="0"/>
              </a:rPr>
              <a:t>MxC</a:t>
            </a:r>
            <a:endParaRPr lang="it-IT" sz="800" b="1" dirty="0">
              <a:latin typeface="+mj-lt"/>
              <a:cs typeface="Arial" pitchFamily="34" charset="0"/>
            </a:endParaRPr>
          </a:p>
        </p:txBody>
      </p:sp>
      <p:sp>
        <p:nvSpPr>
          <p:cNvPr id="44" name="CasellaDiTesto 43"/>
          <p:cNvSpPr txBox="1"/>
          <p:nvPr/>
        </p:nvSpPr>
        <p:spPr>
          <a:xfrm>
            <a:off x="3895725" y="404815"/>
            <a:ext cx="523875" cy="215444"/>
          </a:xfrm>
          <a:prstGeom prst="rect">
            <a:avLst/>
          </a:prstGeom>
          <a:noFill/>
        </p:spPr>
        <p:txBody>
          <a:bodyPr wrap="square" rtlCol="0">
            <a:spAutoFit/>
          </a:bodyPr>
          <a:lstStyle/>
          <a:p>
            <a:r>
              <a:rPr lang="it-IT" sz="800" b="1" dirty="0" err="1" smtClean="0">
                <a:latin typeface="+mj-lt"/>
                <a:cs typeface="Arial" pitchFamily="34" charset="0"/>
              </a:rPr>
              <a:t>SxL</a:t>
            </a:r>
            <a:endParaRPr lang="it-IT" sz="800" b="1" dirty="0">
              <a:latin typeface="+mj-lt"/>
              <a:cs typeface="Arial" pitchFamily="34" charset="0"/>
            </a:endParaRPr>
          </a:p>
        </p:txBody>
      </p:sp>
      <p:sp>
        <p:nvSpPr>
          <p:cNvPr id="46" name="CasellaDiTesto 45"/>
          <p:cNvSpPr txBox="1"/>
          <p:nvPr/>
        </p:nvSpPr>
        <p:spPr>
          <a:xfrm>
            <a:off x="5531160" y="411480"/>
            <a:ext cx="523875" cy="215444"/>
          </a:xfrm>
          <a:prstGeom prst="rect">
            <a:avLst/>
          </a:prstGeom>
          <a:noFill/>
        </p:spPr>
        <p:txBody>
          <a:bodyPr wrap="square" rtlCol="0">
            <a:spAutoFit/>
          </a:bodyPr>
          <a:lstStyle/>
          <a:p>
            <a:r>
              <a:rPr lang="it-IT" sz="800" b="1" dirty="0" err="1" smtClean="0">
                <a:latin typeface="+mj-lt"/>
                <a:cs typeface="Arial" pitchFamily="34" charset="0"/>
              </a:rPr>
              <a:t>LxG</a:t>
            </a:r>
            <a:endParaRPr lang="it-IT" sz="800" b="1" dirty="0">
              <a:latin typeface="+mj-lt"/>
              <a:cs typeface="Arial" pitchFamily="34" charset="0"/>
            </a:endParaRPr>
          </a:p>
        </p:txBody>
      </p:sp>
      <p:sp>
        <p:nvSpPr>
          <p:cNvPr id="48" name="CasellaDiTesto 47"/>
          <p:cNvSpPr txBox="1"/>
          <p:nvPr/>
        </p:nvSpPr>
        <p:spPr>
          <a:xfrm>
            <a:off x="6562725" y="404815"/>
            <a:ext cx="523875" cy="215444"/>
          </a:xfrm>
          <a:prstGeom prst="rect">
            <a:avLst/>
          </a:prstGeom>
          <a:noFill/>
        </p:spPr>
        <p:txBody>
          <a:bodyPr wrap="square" rtlCol="0">
            <a:spAutoFit/>
          </a:bodyPr>
          <a:lstStyle/>
          <a:p>
            <a:r>
              <a:rPr lang="it-IT" sz="800" b="1" dirty="0" err="1" smtClean="0">
                <a:latin typeface="+mj-lt"/>
                <a:cs typeface="Arial" pitchFamily="34" charset="0"/>
              </a:rPr>
              <a:t>KxU</a:t>
            </a:r>
            <a:endParaRPr lang="it-IT" sz="800" b="1" dirty="0">
              <a:latin typeface="+mj-lt"/>
              <a:cs typeface="Arial" pitchFamily="34" charset="0"/>
            </a:endParaRPr>
          </a:p>
        </p:txBody>
      </p:sp>
      <p:pic>
        <p:nvPicPr>
          <p:cNvPr id="50" name="Picture 3" descr="C:\Users\marco.maccaferri\Dropbox\CONSENSUS_MAP_MANUSCRIPT_2012\Figure_mappa_consensus_1\FIGURE_1_SUPPLEMENTAL\5B\FIG_1_SUPPL_5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0453" t="23620" r="61124" b="71380"/>
          <a:stretch/>
        </p:blipFill>
        <p:spPr bwMode="auto">
          <a:xfrm>
            <a:off x="2402113" y="2362200"/>
            <a:ext cx="1712687" cy="381000"/>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C:\Users\marco.maccaferri\Dropbox\CONSENSUS_MAP_MANUSCRIPT_2012\Figure_mappa_consensus_1\FIGURE_1_SUPPLEMENTAL\5B\FIG_1_SUPPL_5B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7359" r="3473" b="17751"/>
          <a:stretch/>
        </p:blipFill>
        <p:spPr bwMode="auto">
          <a:xfrm>
            <a:off x="7467601" y="304800"/>
            <a:ext cx="1595438" cy="6481763"/>
          </a:xfrm>
          <a:prstGeom prst="rect">
            <a:avLst/>
          </a:prstGeom>
          <a:noFill/>
          <a:extLst>
            <a:ext uri="{909E8E84-426E-40DD-AFC4-6F175D3DCCD1}">
              <a14:hiddenFill xmlns:a14="http://schemas.microsoft.com/office/drawing/2010/main">
                <a:solidFill>
                  <a:srgbClr val="FFFFFF"/>
                </a:solidFill>
              </a14:hiddenFill>
            </a:ext>
          </a:extLst>
        </p:spPr>
      </p:pic>
      <p:sp>
        <p:nvSpPr>
          <p:cNvPr id="51" name="Rettangolo 50"/>
          <p:cNvSpPr/>
          <p:nvPr/>
        </p:nvSpPr>
        <p:spPr>
          <a:xfrm>
            <a:off x="2414590" y="1310507"/>
            <a:ext cx="914400" cy="438151"/>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2" name="Rettangolo 51"/>
          <p:cNvSpPr/>
          <p:nvPr/>
        </p:nvSpPr>
        <p:spPr>
          <a:xfrm>
            <a:off x="6400800" y="5791200"/>
            <a:ext cx="914400" cy="438151"/>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3" name="Ovale 52"/>
          <p:cNvSpPr/>
          <p:nvPr/>
        </p:nvSpPr>
        <p:spPr>
          <a:xfrm>
            <a:off x="7672390" y="1682206"/>
            <a:ext cx="45719" cy="13705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6" name="CasellaDiTesto 55"/>
          <p:cNvSpPr txBox="1"/>
          <p:nvPr/>
        </p:nvSpPr>
        <p:spPr>
          <a:xfrm>
            <a:off x="198120" y="76200"/>
            <a:ext cx="1616388" cy="276999"/>
          </a:xfrm>
          <a:prstGeom prst="rect">
            <a:avLst/>
          </a:prstGeom>
          <a:noFill/>
        </p:spPr>
        <p:txBody>
          <a:bodyPr wrap="square" rtlCol="0">
            <a:spAutoFit/>
          </a:bodyPr>
          <a:lstStyle/>
          <a:p>
            <a:r>
              <a:rPr lang="it-IT" sz="1200" b="1" dirty="0" err="1" smtClean="0">
                <a:latin typeface="+mj-lt"/>
                <a:cs typeface="Arial" pitchFamily="34" charset="0"/>
              </a:rPr>
              <a:t>Chromosome</a:t>
            </a:r>
            <a:r>
              <a:rPr lang="it-IT" sz="1200" b="1" dirty="0" smtClean="0">
                <a:latin typeface="+mj-lt"/>
                <a:cs typeface="Arial" pitchFamily="34" charset="0"/>
              </a:rPr>
              <a:t> 5B</a:t>
            </a:r>
            <a:endParaRPr lang="it-IT" sz="1200" b="1" dirty="0">
              <a:latin typeface="+mj-lt"/>
              <a:cs typeface="Arial" pitchFamily="34" charset="0"/>
            </a:endParaRPr>
          </a:p>
        </p:txBody>
      </p:sp>
    </p:spTree>
    <p:extLst>
      <p:ext uri="{BB962C8B-B14F-4D97-AF65-F5344CB8AC3E}">
        <p14:creationId xmlns:p14="http://schemas.microsoft.com/office/powerpoint/2010/main" val="25308261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C:\Users\marco.maccaferri\Dropbox\CONSENSUS_MAP_MANUSCRIPT_2012\Figure_mappa_consensus_1\FIGURE_1_SUPPLEMENTAL\6A\FIG_1_SUPPL_6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6233" r="92609" b="24829"/>
          <a:stretch/>
        </p:blipFill>
        <p:spPr bwMode="auto">
          <a:xfrm>
            <a:off x="76200" y="1666904"/>
            <a:ext cx="647700" cy="4495800"/>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marco.maccaferri\Dropbox\CONSENSUS_MAP_MANUSCRIPT_2012\Figure_mappa_consensus_1\FIGURE_1_SUPPLEMENTAL\6A\FIG_1_SUPPL_6A002.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5258" r="85597" b="21092"/>
          <a:stretch/>
        </p:blipFill>
        <p:spPr bwMode="auto">
          <a:xfrm>
            <a:off x="6096000" y="3000362"/>
            <a:ext cx="1181100" cy="325757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Users\marco.maccaferri\Dropbox\CONSENSUS_MAP_MANUSCRIPT_2012\Figure_mappa_consensus_1\FIGURE_1_SUPPLEMENTAL\6A\FIG_1_SUPPL_6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1957" t="3996" r="25652" b="16607"/>
          <a:stretch/>
        </p:blipFill>
        <p:spPr bwMode="auto">
          <a:xfrm>
            <a:off x="3848100" y="573032"/>
            <a:ext cx="1962150" cy="605636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C:\Users\marco.maccaferri\Dropbox\CONSENSUS_MAP_MANUSCRIPT_2012\Figure_mappa_consensus_1\FIGURE_1_SUPPLEMENTAL\6A\FIG_1_SUPPL_6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958" t="3995" r="70651" b="11844"/>
          <a:stretch/>
        </p:blipFill>
        <p:spPr bwMode="auto">
          <a:xfrm>
            <a:off x="990600" y="581054"/>
            <a:ext cx="1962150" cy="64198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C:\Users\marco.maccaferri\Dropbox\CONSENSUS_MAP_MANUSCRIPT_2012\Figure_mappa_consensus_1\FIGURE_1_SUPPLEMENTAL\6A\FIG_1_SUPPL_6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9131" t="25223" r="54348" b="21583"/>
          <a:stretch/>
        </p:blipFill>
        <p:spPr bwMode="auto">
          <a:xfrm>
            <a:off x="2476500" y="2543204"/>
            <a:ext cx="1447800" cy="40576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C:\Users\marco.maccaferri\Dropbox\CONSENSUS_MAP_MANUSCRIPT_2012\Figure_mappa_consensus_1\FIGURE_1_SUPPLEMENTAL\6A\FIG_1_SUPPL_6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5218" t="5743" r="12391" b="15589"/>
          <a:stretch/>
        </p:blipFill>
        <p:spPr bwMode="auto">
          <a:xfrm>
            <a:off x="5219700" y="809654"/>
            <a:ext cx="1085850" cy="600075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C:\Users\marco.maccaferri\Dropbox\CONSENSUS_MAP_MANUSCRIPT_2012\Figure_mappa_consensus_1\FIGURE_1_SUPPLEMENTAL\6A\FIG_1_SUPPL_6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9131" t="749" r="46739" b="85890"/>
          <a:stretch/>
        </p:blipFill>
        <p:spPr bwMode="auto">
          <a:xfrm>
            <a:off x="2981325" y="552450"/>
            <a:ext cx="2114550" cy="1019175"/>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Connettore 1 11"/>
          <p:cNvCxnSpPr/>
          <p:nvPr/>
        </p:nvCxnSpPr>
        <p:spPr>
          <a:xfrm flipH="1">
            <a:off x="676276" y="1800225"/>
            <a:ext cx="395287" cy="171451"/>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4" name="Connettore 1 13"/>
          <p:cNvCxnSpPr/>
          <p:nvPr/>
        </p:nvCxnSpPr>
        <p:spPr>
          <a:xfrm flipH="1" flipV="1">
            <a:off x="1657354" y="1838326"/>
            <a:ext cx="4457696" cy="29527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6" name="Connettore 1 15"/>
          <p:cNvCxnSpPr/>
          <p:nvPr/>
        </p:nvCxnSpPr>
        <p:spPr>
          <a:xfrm flipH="1">
            <a:off x="600068" y="1847850"/>
            <a:ext cx="476257" cy="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8" name="Connettore 1 17"/>
          <p:cNvCxnSpPr/>
          <p:nvPr/>
        </p:nvCxnSpPr>
        <p:spPr>
          <a:xfrm flipH="1" flipV="1">
            <a:off x="2243133" y="1785934"/>
            <a:ext cx="1757367" cy="32861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2" name="Connettore 1 21"/>
          <p:cNvCxnSpPr/>
          <p:nvPr/>
        </p:nvCxnSpPr>
        <p:spPr>
          <a:xfrm flipH="1">
            <a:off x="6734178" y="2138363"/>
            <a:ext cx="553807" cy="4759"/>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pic>
        <p:nvPicPr>
          <p:cNvPr id="36" name="Picture 5" descr="C:\Users\marco.maccaferri\Dropbox\CONSENSUS_MAP_MANUSCRIPT_2012\Figure_mappa_consensus_1\FIGURE_1_SUPPLEMENTAL\6A\FIG_1_SUPPL_6A002.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8522" r="90824" b="78814"/>
          <a:stretch/>
        </p:blipFill>
        <p:spPr bwMode="auto">
          <a:xfrm>
            <a:off x="6096000" y="2082410"/>
            <a:ext cx="752475" cy="198819"/>
          </a:xfrm>
          <a:prstGeom prst="rect">
            <a:avLst/>
          </a:prstGeom>
          <a:noFill/>
          <a:extLst>
            <a:ext uri="{909E8E84-426E-40DD-AFC4-6F175D3DCCD1}">
              <a14:hiddenFill xmlns:a14="http://schemas.microsoft.com/office/drawing/2010/main">
                <a:solidFill>
                  <a:srgbClr val="FFFFFF"/>
                </a:solidFill>
              </a14:hiddenFill>
            </a:ext>
          </a:extLst>
        </p:spPr>
      </p:pic>
      <p:cxnSp>
        <p:nvCxnSpPr>
          <p:cNvPr id="44" name="Connettore 1 43"/>
          <p:cNvCxnSpPr/>
          <p:nvPr/>
        </p:nvCxnSpPr>
        <p:spPr>
          <a:xfrm flipH="1" flipV="1">
            <a:off x="642938" y="3109912"/>
            <a:ext cx="1914525" cy="223838"/>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7" name="Connettore 1 46"/>
          <p:cNvCxnSpPr/>
          <p:nvPr/>
        </p:nvCxnSpPr>
        <p:spPr>
          <a:xfrm flipH="1">
            <a:off x="3114675" y="3190875"/>
            <a:ext cx="2114550" cy="13811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9" name="Connettore 1 48"/>
          <p:cNvCxnSpPr/>
          <p:nvPr/>
        </p:nvCxnSpPr>
        <p:spPr>
          <a:xfrm flipH="1" flipV="1">
            <a:off x="5805488" y="3181351"/>
            <a:ext cx="1472972" cy="342899"/>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4" name="Connettore 1 53"/>
          <p:cNvCxnSpPr/>
          <p:nvPr/>
        </p:nvCxnSpPr>
        <p:spPr>
          <a:xfrm flipH="1">
            <a:off x="3128964" y="3652838"/>
            <a:ext cx="871536" cy="70008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6" name="Connettore 1 55"/>
          <p:cNvCxnSpPr/>
          <p:nvPr/>
        </p:nvCxnSpPr>
        <p:spPr>
          <a:xfrm flipH="1" flipV="1">
            <a:off x="4605338" y="3638551"/>
            <a:ext cx="609600" cy="10001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8" name="Connettore 1 57"/>
          <p:cNvCxnSpPr/>
          <p:nvPr/>
        </p:nvCxnSpPr>
        <p:spPr>
          <a:xfrm flipH="1" flipV="1">
            <a:off x="5824539" y="3738565"/>
            <a:ext cx="1458683" cy="571498"/>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0" name="Connettore 1 59"/>
          <p:cNvCxnSpPr/>
          <p:nvPr/>
        </p:nvCxnSpPr>
        <p:spPr>
          <a:xfrm flipH="1">
            <a:off x="652463" y="4362450"/>
            <a:ext cx="1890712" cy="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2" name="Connettore 1 61"/>
          <p:cNvCxnSpPr/>
          <p:nvPr/>
        </p:nvCxnSpPr>
        <p:spPr>
          <a:xfrm flipH="1" flipV="1">
            <a:off x="638175" y="5319713"/>
            <a:ext cx="414338" cy="476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4" name="Connettore 1 63"/>
          <p:cNvCxnSpPr/>
          <p:nvPr/>
        </p:nvCxnSpPr>
        <p:spPr>
          <a:xfrm flipH="1" flipV="1">
            <a:off x="1643062" y="5319714"/>
            <a:ext cx="900113" cy="20478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6" name="Connettore 1 65"/>
          <p:cNvCxnSpPr/>
          <p:nvPr/>
        </p:nvCxnSpPr>
        <p:spPr>
          <a:xfrm flipH="1">
            <a:off x="3086102" y="5419725"/>
            <a:ext cx="3019423" cy="10477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8" name="Connettore 1 67"/>
          <p:cNvCxnSpPr/>
          <p:nvPr/>
        </p:nvCxnSpPr>
        <p:spPr>
          <a:xfrm flipH="1">
            <a:off x="6619876" y="5167313"/>
            <a:ext cx="653821" cy="23336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1" name="Connettore 1 70"/>
          <p:cNvCxnSpPr/>
          <p:nvPr/>
        </p:nvCxnSpPr>
        <p:spPr>
          <a:xfrm flipH="1" flipV="1">
            <a:off x="633414" y="5534025"/>
            <a:ext cx="1909761" cy="38576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4" name="Connettore 1 73"/>
          <p:cNvCxnSpPr/>
          <p:nvPr/>
        </p:nvCxnSpPr>
        <p:spPr>
          <a:xfrm flipH="1">
            <a:off x="3086101" y="5805488"/>
            <a:ext cx="900112" cy="10477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6" name="Connettore 1 75"/>
          <p:cNvCxnSpPr/>
          <p:nvPr/>
        </p:nvCxnSpPr>
        <p:spPr>
          <a:xfrm flipH="1">
            <a:off x="4891088" y="5314950"/>
            <a:ext cx="2368322" cy="490538"/>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2" name="Connettore 1 81"/>
          <p:cNvCxnSpPr/>
          <p:nvPr/>
        </p:nvCxnSpPr>
        <p:spPr>
          <a:xfrm flipH="1" flipV="1">
            <a:off x="647702" y="5581651"/>
            <a:ext cx="419098" cy="795337"/>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4" name="Connettore 1 83"/>
          <p:cNvCxnSpPr/>
          <p:nvPr/>
        </p:nvCxnSpPr>
        <p:spPr>
          <a:xfrm flipH="1">
            <a:off x="4910139" y="5776913"/>
            <a:ext cx="1185861" cy="190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7" name="Connettore 1 86"/>
          <p:cNvCxnSpPr/>
          <p:nvPr/>
        </p:nvCxnSpPr>
        <p:spPr>
          <a:xfrm flipH="1">
            <a:off x="6848476" y="5372100"/>
            <a:ext cx="410934" cy="4000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9" name="Connettore 1 88"/>
          <p:cNvCxnSpPr/>
          <p:nvPr/>
        </p:nvCxnSpPr>
        <p:spPr>
          <a:xfrm flipH="1" flipV="1">
            <a:off x="642939" y="5688806"/>
            <a:ext cx="409574" cy="78819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1" name="Connettore 1 90"/>
          <p:cNvCxnSpPr/>
          <p:nvPr/>
        </p:nvCxnSpPr>
        <p:spPr>
          <a:xfrm flipH="1">
            <a:off x="1638302" y="5915025"/>
            <a:ext cx="2352673" cy="54530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3" name="Connettore 1 92"/>
          <p:cNvCxnSpPr/>
          <p:nvPr/>
        </p:nvCxnSpPr>
        <p:spPr>
          <a:xfrm flipH="1" flipV="1">
            <a:off x="4900615" y="5895977"/>
            <a:ext cx="342898" cy="61911"/>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5" name="Connettore 1 94"/>
          <p:cNvCxnSpPr/>
          <p:nvPr/>
        </p:nvCxnSpPr>
        <p:spPr>
          <a:xfrm flipH="1">
            <a:off x="5776913" y="5800725"/>
            <a:ext cx="1290637" cy="147638"/>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8" name="Connettore 1 97"/>
          <p:cNvCxnSpPr/>
          <p:nvPr/>
        </p:nvCxnSpPr>
        <p:spPr>
          <a:xfrm flipH="1">
            <a:off x="7134226" y="5529263"/>
            <a:ext cx="120421" cy="22860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01" name="Connettore 1 100"/>
          <p:cNvCxnSpPr/>
          <p:nvPr/>
        </p:nvCxnSpPr>
        <p:spPr>
          <a:xfrm flipH="1" flipV="1">
            <a:off x="642939" y="5931694"/>
            <a:ext cx="404811" cy="78819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03" name="Connettore 1 102"/>
          <p:cNvCxnSpPr/>
          <p:nvPr/>
        </p:nvCxnSpPr>
        <p:spPr>
          <a:xfrm flipH="1">
            <a:off x="1947865" y="6500813"/>
            <a:ext cx="3271835" cy="192881"/>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05" name="Connettore 1 104"/>
          <p:cNvCxnSpPr/>
          <p:nvPr/>
        </p:nvCxnSpPr>
        <p:spPr>
          <a:xfrm flipH="1">
            <a:off x="5953126" y="6181725"/>
            <a:ext cx="180974" cy="29051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08" name="Connettore 1 107"/>
          <p:cNvCxnSpPr/>
          <p:nvPr/>
        </p:nvCxnSpPr>
        <p:spPr>
          <a:xfrm flipH="1">
            <a:off x="6638925" y="6024563"/>
            <a:ext cx="642940" cy="128587"/>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23" name="Connettore 1 122"/>
          <p:cNvCxnSpPr/>
          <p:nvPr/>
        </p:nvCxnSpPr>
        <p:spPr>
          <a:xfrm flipH="1">
            <a:off x="1643064" y="5810250"/>
            <a:ext cx="2343149" cy="547689"/>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43" name="Connettore 1 142"/>
          <p:cNvCxnSpPr/>
          <p:nvPr/>
        </p:nvCxnSpPr>
        <p:spPr>
          <a:xfrm flipH="1" flipV="1">
            <a:off x="4600573" y="2119311"/>
            <a:ext cx="2677887" cy="17621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sp>
        <p:nvSpPr>
          <p:cNvPr id="45" name="CasellaDiTesto 44"/>
          <p:cNvSpPr txBox="1"/>
          <p:nvPr/>
        </p:nvSpPr>
        <p:spPr>
          <a:xfrm>
            <a:off x="115247" y="409578"/>
            <a:ext cx="523875" cy="215444"/>
          </a:xfrm>
          <a:prstGeom prst="rect">
            <a:avLst/>
          </a:prstGeom>
          <a:noFill/>
        </p:spPr>
        <p:txBody>
          <a:bodyPr wrap="square" rtlCol="0">
            <a:spAutoFit/>
          </a:bodyPr>
          <a:lstStyle/>
          <a:p>
            <a:r>
              <a:rPr lang="it-IT" sz="800" b="1" dirty="0" err="1" smtClean="0">
                <a:latin typeface="+mj-lt"/>
                <a:cs typeface="Arial" pitchFamily="34" charset="0"/>
              </a:rPr>
              <a:t>KxS</a:t>
            </a:r>
            <a:endParaRPr lang="it-IT" sz="800" b="1" dirty="0">
              <a:latin typeface="+mj-lt"/>
              <a:cs typeface="Arial" pitchFamily="34" charset="0"/>
            </a:endParaRPr>
          </a:p>
        </p:txBody>
      </p:sp>
      <p:sp>
        <p:nvSpPr>
          <p:cNvPr id="46" name="CasellaDiTesto 45"/>
          <p:cNvSpPr txBox="1"/>
          <p:nvPr/>
        </p:nvSpPr>
        <p:spPr>
          <a:xfrm>
            <a:off x="1112520" y="409578"/>
            <a:ext cx="523875" cy="215444"/>
          </a:xfrm>
          <a:prstGeom prst="rect">
            <a:avLst/>
          </a:prstGeom>
          <a:noFill/>
        </p:spPr>
        <p:txBody>
          <a:bodyPr wrap="square" rtlCol="0">
            <a:spAutoFit/>
          </a:bodyPr>
          <a:lstStyle/>
          <a:p>
            <a:r>
              <a:rPr lang="it-IT" sz="800" b="1" dirty="0" err="1" smtClean="0">
                <a:latin typeface="+mj-lt"/>
                <a:cs typeface="Arial" pitchFamily="34" charset="0"/>
              </a:rPr>
              <a:t>CxL</a:t>
            </a:r>
            <a:endParaRPr lang="it-IT" sz="800" b="1" dirty="0">
              <a:latin typeface="+mj-lt"/>
              <a:cs typeface="Arial" pitchFamily="34" charset="0"/>
            </a:endParaRPr>
          </a:p>
        </p:txBody>
      </p:sp>
      <p:sp>
        <p:nvSpPr>
          <p:cNvPr id="48" name="CasellaDiTesto 47"/>
          <p:cNvSpPr txBox="1"/>
          <p:nvPr/>
        </p:nvSpPr>
        <p:spPr>
          <a:xfrm>
            <a:off x="2565082" y="409570"/>
            <a:ext cx="523875" cy="215444"/>
          </a:xfrm>
          <a:prstGeom prst="rect">
            <a:avLst/>
          </a:prstGeom>
          <a:noFill/>
        </p:spPr>
        <p:txBody>
          <a:bodyPr wrap="square" rtlCol="0">
            <a:spAutoFit/>
          </a:bodyPr>
          <a:lstStyle/>
          <a:p>
            <a:r>
              <a:rPr lang="it-IT" sz="800" b="1" dirty="0" err="1" smtClean="0">
                <a:latin typeface="+mj-lt"/>
                <a:cs typeface="Arial" pitchFamily="34" charset="0"/>
              </a:rPr>
              <a:t>MxC</a:t>
            </a:r>
            <a:endParaRPr lang="it-IT" sz="800" b="1" dirty="0">
              <a:latin typeface="+mj-lt"/>
              <a:cs typeface="Arial" pitchFamily="34" charset="0"/>
            </a:endParaRPr>
          </a:p>
        </p:txBody>
      </p:sp>
      <p:sp>
        <p:nvSpPr>
          <p:cNvPr id="50" name="CasellaDiTesto 49"/>
          <p:cNvSpPr txBox="1"/>
          <p:nvPr/>
        </p:nvSpPr>
        <p:spPr>
          <a:xfrm>
            <a:off x="4171944" y="404815"/>
            <a:ext cx="523875" cy="215444"/>
          </a:xfrm>
          <a:prstGeom prst="rect">
            <a:avLst/>
          </a:prstGeom>
          <a:noFill/>
        </p:spPr>
        <p:txBody>
          <a:bodyPr wrap="square" rtlCol="0">
            <a:spAutoFit/>
          </a:bodyPr>
          <a:lstStyle/>
          <a:p>
            <a:r>
              <a:rPr lang="it-IT" sz="800" b="1" dirty="0" err="1" smtClean="0">
                <a:latin typeface="+mj-lt"/>
                <a:cs typeface="Arial" pitchFamily="34" charset="0"/>
              </a:rPr>
              <a:t>SxL</a:t>
            </a:r>
            <a:endParaRPr lang="it-IT" sz="800" b="1" dirty="0">
              <a:latin typeface="+mj-lt"/>
              <a:cs typeface="Arial" pitchFamily="34" charset="0"/>
            </a:endParaRPr>
          </a:p>
        </p:txBody>
      </p:sp>
      <p:sp>
        <p:nvSpPr>
          <p:cNvPr id="51" name="CasellaDiTesto 50"/>
          <p:cNvSpPr txBox="1"/>
          <p:nvPr/>
        </p:nvSpPr>
        <p:spPr>
          <a:xfrm>
            <a:off x="5257800" y="426720"/>
            <a:ext cx="523875" cy="215444"/>
          </a:xfrm>
          <a:prstGeom prst="rect">
            <a:avLst/>
          </a:prstGeom>
          <a:noFill/>
        </p:spPr>
        <p:txBody>
          <a:bodyPr wrap="square" rtlCol="0">
            <a:spAutoFit/>
          </a:bodyPr>
          <a:lstStyle/>
          <a:p>
            <a:r>
              <a:rPr lang="it-IT" sz="800" b="1" dirty="0" err="1" smtClean="0">
                <a:latin typeface="+mj-lt"/>
                <a:cs typeface="Arial" pitchFamily="34" charset="0"/>
              </a:rPr>
              <a:t>LxG</a:t>
            </a:r>
            <a:endParaRPr lang="it-IT" sz="800" b="1" dirty="0">
              <a:latin typeface="+mj-lt"/>
              <a:cs typeface="Arial" pitchFamily="34" charset="0"/>
            </a:endParaRPr>
          </a:p>
        </p:txBody>
      </p:sp>
      <p:sp>
        <p:nvSpPr>
          <p:cNvPr id="52" name="CasellaDiTesto 51"/>
          <p:cNvSpPr txBox="1"/>
          <p:nvPr/>
        </p:nvSpPr>
        <p:spPr>
          <a:xfrm>
            <a:off x="6286507" y="404815"/>
            <a:ext cx="523875" cy="215444"/>
          </a:xfrm>
          <a:prstGeom prst="rect">
            <a:avLst/>
          </a:prstGeom>
          <a:noFill/>
        </p:spPr>
        <p:txBody>
          <a:bodyPr wrap="square" rtlCol="0">
            <a:spAutoFit/>
          </a:bodyPr>
          <a:lstStyle/>
          <a:p>
            <a:r>
              <a:rPr lang="it-IT" sz="800" b="1" dirty="0" err="1" smtClean="0">
                <a:latin typeface="+mj-lt"/>
                <a:cs typeface="Arial" pitchFamily="34" charset="0"/>
              </a:rPr>
              <a:t>UxK</a:t>
            </a:r>
            <a:endParaRPr lang="it-IT" sz="800" b="1" dirty="0">
              <a:latin typeface="+mj-lt"/>
              <a:cs typeface="Arial" pitchFamily="34" charset="0"/>
            </a:endParaRPr>
          </a:p>
        </p:txBody>
      </p:sp>
      <p:sp>
        <p:nvSpPr>
          <p:cNvPr id="53" name="Rettangolo 52"/>
          <p:cNvSpPr/>
          <p:nvPr/>
        </p:nvSpPr>
        <p:spPr>
          <a:xfrm>
            <a:off x="6006872" y="1981200"/>
            <a:ext cx="914400" cy="438151"/>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5" name="Rettangolo 54"/>
          <p:cNvSpPr/>
          <p:nvPr/>
        </p:nvSpPr>
        <p:spPr>
          <a:xfrm>
            <a:off x="5092472" y="1019162"/>
            <a:ext cx="914400" cy="438151"/>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7" name="Rettangolo 56"/>
          <p:cNvSpPr/>
          <p:nvPr/>
        </p:nvSpPr>
        <p:spPr>
          <a:xfrm>
            <a:off x="6006872" y="6001656"/>
            <a:ext cx="914400" cy="382191"/>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26" name="Picture 2" descr="C:\Users\marco.maccaferri\Dropbox\CONSENSUS_MAP_MANUSCRIPT_2012\CONSENSUS-07-04-2013\FIGURE_1_SUPPLEMENTAL\6A\FIG_1_SUPPL_6A002.emf"/>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3958" t="923" r="60278" b="11408"/>
          <a:stretch/>
        </p:blipFill>
        <p:spPr bwMode="auto">
          <a:xfrm>
            <a:off x="7216770" y="157110"/>
            <a:ext cx="1955800" cy="6653294"/>
          </a:xfrm>
          <a:prstGeom prst="rect">
            <a:avLst/>
          </a:prstGeom>
          <a:noFill/>
          <a:extLst>
            <a:ext uri="{909E8E84-426E-40DD-AFC4-6F175D3DCCD1}">
              <a14:hiddenFill xmlns:a14="http://schemas.microsoft.com/office/drawing/2010/main">
                <a:solidFill>
                  <a:srgbClr val="FFFFFF"/>
                </a:solidFill>
              </a14:hiddenFill>
            </a:ext>
          </a:extLst>
        </p:spPr>
      </p:pic>
      <p:sp>
        <p:nvSpPr>
          <p:cNvPr id="59" name="Ovale 58"/>
          <p:cNvSpPr/>
          <p:nvPr/>
        </p:nvSpPr>
        <p:spPr>
          <a:xfrm>
            <a:off x="7421881" y="2286000"/>
            <a:ext cx="45719" cy="13705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3" name="CasellaDiTesto 62"/>
          <p:cNvSpPr txBox="1"/>
          <p:nvPr/>
        </p:nvSpPr>
        <p:spPr>
          <a:xfrm>
            <a:off x="106680" y="76200"/>
            <a:ext cx="1616388" cy="276999"/>
          </a:xfrm>
          <a:prstGeom prst="rect">
            <a:avLst/>
          </a:prstGeom>
          <a:noFill/>
        </p:spPr>
        <p:txBody>
          <a:bodyPr wrap="square" rtlCol="0">
            <a:spAutoFit/>
          </a:bodyPr>
          <a:lstStyle/>
          <a:p>
            <a:r>
              <a:rPr lang="it-IT" sz="1200" b="1" dirty="0" err="1" smtClean="0">
                <a:latin typeface="+mj-lt"/>
                <a:cs typeface="Arial" pitchFamily="34" charset="0"/>
              </a:rPr>
              <a:t>Chromosome</a:t>
            </a:r>
            <a:r>
              <a:rPr lang="it-IT" sz="1200" b="1" dirty="0" smtClean="0">
                <a:latin typeface="+mj-lt"/>
                <a:cs typeface="Arial" pitchFamily="34" charset="0"/>
              </a:rPr>
              <a:t> 6A</a:t>
            </a:r>
            <a:endParaRPr lang="it-IT" sz="1200" b="1" dirty="0">
              <a:latin typeface="+mj-lt"/>
              <a:cs typeface="Arial" pitchFamily="34" charset="0"/>
            </a:endParaRPr>
          </a:p>
        </p:txBody>
      </p:sp>
    </p:spTree>
    <p:extLst>
      <p:ext uri="{BB962C8B-B14F-4D97-AF65-F5344CB8AC3E}">
        <p14:creationId xmlns:p14="http://schemas.microsoft.com/office/powerpoint/2010/main" val="25308261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Users\marco.maccaferri\Dropbox\CONSENSUS_MAP_MANUSCRIPT_2012\Figure_mappa_consensus_1\FIGURE_1_SUPPLEMENTAL\6B\FIG_1_SUPPL_6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250" r="91629" b="91499"/>
          <a:stretch/>
        </p:blipFill>
        <p:spPr bwMode="auto">
          <a:xfrm>
            <a:off x="152400" y="929878"/>
            <a:ext cx="689429" cy="28932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C:\Users\marco.maccaferri\Dropbox\CONSENSUS_MAP_MANUSCRIPT_2012\Figure_mappa_consensus_1\FIGURE_1_SUPPLEMENTAL\6B\FIG_1_SUPPL_6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8592" t="5468" r="72904" b="36280"/>
          <a:stretch/>
        </p:blipFill>
        <p:spPr bwMode="auto">
          <a:xfrm>
            <a:off x="1066800" y="972502"/>
            <a:ext cx="1524000" cy="396479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3" descr="C:\Users\marco.maccaferri\Dropbox\CONSENSUS_MAP_MANUSCRIPT_2012\Figure_mappa_consensus_1\FIGURE_1_SUPPLEMENTAL\6B\FIG_1_SUPPL_6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6743" r="54928" b="8821"/>
          <a:stretch/>
        </p:blipFill>
        <p:spPr bwMode="auto">
          <a:xfrm>
            <a:off x="2590800" y="785812"/>
            <a:ext cx="1509486" cy="612933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3" descr="C:\Users\marco.maccaferri\Dropbox\CONSENSUS_MAP_MANUSCRIPT_2012\Figure_mappa_consensus_1\FIGURE_1_SUPPLEMENTAL\6B\FIG_1_SUPPL_6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4850" t="11615" r="37570" b="22361"/>
          <a:stretch/>
        </p:blipFill>
        <p:spPr bwMode="auto">
          <a:xfrm>
            <a:off x="3886201" y="609600"/>
            <a:ext cx="1447799" cy="449362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 descr="C:\Users\marco.maccaferri\Dropbox\CONSENSUS_MAP_MANUSCRIPT_2012\Figure_mappa_consensus_1\FIGURE_1_SUPPLEMENTAL\6B\FIG_1_SUPPL_6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3092" t="8544" r="26819" b="16989"/>
          <a:stretch/>
        </p:blipFill>
        <p:spPr bwMode="auto">
          <a:xfrm>
            <a:off x="5536746" y="1116192"/>
            <a:ext cx="830942" cy="506839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Users\marco.maccaferri\Dropbox\CONSENSUS_MAP_MANUSCRIPT_2012\Figure_mappa_consensus_1\FIGURE_1_SUPPLEMENTAL\6B\FIG_1_SUPPL_6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1330" t="81898" r="16863" b="13981"/>
          <a:stretch/>
        </p:blipFill>
        <p:spPr bwMode="auto">
          <a:xfrm>
            <a:off x="5961742" y="6019800"/>
            <a:ext cx="972458" cy="28044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descr="C:\Users\marco.maccaferri\Dropbox\CONSENSUS_MAP_MANUSCRIPT_2012\Figure_mappa_consensus_1\FIGURE_1_SUPPLEMENTAL\6B\FIG_1_SUPPL_6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1330" t="4351" r="16863" b="91121"/>
          <a:stretch/>
        </p:blipFill>
        <p:spPr bwMode="auto">
          <a:xfrm>
            <a:off x="6266542" y="457200"/>
            <a:ext cx="972458" cy="308201"/>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C:\Users\marco.maccaferri\Dropbox\CONSENSUS_MAP_MANUSCRIPT_2012\Figure_mappa_consensus_1\FIGURE_1_SUPPLEMENTAL\6B\FIG_1_SUPPL_6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2619" t="37276" r="16863" b="48491"/>
          <a:stretch/>
        </p:blipFill>
        <p:spPr bwMode="auto">
          <a:xfrm>
            <a:off x="6096000" y="3276600"/>
            <a:ext cx="866321" cy="96869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C:\Users\marco.maccaferri\Dropbox\CONSENSUS_MAP_MANUSCRIPT_2012\Figure_mappa_consensus_1\FIGURE_1_SUPPLEMENTAL\6B\FIG_1_SUPPL_6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2608" r="91629" b="22605"/>
          <a:stretch/>
        </p:blipFill>
        <p:spPr bwMode="auto">
          <a:xfrm>
            <a:off x="152400" y="3072969"/>
            <a:ext cx="689429" cy="3728833"/>
          </a:xfrm>
          <a:prstGeom prst="rect">
            <a:avLst/>
          </a:prstGeom>
          <a:noFill/>
          <a:extLst>
            <a:ext uri="{909E8E84-426E-40DD-AFC4-6F175D3DCCD1}">
              <a14:hiddenFill xmlns:a14="http://schemas.microsoft.com/office/drawing/2010/main">
                <a:solidFill>
                  <a:srgbClr val="FFFFFF"/>
                </a:solidFill>
              </a14:hiddenFill>
            </a:ext>
          </a:extLst>
        </p:spPr>
      </p:pic>
      <p:cxnSp>
        <p:nvCxnSpPr>
          <p:cNvPr id="24" name="Connettore 1 23"/>
          <p:cNvCxnSpPr/>
          <p:nvPr/>
        </p:nvCxnSpPr>
        <p:spPr>
          <a:xfrm flipH="1">
            <a:off x="827089" y="3127647"/>
            <a:ext cx="315911" cy="58737"/>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6" name="Connettore 1 25"/>
          <p:cNvCxnSpPr/>
          <p:nvPr/>
        </p:nvCxnSpPr>
        <p:spPr>
          <a:xfrm flipH="1">
            <a:off x="1614490" y="3076575"/>
            <a:ext cx="1039810" cy="4948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8" name="Connettore 1 27"/>
          <p:cNvCxnSpPr/>
          <p:nvPr/>
        </p:nvCxnSpPr>
        <p:spPr>
          <a:xfrm flipH="1" flipV="1">
            <a:off x="3140076" y="3076576"/>
            <a:ext cx="803274" cy="146049"/>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flipH="1" flipV="1">
            <a:off x="4429125" y="3222625"/>
            <a:ext cx="1190626" cy="130447"/>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flipH="1" flipV="1">
            <a:off x="6088070" y="3348310"/>
            <a:ext cx="1274755" cy="19975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9" name="Connettore 1 38"/>
          <p:cNvCxnSpPr/>
          <p:nvPr/>
        </p:nvCxnSpPr>
        <p:spPr>
          <a:xfrm flipH="1" flipV="1">
            <a:off x="636590" y="3694384"/>
            <a:ext cx="509585" cy="67991"/>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1" name="Connettore 1 40"/>
          <p:cNvCxnSpPr/>
          <p:nvPr/>
        </p:nvCxnSpPr>
        <p:spPr>
          <a:xfrm flipH="1" flipV="1">
            <a:off x="1589091" y="3764235"/>
            <a:ext cx="2347909" cy="22039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3" name="Connettore 1 42"/>
          <p:cNvCxnSpPr/>
          <p:nvPr/>
        </p:nvCxnSpPr>
        <p:spPr>
          <a:xfrm flipH="1">
            <a:off x="4405317" y="3743325"/>
            <a:ext cx="1214433" cy="23046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5" name="Connettore 1 44"/>
          <p:cNvCxnSpPr/>
          <p:nvPr/>
        </p:nvCxnSpPr>
        <p:spPr>
          <a:xfrm flipH="1" flipV="1">
            <a:off x="6275394" y="3732486"/>
            <a:ext cx="1087431" cy="620439"/>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8" name="Connettore 1 47"/>
          <p:cNvCxnSpPr/>
          <p:nvPr/>
        </p:nvCxnSpPr>
        <p:spPr>
          <a:xfrm flipH="1" flipV="1">
            <a:off x="648021" y="3591515"/>
            <a:ext cx="494979" cy="13085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0" name="Connettore 1 49"/>
          <p:cNvCxnSpPr/>
          <p:nvPr/>
        </p:nvCxnSpPr>
        <p:spPr>
          <a:xfrm flipH="1" flipV="1">
            <a:off x="2019622" y="3717246"/>
            <a:ext cx="1912298" cy="22610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2" name="Connettore 1 51"/>
          <p:cNvCxnSpPr/>
          <p:nvPr/>
        </p:nvCxnSpPr>
        <p:spPr>
          <a:xfrm flipH="1">
            <a:off x="4397698" y="3608070"/>
            <a:ext cx="1801172" cy="33523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flipH="1" flipV="1">
            <a:off x="6672263" y="3595688"/>
            <a:ext cx="721519" cy="6286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9" name="Connettore 1 58"/>
          <p:cNvCxnSpPr/>
          <p:nvPr/>
        </p:nvCxnSpPr>
        <p:spPr>
          <a:xfrm flipH="1">
            <a:off x="2056450" y="2880360"/>
            <a:ext cx="599120" cy="3234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1" name="Connettore 1 60"/>
          <p:cNvCxnSpPr/>
          <p:nvPr/>
        </p:nvCxnSpPr>
        <p:spPr>
          <a:xfrm flipH="1" flipV="1">
            <a:off x="3393760" y="2882220"/>
            <a:ext cx="2218370" cy="2762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3" name="Connettore 1 62"/>
          <p:cNvCxnSpPr/>
          <p:nvPr/>
        </p:nvCxnSpPr>
        <p:spPr>
          <a:xfrm flipH="1" flipV="1">
            <a:off x="6084260" y="3154001"/>
            <a:ext cx="1283328" cy="9402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5" name="Connettore 1 64"/>
          <p:cNvCxnSpPr/>
          <p:nvPr/>
        </p:nvCxnSpPr>
        <p:spPr>
          <a:xfrm flipH="1" flipV="1">
            <a:off x="1843090" y="2767920"/>
            <a:ext cx="823910" cy="857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7" name="Connettore 1 66"/>
          <p:cNvCxnSpPr/>
          <p:nvPr/>
        </p:nvCxnSpPr>
        <p:spPr>
          <a:xfrm flipH="1" flipV="1">
            <a:off x="3607120" y="2847930"/>
            <a:ext cx="2012630" cy="15054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9" name="Connettore 1 68"/>
          <p:cNvCxnSpPr/>
          <p:nvPr/>
        </p:nvCxnSpPr>
        <p:spPr>
          <a:xfrm flipH="1" flipV="1">
            <a:off x="636270" y="1116330"/>
            <a:ext cx="537210" cy="266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1" name="Connettore 1 70"/>
          <p:cNvCxnSpPr/>
          <p:nvPr/>
        </p:nvCxnSpPr>
        <p:spPr>
          <a:xfrm flipH="1" flipV="1">
            <a:off x="3348040" y="2352630"/>
            <a:ext cx="602930" cy="1162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3" name="Connettore 1 72"/>
          <p:cNvCxnSpPr/>
          <p:nvPr/>
        </p:nvCxnSpPr>
        <p:spPr>
          <a:xfrm flipH="1">
            <a:off x="4430080" y="2263140"/>
            <a:ext cx="1193480" cy="21141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8" name="Connettore 1 77"/>
          <p:cNvCxnSpPr/>
          <p:nvPr/>
        </p:nvCxnSpPr>
        <p:spPr>
          <a:xfrm flipH="1">
            <a:off x="1596390" y="662940"/>
            <a:ext cx="4880610" cy="4762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0" name="Connettore 1 79"/>
          <p:cNvCxnSpPr/>
          <p:nvPr/>
        </p:nvCxnSpPr>
        <p:spPr>
          <a:xfrm flipH="1">
            <a:off x="6076001" y="1966913"/>
            <a:ext cx="1291587" cy="298087"/>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2" name="Connettore 1 81"/>
          <p:cNvCxnSpPr/>
          <p:nvPr/>
        </p:nvCxnSpPr>
        <p:spPr>
          <a:xfrm flipH="1">
            <a:off x="7093270" y="647700"/>
            <a:ext cx="271936" cy="1524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7" name="Connettore 1 86"/>
          <p:cNvCxnSpPr/>
          <p:nvPr/>
        </p:nvCxnSpPr>
        <p:spPr>
          <a:xfrm flipH="1" flipV="1">
            <a:off x="3140076" y="893564"/>
            <a:ext cx="807084" cy="51994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9" name="Connettore 1 88"/>
          <p:cNvCxnSpPr/>
          <p:nvPr/>
        </p:nvCxnSpPr>
        <p:spPr>
          <a:xfrm flipH="1">
            <a:off x="4412616" y="1367790"/>
            <a:ext cx="1222374" cy="3631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1" name="Connettore 1 90"/>
          <p:cNvCxnSpPr/>
          <p:nvPr/>
        </p:nvCxnSpPr>
        <p:spPr>
          <a:xfrm flipH="1">
            <a:off x="6083620" y="900113"/>
            <a:ext cx="1307780" cy="467677"/>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3" name="Connettore 1 92"/>
          <p:cNvCxnSpPr/>
          <p:nvPr/>
        </p:nvCxnSpPr>
        <p:spPr>
          <a:xfrm flipH="1" flipV="1">
            <a:off x="1839280" y="2124030"/>
            <a:ext cx="831530" cy="2305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5" name="Connettore 1 94"/>
          <p:cNvCxnSpPr/>
          <p:nvPr/>
        </p:nvCxnSpPr>
        <p:spPr>
          <a:xfrm flipH="1" flipV="1">
            <a:off x="1554802" y="4084276"/>
            <a:ext cx="1070288" cy="76966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8" name="Connettore 1 97"/>
          <p:cNvCxnSpPr/>
          <p:nvPr/>
        </p:nvCxnSpPr>
        <p:spPr>
          <a:xfrm flipH="1">
            <a:off x="4405318" y="4130040"/>
            <a:ext cx="1778312" cy="39619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00" name="Connettore 1 99"/>
          <p:cNvCxnSpPr/>
          <p:nvPr/>
        </p:nvCxnSpPr>
        <p:spPr>
          <a:xfrm flipH="1" flipV="1">
            <a:off x="6629724" y="4121106"/>
            <a:ext cx="718814" cy="90333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03" name="Connettore 1 102"/>
          <p:cNvCxnSpPr/>
          <p:nvPr/>
        </p:nvCxnSpPr>
        <p:spPr>
          <a:xfrm flipH="1">
            <a:off x="3578548" y="4541520"/>
            <a:ext cx="353372" cy="31618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06" name="Connettore 1 105"/>
          <p:cNvCxnSpPr/>
          <p:nvPr/>
        </p:nvCxnSpPr>
        <p:spPr>
          <a:xfrm flipH="1" flipV="1">
            <a:off x="6084260" y="3001601"/>
            <a:ext cx="1302378" cy="12736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08" name="Connettore 1 107"/>
          <p:cNvCxnSpPr/>
          <p:nvPr/>
        </p:nvCxnSpPr>
        <p:spPr>
          <a:xfrm flipH="1" flipV="1">
            <a:off x="1798642" y="4594816"/>
            <a:ext cx="841688" cy="106684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0" name="Connettore 1 109"/>
          <p:cNvCxnSpPr/>
          <p:nvPr/>
        </p:nvCxnSpPr>
        <p:spPr>
          <a:xfrm flipH="1">
            <a:off x="3125158" y="5033010"/>
            <a:ext cx="2471732" cy="64003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2" name="Connettore 1 111"/>
          <p:cNvCxnSpPr/>
          <p:nvPr/>
        </p:nvCxnSpPr>
        <p:spPr>
          <a:xfrm flipH="1" flipV="1">
            <a:off x="6069654" y="5031694"/>
            <a:ext cx="1264596" cy="82856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4" name="Connettore 1 113"/>
          <p:cNvCxnSpPr/>
          <p:nvPr/>
        </p:nvCxnSpPr>
        <p:spPr>
          <a:xfrm flipH="1">
            <a:off x="632782" y="6477000"/>
            <a:ext cx="2007548" cy="15616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6" name="Connettore 1 115"/>
          <p:cNvCxnSpPr/>
          <p:nvPr/>
        </p:nvCxnSpPr>
        <p:spPr>
          <a:xfrm flipH="1">
            <a:off x="3125158" y="6153150"/>
            <a:ext cx="3050852" cy="32761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9" name="Connettore 1 118"/>
          <p:cNvCxnSpPr/>
          <p:nvPr/>
        </p:nvCxnSpPr>
        <p:spPr>
          <a:xfrm flipH="1" flipV="1">
            <a:off x="6835464" y="6132786"/>
            <a:ext cx="494024" cy="18943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sp>
        <p:nvSpPr>
          <p:cNvPr id="53" name="CasellaDiTesto 52"/>
          <p:cNvSpPr txBox="1"/>
          <p:nvPr/>
        </p:nvSpPr>
        <p:spPr>
          <a:xfrm>
            <a:off x="160020" y="409578"/>
            <a:ext cx="523875" cy="215444"/>
          </a:xfrm>
          <a:prstGeom prst="rect">
            <a:avLst/>
          </a:prstGeom>
          <a:noFill/>
        </p:spPr>
        <p:txBody>
          <a:bodyPr wrap="square" rtlCol="0">
            <a:spAutoFit/>
          </a:bodyPr>
          <a:lstStyle/>
          <a:p>
            <a:r>
              <a:rPr lang="it-IT" sz="800" b="1" dirty="0" err="1" smtClean="0">
                <a:latin typeface="+mj-lt"/>
                <a:cs typeface="Arial" pitchFamily="34" charset="0"/>
              </a:rPr>
              <a:t>KxS</a:t>
            </a:r>
            <a:endParaRPr lang="it-IT" sz="800" b="1" dirty="0">
              <a:latin typeface="+mj-lt"/>
              <a:cs typeface="Arial" pitchFamily="34" charset="0"/>
            </a:endParaRPr>
          </a:p>
        </p:txBody>
      </p:sp>
      <p:sp>
        <p:nvSpPr>
          <p:cNvPr id="54" name="CasellaDiTesto 53"/>
          <p:cNvSpPr txBox="1"/>
          <p:nvPr/>
        </p:nvSpPr>
        <p:spPr>
          <a:xfrm>
            <a:off x="1152525" y="432438"/>
            <a:ext cx="523875" cy="215444"/>
          </a:xfrm>
          <a:prstGeom prst="rect">
            <a:avLst/>
          </a:prstGeom>
          <a:noFill/>
        </p:spPr>
        <p:txBody>
          <a:bodyPr wrap="square" rtlCol="0">
            <a:spAutoFit/>
          </a:bodyPr>
          <a:lstStyle/>
          <a:p>
            <a:r>
              <a:rPr lang="it-IT" sz="800" b="1" dirty="0" err="1" smtClean="0">
                <a:latin typeface="+mj-lt"/>
                <a:cs typeface="Arial" pitchFamily="34" charset="0"/>
              </a:rPr>
              <a:t>CxL</a:t>
            </a:r>
            <a:endParaRPr lang="it-IT" sz="800" b="1" dirty="0">
              <a:latin typeface="+mj-lt"/>
              <a:cs typeface="Arial" pitchFamily="34" charset="0"/>
            </a:endParaRPr>
          </a:p>
        </p:txBody>
      </p:sp>
      <p:sp>
        <p:nvSpPr>
          <p:cNvPr id="56" name="CasellaDiTesto 55"/>
          <p:cNvSpPr txBox="1"/>
          <p:nvPr/>
        </p:nvSpPr>
        <p:spPr>
          <a:xfrm>
            <a:off x="2633662" y="409570"/>
            <a:ext cx="523875" cy="215444"/>
          </a:xfrm>
          <a:prstGeom prst="rect">
            <a:avLst/>
          </a:prstGeom>
          <a:noFill/>
        </p:spPr>
        <p:txBody>
          <a:bodyPr wrap="square" rtlCol="0">
            <a:spAutoFit/>
          </a:bodyPr>
          <a:lstStyle/>
          <a:p>
            <a:r>
              <a:rPr lang="it-IT" sz="800" b="1" dirty="0" err="1" smtClean="0">
                <a:latin typeface="+mj-lt"/>
                <a:cs typeface="Arial" pitchFamily="34" charset="0"/>
              </a:rPr>
              <a:t>MxC</a:t>
            </a:r>
            <a:endParaRPr lang="it-IT" sz="800" b="1" dirty="0">
              <a:latin typeface="+mj-lt"/>
              <a:cs typeface="Arial" pitchFamily="34" charset="0"/>
            </a:endParaRPr>
          </a:p>
        </p:txBody>
      </p:sp>
      <p:sp>
        <p:nvSpPr>
          <p:cNvPr id="57" name="CasellaDiTesto 56"/>
          <p:cNvSpPr txBox="1"/>
          <p:nvPr/>
        </p:nvSpPr>
        <p:spPr>
          <a:xfrm>
            <a:off x="3943344" y="404815"/>
            <a:ext cx="523875" cy="215444"/>
          </a:xfrm>
          <a:prstGeom prst="rect">
            <a:avLst/>
          </a:prstGeom>
          <a:noFill/>
        </p:spPr>
        <p:txBody>
          <a:bodyPr wrap="square" rtlCol="0">
            <a:spAutoFit/>
          </a:bodyPr>
          <a:lstStyle/>
          <a:p>
            <a:r>
              <a:rPr lang="it-IT" sz="800" b="1" dirty="0" err="1" smtClean="0">
                <a:latin typeface="+mj-lt"/>
                <a:cs typeface="Arial" pitchFamily="34" charset="0"/>
              </a:rPr>
              <a:t>SxL</a:t>
            </a:r>
            <a:endParaRPr lang="it-IT" sz="800" b="1" dirty="0">
              <a:latin typeface="+mj-lt"/>
              <a:cs typeface="Arial" pitchFamily="34" charset="0"/>
            </a:endParaRPr>
          </a:p>
        </p:txBody>
      </p:sp>
      <p:sp>
        <p:nvSpPr>
          <p:cNvPr id="58" name="CasellaDiTesto 57"/>
          <p:cNvSpPr txBox="1"/>
          <p:nvPr/>
        </p:nvSpPr>
        <p:spPr>
          <a:xfrm>
            <a:off x="5638800" y="394156"/>
            <a:ext cx="523875" cy="215444"/>
          </a:xfrm>
          <a:prstGeom prst="rect">
            <a:avLst/>
          </a:prstGeom>
          <a:noFill/>
        </p:spPr>
        <p:txBody>
          <a:bodyPr wrap="square" rtlCol="0">
            <a:spAutoFit/>
          </a:bodyPr>
          <a:lstStyle/>
          <a:p>
            <a:r>
              <a:rPr lang="it-IT" sz="800" b="1" dirty="0" err="1" smtClean="0">
                <a:latin typeface="+mj-lt"/>
                <a:cs typeface="Arial" pitchFamily="34" charset="0"/>
              </a:rPr>
              <a:t>LxG</a:t>
            </a:r>
            <a:endParaRPr lang="it-IT" sz="800" b="1" dirty="0">
              <a:latin typeface="+mj-lt"/>
              <a:cs typeface="Arial" pitchFamily="34" charset="0"/>
            </a:endParaRPr>
          </a:p>
        </p:txBody>
      </p:sp>
      <p:sp>
        <p:nvSpPr>
          <p:cNvPr id="60" name="CasellaDiTesto 59"/>
          <p:cNvSpPr txBox="1"/>
          <p:nvPr/>
        </p:nvSpPr>
        <p:spPr>
          <a:xfrm>
            <a:off x="6324607" y="404815"/>
            <a:ext cx="523875" cy="215444"/>
          </a:xfrm>
          <a:prstGeom prst="rect">
            <a:avLst/>
          </a:prstGeom>
          <a:noFill/>
        </p:spPr>
        <p:txBody>
          <a:bodyPr wrap="square" rtlCol="0">
            <a:spAutoFit/>
          </a:bodyPr>
          <a:lstStyle/>
          <a:p>
            <a:r>
              <a:rPr lang="it-IT" sz="800" b="1" dirty="0" err="1" smtClean="0">
                <a:latin typeface="+mj-lt"/>
                <a:cs typeface="Arial" pitchFamily="34" charset="0"/>
              </a:rPr>
              <a:t>UxK</a:t>
            </a:r>
            <a:endParaRPr lang="it-IT" sz="800" b="1" dirty="0">
              <a:latin typeface="+mj-lt"/>
              <a:cs typeface="Arial" pitchFamily="34" charset="0"/>
            </a:endParaRPr>
          </a:p>
        </p:txBody>
      </p:sp>
      <p:pic>
        <p:nvPicPr>
          <p:cNvPr id="4098" name="Picture 2" descr="C:\Users\marco.maccaferri\Dropbox\CONSENSUS_MAP_MANUSCRIPT_2012\CONSENSUS-07-04-2013\FIGURE_1_SUPPLEMENTAL\6B\FIG_1_SUPPL_6B002.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97" r="79778" b="12679"/>
          <a:stretch/>
        </p:blipFill>
        <p:spPr bwMode="auto">
          <a:xfrm>
            <a:off x="7348533" y="429515"/>
            <a:ext cx="1784272" cy="6372287"/>
          </a:xfrm>
          <a:prstGeom prst="rect">
            <a:avLst/>
          </a:prstGeom>
          <a:noFill/>
          <a:extLst>
            <a:ext uri="{909E8E84-426E-40DD-AFC4-6F175D3DCCD1}">
              <a14:hiddenFill xmlns:a14="http://schemas.microsoft.com/office/drawing/2010/main">
                <a:solidFill>
                  <a:srgbClr val="FFFFFF"/>
                </a:solidFill>
              </a14:hiddenFill>
            </a:ext>
          </a:extLst>
        </p:spPr>
      </p:pic>
      <p:sp>
        <p:nvSpPr>
          <p:cNvPr id="64" name="Rettangolo 63"/>
          <p:cNvSpPr/>
          <p:nvPr/>
        </p:nvSpPr>
        <p:spPr>
          <a:xfrm>
            <a:off x="76200" y="862015"/>
            <a:ext cx="776288" cy="382191"/>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2" name="Ovale 61"/>
          <p:cNvSpPr/>
          <p:nvPr/>
        </p:nvSpPr>
        <p:spPr>
          <a:xfrm>
            <a:off x="7524752" y="3048000"/>
            <a:ext cx="45719" cy="13705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8" name="CasellaDiTesto 67"/>
          <p:cNvSpPr txBox="1"/>
          <p:nvPr/>
        </p:nvSpPr>
        <p:spPr>
          <a:xfrm>
            <a:off x="152400" y="76200"/>
            <a:ext cx="1616388" cy="276999"/>
          </a:xfrm>
          <a:prstGeom prst="rect">
            <a:avLst/>
          </a:prstGeom>
          <a:noFill/>
        </p:spPr>
        <p:txBody>
          <a:bodyPr wrap="square" rtlCol="0">
            <a:spAutoFit/>
          </a:bodyPr>
          <a:lstStyle/>
          <a:p>
            <a:r>
              <a:rPr lang="it-IT" sz="1200" b="1" dirty="0" err="1" smtClean="0">
                <a:latin typeface="+mj-lt"/>
                <a:cs typeface="Arial" pitchFamily="34" charset="0"/>
              </a:rPr>
              <a:t>Chromosome</a:t>
            </a:r>
            <a:r>
              <a:rPr lang="it-IT" sz="1200" b="1" dirty="0" smtClean="0">
                <a:latin typeface="+mj-lt"/>
                <a:cs typeface="Arial" pitchFamily="34" charset="0"/>
              </a:rPr>
              <a:t> 6B</a:t>
            </a:r>
            <a:endParaRPr lang="it-IT" sz="1200" b="1" dirty="0">
              <a:latin typeface="+mj-lt"/>
              <a:cs typeface="Arial" pitchFamily="34" charset="0"/>
            </a:endParaRPr>
          </a:p>
        </p:txBody>
      </p:sp>
    </p:spTree>
    <p:extLst>
      <p:ext uri="{BB962C8B-B14F-4D97-AF65-F5344CB8AC3E}">
        <p14:creationId xmlns:p14="http://schemas.microsoft.com/office/powerpoint/2010/main" val="25308261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marco.maccaferri\Dropbox\CONSENSUS_MAP_MANUSCRIPT_2012\Figure_mappa_consensus_1\FIGURE_1_SUPPLEMENTAL\7A\FIG_1_SUPPL_7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7865" r="91138" b="84270"/>
          <a:stretch/>
        </p:blipFill>
        <p:spPr bwMode="auto">
          <a:xfrm>
            <a:off x="375557" y="1219200"/>
            <a:ext cx="729343" cy="5334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marco.maccaferri\Dropbox\CONSENSUS_MAP_MANUSCRIPT_2012\Figure_mappa_consensus_1\FIGURE_1_SUPPLEMENTAL\7A\FIG_1_SUPPL_7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4612" r="91138" b="38149"/>
          <a:stretch/>
        </p:blipFill>
        <p:spPr bwMode="auto">
          <a:xfrm>
            <a:off x="381000" y="2209800"/>
            <a:ext cx="729343" cy="25254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marco.maccaferri\Dropbox\CONSENSUS_MAP_MANUSCRIPT_2012\Figure_mappa_consensus_1\FIGURE_1_SUPPLEMENTAL\7A\FIG_1_SUPPL_7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89995" r="91138" b="5003"/>
          <a:stretch/>
        </p:blipFill>
        <p:spPr bwMode="auto">
          <a:xfrm>
            <a:off x="381000" y="5448300"/>
            <a:ext cx="729343" cy="33927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marco.maccaferri\Dropbox\CONSENSUS_MAP_MANUSCRIPT_2012\Figure_mappa_consensus_1\FIGURE_1_SUPPLEMENTAL\7A\FIG_1_SUPPL_7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8511" r="76322" b="22124"/>
          <a:stretch/>
        </p:blipFill>
        <p:spPr bwMode="auto">
          <a:xfrm>
            <a:off x="1418771" y="685800"/>
            <a:ext cx="1248229" cy="528138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marco.maccaferri\Dropbox\CONSENSUS_MAP_MANUSCRIPT_2012\Figure_mappa_consensus_1\FIGURE_1_SUPPLEMENTAL\7A\FIG_1_SUPPL_7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148" t="1124" r="61332" b="64352"/>
          <a:stretch/>
        </p:blipFill>
        <p:spPr bwMode="auto">
          <a:xfrm>
            <a:off x="2532743" y="685800"/>
            <a:ext cx="1277257" cy="234133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marco.maccaferri\Dropbox\CONSENSUS_MAP_MANUSCRIPT_2012\Figure_mappa_consensus_1\FIGURE_1_SUPPLEMENTAL\7A\FIG_1_SUPPL_7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8668" t="955" r="45635" b="60728"/>
          <a:stretch/>
        </p:blipFill>
        <p:spPr bwMode="auto">
          <a:xfrm>
            <a:off x="3889828" y="521970"/>
            <a:ext cx="1291772" cy="259860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sers\marco.maccaferri\Dropbox\CONSENSUS_MAP_MANUSCRIPT_2012\Figure_mappa_consensus_1\FIGURE_1_SUPPLEMENTAL\7A\FIG_1_SUPPL_7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148" t="56073" r="61332" b="10861"/>
          <a:stretch/>
        </p:blipFill>
        <p:spPr bwMode="auto">
          <a:xfrm>
            <a:off x="2532743" y="3886200"/>
            <a:ext cx="1277257" cy="224245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marco.maccaferri\Dropbox\CONSENSUS_MAP_MANUSCRIPT_2012\Figure_mappa_consensus_1\FIGURE_1_SUPPLEMENTAL\7A\FIG_1_SUPPL_7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8668" t="59069" r="45635" b="19261"/>
          <a:stretch/>
        </p:blipFill>
        <p:spPr bwMode="auto">
          <a:xfrm>
            <a:off x="3889828" y="4171950"/>
            <a:ext cx="1291772" cy="146957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marco.maccaferri\Dropbox\CONSENSUS_MAP_MANUSCRIPT_2012\Figure_mappa_consensus_1\FIGURE_1_SUPPLEMENTAL\7A\FIG_1_SUPPL_7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8668" t="88336" r="49163" b="5537"/>
          <a:stretch/>
        </p:blipFill>
        <p:spPr bwMode="auto">
          <a:xfrm>
            <a:off x="3875314" y="5783400"/>
            <a:ext cx="1001486" cy="41547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Users\marco.maccaferri\Dropbox\CONSENSUS_MAP_MANUSCRIPT_2012\Figure_mappa_consensus_1\FIGURE_1_SUPPLEMENTAL\7A\FIG_1_SUPPL_7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2522" t="39152" r="25265" b="35179"/>
          <a:stretch/>
        </p:blipFill>
        <p:spPr bwMode="auto">
          <a:xfrm>
            <a:off x="6233886" y="2758618"/>
            <a:ext cx="1005114" cy="174081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Users\marco.maccaferri\Dropbox\CONSENSUS_MAP_MANUSCRIPT_2012\Figure_mappa_consensus_1\FIGURE_1_SUPPLEMENTAL\7A\FIG_1_SUPPL_7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3131" t="40182" r="37610" b="10380"/>
          <a:stretch/>
        </p:blipFill>
        <p:spPr bwMode="auto">
          <a:xfrm>
            <a:off x="5029200" y="2971801"/>
            <a:ext cx="762000" cy="335279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C:\Users\marco.maccaferri\Dropbox\CONSENSUS_MAP_MANUSCRIPT_2012\Figure_mappa_consensus_1\FIGURE_1_SUPPLEMENTAL\7A\FIG_1_SUPPL_7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2522" t="6541" r="25265" b="86918"/>
          <a:stretch/>
        </p:blipFill>
        <p:spPr bwMode="auto">
          <a:xfrm>
            <a:off x="6386286" y="851806"/>
            <a:ext cx="1005114" cy="44359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Users\marco.maccaferri\Dropbox\CONSENSUS_MAP_MANUSCRIPT_2012\Figure_mappa_consensus_1\FIGURE_1_SUPPLEMENTAL\7A\FIG_1_SUPPL_7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2522" t="82744" r="25265" b="14193"/>
          <a:stretch/>
        </p:blipFill>
        <p:spPr bwMode="auto">
          <a:xfrm>
            <a:off x="6248400" y="4648200"/>
            <a:ext cx="1005114" cy="207735"/>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Connettore 1 15"/>
          <p:cNvCxnSpPr/>
          <p:nvPr/>
        </p:nvCxnSpPr>
        <p:spPr>
          <a:xfrm flipH="1">
            <a:off x="815340" y="1520190"/>
            <a:ext cx="643890" cy="3810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8" name="Connettore 1 17"/>
          <p:cNvCxnSpPr/>
          <p:nvPr/>
        </p:nvCxnSpPr>
        <p:spPr>
          <a:xfrm flipH="1">
            <a:off x="1905000" y="1047750"/>
            <a:ext cx="2026920" cy="46482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2" name="Connettore 1 21"/>
          <p:cNvCxnSpPr/>
          <p:nvPr/>
        </p:nvCxnSpPr>
        <p:spPr>
          <a:xfrm flipH="1" flipV="1">
            <a:off x="4328160" y="979170"/>
            <a:ext cx="2133600" cy="6858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4" name="Connettore 1 23"/>
          <p:cNvCxnSpPr/>
          <p:nvPr/>
        </p:nvCxnSpPr>
        <p:spPr>
          <a:xfrm flipH="1" flipV="1">
            <a:off x="7067550" y="1043940"/>
            <a:ext cx="371475" cy="56198"/>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9" name="Connettore 1 28"/>
          <p:cNvCxnSpPr/>
          <p:nvPr/>
        </p:nvCxnSpPr>
        <p:spPr>
          <a:xfrm flipH="1">
            <a:off x="1866900" y="1242060"/>
            <a:ext cx="727710" cy="2095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1" name="Connettore 1 30"/>
          <p:cNvCxnSpPr/>
          <p:nvPr/>
        </p:nvCxnSpPr>
        <p:spPr>
          <a:xfrm flipH="1">
            <a:off x="3509010" y="754380"/>
            <a:ext cx="426720" cy="19050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4" name="Connettore 1 33"/>
          <p:cNvCxnSpPr/>
          <p:nvPr/>
        </p:nvCxnSpPr>
        <p:spPr>
          <a:xfrm flipH="1">
            <a:off x="4351020" y="1043940"/>
            <a:ext cx="2106931" cy="381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6" name="Connettore 1 35"/>
          <p:cNvCxnSpPr/>
          <p:nvPr/>
        </p:nvCxnSpPr>
        <p:spPr>
          <a:xfrm flipH="1">
            <a:off x="7077076" y="1024890"/>
            <a:ext cx="363854" cy="266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9" name="Connettore 1 38"/>
          <p:cNvCxnSpPr/>
          <p:nvPr/>
        </p:nvCxnSpPr>
        <p:spPr>
          <a:xfrm flipH="1">
            <a:off x="1882140" y="963930"/>
            <a:ext cx="716280" cy="1333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1" name="Connettore 1 40"/>
          <p:cNvCxnSpPr/>
          <p:nvPr/>
        </p:nvCxnSpPr>
        <p:spPr>
          <a:xfrm flipH="1">
            <a:off x="2987040" y="986790"/>
            <a:ext cx="933450" cy="25908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4" name="Connettore 1 43"/>
          <p:cNvCxnSpPr/>
          <p:nvPr/>
        </p:nvCxnSpPr>
        <p:spPr>
          <a:xfrm flipH="1">
            <a:off x="4377690" y="521970"/>
            <a:ext cx="3089910" cy="2476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2" name="Connettore 1 51"/>
          <p:cNvCxnSpPr/>
          <p:nvPr/>
        </p:nvCxnSpPr>
        <p:spPr>
          <a:xfrm flipH="1" flipV="1">
            <a:off x="3036570" y="5048250"/>
            <a:ext cx="876300" cy="1790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flipH="1" flipV="1">
            <a:off x="4370070" y="5227320"/>
            <a:ext cx="754381" cy="266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8" name="Connettore 1 57"/>
          <p:cNvCxnSpPr/>
          <p:nvPr/>
        </p:nvCxnSpPr>
        <p:spPr>
          <a:xfrm flipH="1">
            <a:off x="5574032" y="5151120"/>
            <a:ext cx="1851658" cy="8763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0" name="Connettore 1 59"/>
          <p:cNvCxnSpPr/>
          <p:nvPr/>
        </p:nvCxnSpPr>
        <p:spPr>
          <a:xfrm flipH="1" flipV="1">
            <a:off x="3021330" y="4442460"/>
            <a:ext cx="933450" cy="4572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2" name="Connettore 1 61"/>
          <p:cNvCxnSpPr/>
          <p:nvPr/>
        </p:nvCxnSpPr>
        <p:spPr>
          <a:xfrm flipH="1">
            <a:off x="4351020" y="4335780"/>
            <a:ext cx="1939290" cy="1409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4" name="Connettore 1 63"/>
          <p:cNvCxnSpPr/>
          <p:nvPr/>
        </p:nvCxnSpPr>
        <p:spPr>
          <a:xfrm flipH="1">
            <a:off x="6717030" y="4271010"/>
            <a:ext cx="704850" cy="6858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7" name="Connettore 1 66"/>
          <p:cNvCxnSpPr/>
          <p:nvPr/>
        </p:nvCxnSpPr>
        <p:spPr>
          <a:xfrm flipH="1">
            <a:off x="811530" y="4351020"/>
            <a:ext cx="632460" cy="26670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1" name="Connettore 1 70"/>
          <p:cNvCxnSpPr/>
          <p:nvPr/>
        </p:nvCxnSpPr>
        <p:spPr>
          <a:xfrm flipH="1" flipV="1">
            <a:off x="815340" y="3017520"/>
            <a:ext cx="662940" cy="30099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3" name="Connettore 1 72"/>
          <p:cNvCxnSpPr/>
          <p:nvPr/>
        </p:nvCxnSpPr>
        <p:spPr>
          <a:xfrm flipH="1">
            <a:off x="2084070" y="2838450"/>
            <a:ext cx="4213860" cy="46482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6" name="Connettore 1 75"/>
          <p:cNvCxnSpPr/>
          <p:nvPr/>
        </p:nvCxnSpPr>
        <p:spPr>
          <a:xfrm flipH="1">
            <a:off x="7029450" y="2796540"/>
            <a:ext cx="396240" cy="3810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0" name="Connettore 1 79"/>
          <p:cNvCxnSpPr/>
          <p:nvPr/>
        </p:nvCxnSpPr>
        <p:spPr>
          <a:xfrm flipH="1">
            <a:off x="4358640" y="4427220"/>
            <a:ext cx="1931670" cy="2552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2" name="Connettore 1 81"/>
          <p:cNvCxnSpPr/>
          <p:nvPr/>
        </p:nvCxnSpPr>
        <p:spPr>
          <a:xfrm flipH="1" flipV="1">
            <a:off x="6705600" y="4423410"/>
            <a:ext cx="716280" cy="19050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8" name="Connettore 1 97"/>
          <p:cNvCxnSpPr/>
          <p:nvPr/>
        </p:nvCxnSpPr>
        <p:spPr>
          <a:xfrm>
            <a:off x="1870528" y="4362450"/>
            <a:ext cx="2069012" cy="3314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7" name="Connettore 1 116"/>
          <p:cNvCxnSpPr/>
          <p:nvPr/>
        </p:nvCxnSpPr>
        <p:spPr>
          <a:xfrm flipH="1">
            <a:off x="819150" y="5509260"/>
            <a:ext cx="613410" cy="190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9" name="Connettore 1 118"/>
          <p:cNvCxnSpPr/>
          <p:nvPr/>
        </p:nvCxnSpPr>
        <p:spPr>
          <a:xfrm flipH="1" flipV="1">
            <a:off x="1889760" y="5513070"/>
            <a:ext cx="2053590" cy="43434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21" name="Connettore 1 120"/>
          <p:cNvCxnSpPr/>
          <p:nvPr/>
        </p:nvCxnSpPr>
        <p:spPr>
          <a:xfrm flipH="1" flipV="1">
            <a:off x="4320540" y="5939790"/>
            <a:ext cx="3093720" cy="17526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37" name="Connettore 1 136"/>
          <p:cNvCxnSpPr/>
          <p:nvPr/>
        </p:nvCxnSpPr>
        <p:spPr>
          <a:xfrm flipH="1" flipV="1">
            <a:off x="834390" y="5612130"/>
            <a:ext cx="3093720" cy="41148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39" name="Connettore 1 138"/>
          <p:cNvCxnSpPr/>
          <p:nvPr/>
        </p:nvCxnSpPr>
        <p:spPr>
          <a:xfrm flipH="1" flipV="1">
            <a:off x="4602480" y="6008370"/>
            <a:ext cx="518160" cy="2095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41" name="Connettore 1 140"/>
          <p:cNvCxnSpPr/>
          <p:nvPr/>
        </p:nvCxnSpPr>
        <p:spPr>
          <a:xfrm flipH="1" flipV="1">
            <a:off x="5589270" y="6225540"/>
            <a:ext cx="1828800" cy="6858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sp>
        <p:nvSpPr>
          <p:cNvPr id="46" name="CasellaDiTesto 45"/>
          <p:cNvSpPr txBox="1"/>
          <p:nvPr/>
        </p:nvSpPr>
        <p:spPr>
          <a:xfrm>
            <a:off x="404807" y="409578"/>
            <a:ext cx="523875" cy="215444"/>
          </a:xfrm>
          <a:prstGeom prst="rect">
            <a:avLst/>
          </a:prstGeom>
          <a:noFill/>
        </p:spPr>
        <p:txBody>
          <a:bodyPr wrap="square" rtlCol="0">
            <a:spAutoFit/>
          </a:bodyPr>
          <a:lstStyle/>
          <a:p>
            <a:r>
              <a:rPr lang="it-IT" sz="800" b="1" dirty="0" err="1" smtClean="0">
                <a:latin typeface="+mj-lt"/>
                <a:cs typeface="Arial" pitchFamily="34" charset="0"/>
              </a:rPr>
              <a:t>KxS</a:t>
            </a:r>
            <a:endParaRPr lang="it-IT" sz="800" b="1" dirty="0">
              <a:latin typeface="+mj-lt"/>
              <a:cs typeface="Arial" pitchFamily="34" charset="0"/>
            </a:endParaRPr>
          </a:p>
        </p:txBody>
      </p:sp>
      <p:sp>
        <p:nvSpPr>
          <p:cNvPr id="47" name="CasellaDiTesto 46"/>
          <p:cNvSpPr txBox="1"/>
          <p:nvPr/>
        </p:nvSpPr>
        <p:spPr>
          <a:xfrm>
            <a:off x="1490658" y="409578"/>
            <a:ext cx="523875" cy="215444"/>
          </a:xfrm>
          <a:prstGeom prst="rect">
            <a:avLst/>
          </a:prstGeom>
          <a:noFill/>
        </p:spPr>
        <p:txBody>
          <a:bodyPr wrap="square" rtlCol="0">
            <a:spAutoFit/>
          </a:bodyPr>
          <a:lstStyle/>
          <a:p>
            <a:r>
              <a:rPr lang="it-IT" sz="800" b="1" dirty="0" err="1" smtClean="0">
                <a:latin typeface="+mj-lt"/>
                <a:cs typeface="Arial" pitchFamily="34" charset="0"/>
              </a:rPr>
              <a:t>CxL</a:t>
            </a:r>
            <a:endParaRPr lang="it-IT" sz="800" b="1" dirty="0">
              <a:latin typeface="+mj-lt"/>
              <a:cs typeface="Arial" pitchFamily="34" charset="0"/>
            </a:endParaRPr>
          </a:p>
        </p:txBody>
      </p:sp>
      <p:sp>
        <p:nvSpPr>
          <p:cNvPr id="48" name="CasellaDiTesto 47"/>
          <p:cNvSpPr txBox="1"/>
          <p:nvPr/>
        </p:nvSpPr>
        <p:spPr>
          <a:xfrm>
            <a:off x="2747962" y="409570"/>
            <a:ext cx="523875" cy="215444"/>
          </a:xfrm>
          <a:prstGeom prst="rect">
            <a:avLst/>
          </a:prstGeom>
          <a:noFill/>
        </p:spPr>
        <p:txBody>
          <a:bodyPr wrap="square" rtlCol="0">
            <a:spAutoFit/>
          </a:bodyPr>
          <a:lstStyle/>
          <a:p>
            <a:r>
              <a:rPr lang="it-IT" sz="800" b="1" dirty="0" err="1" smtClean="0">
                <a:latin typeface="+mj-lt"/>
                <a:cs typeface="Arial" pitchFamily="34" charset="0"/>
              </a:rPr>
              <a:t>MxC</a:t>
            </a:r>
            <a:endParaRPr lang="it-IT" sz="800" b="1" dirty="0">
              <a:latin typeface="+mj-lt"/>
              <a:cs typeface="Arial" pitchFamily="34" charset="0"/>
            </a:endParaRPr>
          </a:p>
        </p:txBody>
      </p:sp>
      <p:sp>
        <p:nvSpPr>
          <p:cNvPr id="49" name="CasellaDiTesto 48"/>
          <p:cNvSpPr txBox="1"/>
          <p:nvPr/>
        </p:nvSpPr>
        <p:spPr>
          <a:xfrm>
            <a:off x="3897624" y="404815"/>
            <a:ext cx="523875" cy="215444"/>
          </a:xfrm>
          <a:prstGeom prst="rect">
            <a:avLst/>
          </a:prstGeom>
          <a:noFill/>
        </p:spPr>
        <p:txBody>
          <a:bodyPr wrap="square" rtlCol="0">
            <a:spAutoFit/>
          </a:bodyPr>
          <a:lstStyle/>
          <a:p>
            <a:r>
              <a:rPr lang="it-IT" sz="800" b="1" dirty="0" err="1" smtClean="0">
                <a:latin typeface="+mj-lt"/>
                <a:cs typeface="Arial" pitchFamily="34" charset="0"/>
              </a:rPr>
              <a:t>SxL</a:t>
            </a:r>
            <a:endParaRPr lang="it-IT" sz="800" b="1" dirty="0">
              <a:latin typeface="+mj-lt"/>
              <a:cs typeface="Arial" pitchFamily="34" charset="0"/>
            </a:endParaRPr>
          </a:p>
        </p:txBody>
      </p:sp>
      <p:sp>
        <p:nvSpPr>
          <p:cNvPr id="50" name="CasellaDiTesto 49"/>
          <p:cNvSpPr txBox="1"/>
          <p:nvPr/>
        </p:nvSpPr>
        <p:spPr>
          <a:xfrm>
            <a:off x="5143500" y="386536"/>
            <a:ext cx="523875" cy="215444"/>
          </a:xfrm>
          <a:prstGeom prst="rect">
            <a:avLst/>
          </a:prstGeom>
          <a:noFill/>
        </p:spPr>
        <p:txBody>
          <a:bodyPr wrap="square" rtlCol="0">
            <a:spAutoFit/>
          </a:bodyPr>
          <a:lstStyle/>
          <a:p>
            <a:r>
              <a:rPr lang="it-IT" sz="800" b="1" dirty="0" err="1" smtClean="0">
                <a:latin typeface="+mj-lt"/>
                <a:cs typeface="Arial" pitchFamily="34" charset="0"/>
              </a:rPr>
              <a:t>LxG</a:t>
            </a:r>
            <a:endParaRPr lang="it-IT" sz="800" b="1" dirty="0">
              <a:latin typeface="+mj-lt"/>
              <a:cs typeface="Arial" pitchFamily="34" charset="0"/>
            </a:endParaRPr>
          </a:p>
        </p:txBody>
      </p:sp>
      <p:sp>
        <p:nvSpPr>
          <p:cNvPr id="51" name="CasellaDiTesto 50"/>
          <p:cNvSpPr txBox="1"/>
          <p:nvPr/>
        </p:nvSpPr>
        <p:spPr>
          <a:xfrm>
            <a:off x="6416047" y="404815"/>
            <a:ext cx="523875" cy="215444"/>
          </a:xfrm>
          <a:prstGeom prst="rect">
            <a:avLst/>
          </a:prstGeom>
          <a:noFill/>
        </p:spPr>
        <p:txBody>
          <a:bodyPr wrap="square" rtlCol="0">
            <a:spAutoFit/>
          </a:bodyPr>
          <a:lstStyle/>
          <a:p>
            <a:r>
              <a:rPr lang="it-IT" sz="800" b="1" dirty="0" err="1" smtClean="0">
                <a:latin typeface="+mj-lt"/>
                <a:cs typeface="Arial" pitchFamily="34" charset="0"/>
              </a:rPr>
              <a:t>KxU</a:t>
            </a:r>
            <a:endParaRPr lang="it-IT" sz="800" b="1" dirty="0">
              <a:latin typeface="+mj-lt"/>
              <a:cs typeface="Arial" pitchFamily="34" charset="0"/>
            </a:endParaRPr>
          </a:p>
        </p:txBody>
      </p:sp>
      <p:pic>
        <p:nvPicPr>
          <p:cNvPr id="53" name="Picture 2" descr="C:\Users\marco.maccaferri\Dropbox\CONSENSUS_MAP_MANUSCRIPT_2012\Figure_mappa_consensus_1\FIGURE_1_SUPPLEMENTAL\7A\FIG_1_SUPPL_7A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6035" r="7249"/>
          <a:stretch/>
        </p:blipFill>
        <p:spPr bwMode="auto">
          <a:xfrm>
            <a:off x="7403305" y="44408"/>
            <a:ext cx="1225291" cy="6746916"/>
          </a:xfrm>
          <a:prstGeom prst="rect">
            <a:avLst/>
          </a:prstGeom>
          <a:noFill/>
          <a:extLst>
            <a:ext uri="{909E8E84-426E-40DD-AFC4-6F175D3DCCD1}">
              <a14:hiddenFill xmlns:a14="http://schemas.microsoft.com/office/drawing/2010/main">
                <a:solidFill>
                  <a:srgbClr val="FFFFFF"/>
                </a:solidFill>
              </a14:hiddenFill>
            </a:ext>
          </a:extLst>
        </p:spPr>
      </p:pic>
      <p:sp>
        <p:nvSpPr>
          <p:cNvPr id="54" name="Rettangolo 53"/>
          <p:cNvSpPr/>
          <p:nvPr/>
        </p:nvSpPr>
        <p:spPr>
          <a:xfrm>
            <a:off x="6386512" y="862015"/>
            <a:ext cx="776288" cy="382191"/>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6" name="Rettangolo 55"/>
          <p:cNvSpPr/>
          <p:nvPr/>
        </p:nvSpPr>
        <p:spPr>
          <a:xfrm>
            <a:off x="6286497" y="4570809"/>
            <a:ext cx="776288" cy="382191"/>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7" name="Ovale 56"/>
          <p:cNvSpPr/>
          <p:nvPr/>
        </p:nvSpPr>
        <p:spPr>
          <a:xfrm>
            <a:off x="7560467" y="3228972"/>
            <a:ext cx="45719" cy="13705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1" name="CasellaDiTesto 60"/>
          <p:cNvSpPr txBox="1"/>
          <p:nvPr/>
        </p:nvSpPr>
        <p:spPr>
          <a:xfrm>
            <a:off x="198120" y="76200"/>
            <a:ext cx="1616388" cy="276999"/>
          </a:xfrm>
          <a:prstGeom prst="rect">
            <a:avLst/>
          </a:prstGeom>
          <a:noFill/>
        </p:spPr>
        <p:txBody>
          <a:bodyPr wrap="square" rtlCol="0">
            <a:spAutoFit/>
          </a:bodyPr>
          <a:lstStyle/>
          <a:p>
            <a:r>
              <a:rPr lang="it-IT" sz="1200" b="1" dirty="0" err="1" smtClean="0">
                <a:latin typeface="+mj-lt"/>
                <a:cs typeface="Arial" pitchFamily="34" charset="0"/>
              </a:rPr>
              <a:t>Chromosome</a:t>
            </a:r>
            <a:r>
              <a:rPr lang="it-IT" sz="1200" b="1" dirty="0" smtClean="0">
                <a:latin typeface="+mj-lt"/>
                <a:cs typeface="Arial" pitchFamily="34" charset="0"/>
              </a:rPr>
              <a:t> 7A</a:t>
            </a:r>
            <a:endParaRPr lang="it-IT" sz="1200" b="1" dirty="0">
              <a:latin typeface="+mj-lt"/>
              <a:cs typeface="Arial" pitchFamily="34" charset="0"/>
            </a:endParaRPr>
          </a:p>
        </p:txBody>
      </p:sp>
    </p:spTree>
    <p:extLst>
      <p:ext uri="{BB962C8B-B14F-4D97-AF65-F5344CB8AC3E}">
        <p14:creationId xmlns:p14="http://schemas.microsoft.com/office/powerpoint/2010/main" val="2530826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marco.maccaferri\Dropbox\CONSENSUS_MAP_MANUSCRIPT_2012\Figure_mappa_consensus_1\FIGURE_1_SUPPLEMENTAL\7B\FIG_1_SUPPL_7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73975" r="91270" b="15150"/>
          <a:stretch/>
        </p:blipFill>
        <p:spPr bwMode="auto">
          <a:xfrm>
            <a:off x="261256" y="5250543"/>
            <a:ext cx="678543" cy="76925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marco.maccaferri\Dropbox\CONSENSUS_MAP_MANUSCRIPT_2012\Figure_mappa_consensus_1\FIGURE_1_SUPPLEMENTAL\7B\FIG_1_SUPPL_7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8777" t="3951" r="76470" b="14586"/>
          <a:stretch/>
        </p:blipFill>
        <p:spPr bwMode="auto">
          <a:xfrm>
            <a:off x="1367970" y="276679"/>
            <a:ext cx="1146630" cy="576217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marco.maccaferri\Dropbox\CONSENSUS_MAP_MANUSCRIPT_2012\Figure_mappa_consensus_1\FIGURE_1_SUPPLEMENTAL\7B\FIG_1_SUPPL_7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202" t="3746" r="60364" b="12739"/>
          <a:stretch/>
        </p:blipFill>
        <p:spPr bwMode="auto">
          <a:xfrm>
            <a:off x="2608943" y="379186"/>
            <a:ext cx="1201057" cy="590731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marco.maccaferri\Dropbox\CONSENSUS_MAP_MANUSCRIPT_2012\Figure_mappa_consensus_1\FIGURE_1_SUPPLEMENTAL\7B\FIG_1_SUPPL_7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9216" t="889" r="45658"/>
          <a:stretch/>
        </p:blipFill>
        <p:spPr bwMode="auto">
          <a:xfrm>
            <a:off x="4158343" y="-76200"/>
            <a:ext cx="1175657" cy="70104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marco.maccaferri\Dropbox\CONSENSUS_MAP_MANUSCRIPT_2012\Figure_mappa_consensus_1\FIGURE_1_SUPPLEMENTAL\7B\FIG_1_SUPPL_7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4202" t="12995" r="35994" b="61150"/>
          <a:stretch/>
        </p:blipFill>
        <p:spPr bwMode="auto">
          <a:xfrm>
            <a:off x="5410200" y="1295400"/>
            <a:ext cx="762000" cy="18288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sers\marco.maccaferri\Dropbox\CONSENSUS_MAP_MANUSCRIPT_2012\Figure_mappa_consensus_1\FIGURE_1_SUPPLEMENTAL\7B\FIG_1_SUPPL_7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3772" t="5797" r="24883" b="52342"/>
          <a:stretch/>
        </p:blipFill>
        <p:spPr bwMode="auto">
          <a:xfrm>
            <a:off x="6700837" y="510945"/>
            <a:ext cx="881744" cy="296091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marco.maccaferri\Dropbox\CONSENSUS_MAP_MANUSCRIPT_2012\Figure_mappa_consensus_1\FIGURE_1_SUPPLEMENTAL\7B\FIG_1_SUPPL_7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4202" t="69921" r="35994" b="13748"/>
          <a:stretch/>
        </p:blipFill>
        <p:spPr bwMode="auto">
          <a:xfrm>
            <a:off x="5410199" y="5029199"/>
            <a:ext cx="762000" cy="115511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Users\marco.maccaferri\Dropbox\CONSENSUS_MAP_MANUSCRIPT_2012\Figure_mappa_consensus_1\FIGURE_1_SUPPLEMENTAL\7B\FIG_1_SUPPL_7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3772" t="78130" r="24883" b="12739"/>
          <a:stretch/>
        </p:blipFill>
        <p:spPr bwMode="auto">
          <a:xfrm>
            <a:off x="6703966" y="5410200"/>
            <a:ext cx="881744" cy="645886"/>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Connettore 1 12"/>
          <p:cNvCxnSpPr/>
          <p:nvPr/>
        </p:nvCxnSpPr>
        <p:spPr>
          <a:xfrm flipH="1">
            <a:off x="780097" y="1333500"/>
            <a:ext cx="1882141" cy="93821"/>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6" name="Connettore 1 15"/>
          <p:cNvCxnSpPr/>
          <p:nvPr/>
        </p:nvCxnSpPr>
        <p:spPr>
          <a:xfrm flipH="1">
            <a:off x="3055148" y="1078706"/>
            <a:ext cx="1169190" cy="25003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8" name="Connettore 1 17"/>
          <p:cNvCxnSpPr/>
          <p:nvPr/>
        </p:nvCxnSpPr>
        <p:spPr>
          <a:xfrm flipH="1" flipV="1">
            <a:off x="4629150" y="1070610"/>
            <a:ext cx="857252" cy="42672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2" name="Connettore 1 21"/>
          <p:cNvCxnSpPr/>
          <p:nvPr/>
        </p:nvCxnSpPr>
        <p:spPr>
          <a:xfrm flipH="1">
            <a:off x="5859780" y="1116331"/>
            <a:ext cx="880110" cy="380999"/>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3" name="Connettore 1 22"/>
          <p:cNvCxnSpPr/>
          <p:nvPr/>
        </p:nvCxnSpPr>
        <p:spPr>
          <a:xfrm flipH="1">
            <a:off x="7379495" y="902970"/>
            <a:ext cx="476725" cy="20193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7" name="Connettore 1 26"/>
          <p:cNvCxnSpPr/>
          <p:nvPr/>
        </p:nvCxnSpPr>
        <p:spPr>
          <a:xfrm flipH="1" flipV="1">
            <a:off x="1809750" y="1997869"/>
            <a:ext cx="866775" cy="4286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flipH="1">
            <a:off x="3268980" y="1844040"/>
            <a:ext cx="944880" cy="1143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flipH="1">
            <a:off x="4846320" y="1280160"/>
            <a:ext cx="3009900" cy="5600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4" name="Connettore 1 33"/>
          <p:cNvCxnSpPr/>
          <p:nvPr/>
        </p:nvCxnSpPr>
        <p:spPr>
          <a:xfrm flipH="1" flipV="1">
            <a:off x="1821656" y="654844"/>
            <a:ext cx="866776" cy="59531"/>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7" name="Connettore 1 36"/>
          <p:cNvCxnSpPr/>
          <p:nvPr/>
        </p:nvCxnSpPr>
        <p:spPr>
          <a:xfrm flipH="1" flipV="1">
            <a:off x="3062288" y="707231"/>
            <a:ext cx="3685223" cy="15383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flipH="1">
            <a:off x="7310916" y="567690"/>
            <a:ext cx="545304" cy="28956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4" name="Connettore 1 43"/>
          <p:cNvCxnSpPr/>
          <p:nvPr/>
        </p:nvCxnSpPr>
        <p:spPr>
          <a:xfrm flipH="1" flipV="1">
            <a:off x="1004888" y="1800226"/>
            <a:ext cx="400050" cy="20002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6" name="Connettore 1 45"/>
          <p:cNvCxnSpPr/>
          <p:nvPr/>
        </p:nvCxnSpPr>
        <p:spPr>
          <a:xfrm flipH="1">
            <a:off x="1840706" y="2042160"/>
            <a:ext cx="2373154" cy="17478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8" name="Connettore 1 47"/>
          <p:cNvCxnSpPr/>
          <p:nvPr/>
        </p:nvCxnSpPr>
        <p:spPr>
          <a:xfrm flipH="1">
            <a:off x="4648200" y="1447800"/>
            <a:ext cx="3204210" cy="57912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3" name="Connettore 1 52"/>
          <p:cNvCxnSpPr/>
          <p:nvPr/>
        </p:nvCxnSpPr>
        <p:spPr>
          <a:xfrm flipH="1" flipV="1">
            <a:off x="765175" y="2327275"/>
            <a:ext cx="644526" cy="7302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flipH="1">
            <a:off x="5840730" y="1939290"/>
            <a:ext cx="883920" cy="3048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6" name="Connettore 1 55"/>
          <p:cNvCxnSpPr/>
          <p:nvPr/>
        </p:nvCxnSpPr>
        <p:spPr>
          <a:xfrm flipH="1">
            <a:off x="1807369" y="1981200"/>
            <a:ext cx="3652361" cy="416719"/>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7" name="Connettore 1 66"/>
          <p:cNvCxnSpPr/>
          <p:nvPr/>
        </p:nvCxnSpPr>
        <p:spPr>
          <a:xfrm flipH="1">
            <a:off x="7277100" y="1619250"/>
            <a:ext cx="567690" cy="32004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0" name="Connettore 1 69"/>
          <p:cNvCxnSpPr/>
          <p:nvPr/>
        </p:nvCxnSpPr>
        <p:spPr>
          <a:xfrm flipH="1">
            <a:off x="777876" y="2940050"/>
            <a:ext cx="631824" cy="7302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2" name="Connettore 1 71"/>
          <p:cNvCxnSpPr/>
          <p:nvPr/>
        </p:nvCxnSpPr>
        <p:spPr>
          <a:xfrm flipH="1" flipV="1">
            <a:off x="1825626" y="2940050"/>
            <a:ext cx="857249" cy="21272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4" name="Connettore 1 73"/>
          <p:cNvCxnSpPr/>
          <p:nvPr/>
        </p:nvCxnSpPr>
        <p:spPr>
          <a:xfrm flipH="1" flipV="1">
            <a:off x="3063875" y="3149600"/>
            <a:ext cx="1146175" cy="16891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6" name="Connettore 1 75"/>
          <p:cNvCxnSpPr/>
          <p:nvPr/>
        </p:nvCxnSpPr>
        <p:spPr>
          <a:xfrm flipH="1">
            <a:off x="4621530" y="2613660"/>
            <a:ext cx="2103120" cy="69342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8" name="Connettore 1 77"/>
          <p:cNvCxnSpPr/>
          <p:nvPr/>
        </p:nvCxnSpPr>
        <p:spPr>
          <a:xfrm flipH="1">
            <a:off x="7429500" y="2571750"/>
            <a:ext cx="419100" cy="4572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0" name="Connettore 1 79"/>
          <p:cNvCxnSpPr/>
          <p:nvPr/>
        </p:nvCxnSpPr>
        <p:spPr>
          <a:xfrm flipH="1" flipV="1">
            <a:off x="2225677" y="3401696"/>
            <a:ext cx="431798" cy="17779"/>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3" name="Connettore 1 82"/>
          <p:cNvCxnSpPr/>
          <p:nvPr/>
        </p:nvCxnSpPr>
        <p:spPr>
          <a:xfrm flipH="1">
            <a:off x="3063876" y="3128010"/>
            <a:ext cx="3637914" cy="29146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3" name="Connettore 1 92"/>
          <p:cNvCxnSpPr/>
          <p:nvPr/>
        </p:nvCxnSpPr>
        <p:spPr>
          <a:xfrm flipH="1" flipV="1">
            <a:off x="792957" y="2028826"/>
            <a:ext cx="621506" cy="18335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2" name="Connettore 1 111"/>
          <p:cNvCxnSpPr/>
          <p:nvPr/>
        </p:nvCxnSpPr>
        <p:spPr>
          <a:xfrm flipH="1">
            <a:off x="7131051" y="2788920"/>
            <a:ext cx="706119" cy="31432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4" name="Connettore 1 113"/>
          <p:cNvCxnSpPr/>
          <p:nvPr/>
        </p:nvCxnSpPr>
        <p:spPr>
          <a:xfrm flipH="1">
            <a:off x="4622800" y="5706744"/>
            <a:ext cx="851696" cy="37020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6" name="Connettore 1 115"/>
          <p:cNvCxnSpPr/>
          <p:nvPr/>
        </p:nvCxnSpPr>
        <p:spPr>
          <a:xfrm flipH="1">
            <a:off x="5857875" y="5562600"/>
            <a:ext cx="882650" cy="1460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8" name="Connettore 1 117"/>
          <p:cNvCxnSpPr/>
          <p:nvPr/>
        </p:nvCxnSpPr>
        <p:spPr>
          <a:xfrm flipH="1">
            <a:off x="7534275" y="5082540"/>
            <a:ext cx="306705" cy="47688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20" name="Connettore 1 119"/>
          <p:cNvCxnSpPr/>
          <p:nvPr/>
        </p:nvCxnSpPr>
        <p:spPr>
          <a:xfrm flipH="1" flipV="1">
            <a:off x="3441700" y="5705475"/>
            <a:ext cx="755650" cy="3746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24" name="Connettore 1 123"/>
          <p:cNvCxnSpPr/>
          <p:nvPr/>
        </p:nvCxnSpPr>
        <p:spPr>
          <a:xfrm flipH="1" flipV="1">
            <a:off x="3073400" y="6102350"/>
            <a:ext cx="1120775" cy="32702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26" name="Connettore 1 125"/>
          <p:cNvCxnSpPr/>
          <p:nvPr/>
        </p:nvCxnSpPr>
        <p:spPr>
          <a:xfrm flipH="1">
            <a:off x="4616450" y="5794375"/>
            <a:ext cx="2120900" cy="62547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28" name="Connettore 1 127"/>
          <p:cNvCxnSpPr/>
          <p:nvPr/>
        </p:nvCxnSpPr>
        <p:spPr>
          <a:xfrm flipH="1">
            <a:off x="7334251" y="5791200"/>
            <a:ext cx="506729" cy="762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30" name="Connettore 1 129"/>
          <p:cNvCxnSpPr/>
          <p:nvPr/>
        </p:nvCxnSpPr>
        <p:spPr>
          <a:xfrm flipH="1">
            <a:off x="692150" y="5092700"/>
            <a:ext cx="701675" cy="285751"/>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32" name="Connettore 1 131"/>
          <p:cNvCxnSpPr/>
          <p:nvPr/>
        </p:nvCxnSpPr>
        <p:spPr>
          <a:xfrm flipH="1" flipV="1">
            <a:off x="1825626" y="5086351"/>
            <a:ext cx="2384424" cy="77152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34" name="Connettore 1 133"/>
          <p:cNvCxnSpPr/>
          <p:nvPr/>
        </p:nvCxnSpPr>
        <p:spPr>
          <a:xfrm flipH="1">
            <a:off x="4632325" y="4831080"/>
            <a:ext cx="3197225" cy="10299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36" name="Connettore 1 135"/>
          <p:cNvCxnSpPr/>
          <p:nvPr/>
        </p:nvCxnSpPr>
        <p:spPr>
          <a:xfrm flipH="1">
            <a:off x="882650" y="5467350"/>
            <a:ext cx="504825" cy="32702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38" name="Connettore 1 137"/>
          <p:cNvCxnSpPr/>
          <p:nvPr/>
        </p:nvCxnSpPr>
        <p:spPr>
          <a:xfrm>
            <a:off x="1819276" y="5461000"/>
            <a:ext cx="847724" cy="62230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40" name="Connettore 1 139"/>
          <p:cNvCxnSpPr/>
          <p:nvPr/>
        </p:nvCxnSpPr>
        <p:spPr>
          <a:xfrm flipH="1">
            <a:off x="889001" y="5581650"/>
            <a:ext cx="498474" cy="215901"/>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42" name="Connettore 1 141"/>
          <p:cNvCxnSpPr/>
          <p:nvPr/>
        </p:nvCxnSpPr>
        <p:spPr>
          <a:xfrm flipH="1" flipV="1">
            <a:off x="1787526" y="5572126"/>
            <a:ext cx="879474" cy="514349"/>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44" name="Connettore 1 143"/>
          <p:cNvCxnSpPr/>
          <p:nvPr/>
        </p:nvCxnSpPr>
        <p:spPr>
          <a:xfrm flipH="1" flipV="1">
            <a:off x="3254376" y="6089651"/>
            <a:ext cx="949324" cy="33972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46" name="Connettore 1 145"/>
          <p:cNvCxnSpPr/>
          <p:nvPr/>
        </p:nvCxnSpPr>
        <p:spPr>
          <a:xfrm flipH="1">
            <a:off x="5057775" y="5800725"/>
            <a:ext cx="1676400" cy="61912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49" name="Connettore 1 148"/>
          <p:cNvCxnSpPr/>
          <p:nvPr/>
        </p:nvCxnSpPr>
        <p:spPr>
          <a:xfrm flipH="1" flipV="1">
            <a:off x="1840867" y="3401697"/>
            <a:ext cx="833753" cy="6159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51" name="Connettore 1 150"/>
          <p:cNvCxnSpPr/>
          <p:nvPr/>
        </p:nvCxnSpPr>
        <p:spPr>
          <a:xfrm flipH="1" flipV="1">
            <a:off x="3090548" y="3470278"/>
            <a:ext cx="1115692" cy="33972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53" name="Connettore 1 152"/>
          <p:cNvCxnSpPr/>
          <p:nvPr/>
        </p:nvCxnSpPr>
        <p:spPr>
          <a:xfrm flipH="1">
            <a:off x="4885058" y="3116580"/>
            <a:ext cx="2948302" cy="692788"/>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56" name="CasellaDiTesto 155"/>
          <p:cNvSpPr txBox="1"/>
          <p:nvPr/>
        </p:nvSpPr>
        <p:spPr>
          <a:xfrm>
            <a:off x="285750" y="291468"/>
            <a:ext cx="523875" cy="215444"/>
          </a:xfrm>
          <a:prstGeom prst="rect">
            <a:avLst/>
          </a:prstGeom>
          <a:noFill/>
        </p:spPr>
        <p:txBody>
          <a:bodyPr wrap="square" rtlCol="0">
            <a:spAutoFit/>
          </a:bodyPr>
          <a:lstStyle/>
          <a:p>
            <a:r>
              <a:rPr lang="it-IT" sz="800" b="1" dirty="0" err="1" smtClean="0">
                <a:latin typeface="+mj-lt"/>
                <a:cs typeface="Arial" pitchFamily="34" charset="0"/>
              </a:rPr>
              <a:t>KxS</a:t>
            </a:r>
            <a:endParaRPr lang="it-IT" sz="800" b="1" dirty="0">
              <a:latin typeface="+mj-lt"/>
              <a:cs typeface="Arial" pitchFamily="34" charset="0"/>
            </a:endParaRPr>
          </a:p>
        </p:txBody>
      </p:sp>
      <p:sp>
        <p:nvSpPr>
          <p:cNvPr id="157" name="CasellaDiTesto 156"/>
          <p:cNvSpPr txBox="1"/>
          <p:nvPr/>
        </p:nvSpPr>
        <p:spPr>
          <a:xfrm>
            <a:off x="1143000" y="297180"/>
            <a:ext cx="523875" cy="215444"/>
          </a:xfrm>
          <a:prstGeom prst="rect">
            <a:avLst/>
          </a:prstGeom>
          <a:noFill/>
        </p:spPr>
        <p:txBody>
          <a:bodyPr wrap="square" rtlCol="0">
            <a:spAutoFit/>
          </a:bodyPr>
          <a:lstStyle/>
          <a:p>
            <a:r>
              <a:rPr lang="it-IT" sz="800" b="1" dirty="0" err="1" smtClean="0">
                <a:latin typeface="+mj-lt"/>
                <a:cs typeface="Arial" pitchFamily="34" charset="0"/>
              </a:rPr>
              <a:t>CxL</a:t>
            </a:r>
            <a:endParaRPr lang="it-IT" sz="800" b="1" dirty="0">
              <a:latin typeface="+mj-lt"/>
              <a:cs typeface="Arial" pitchFamily="34" charset="0"/>
            </a:endParaRPr>
          </a:p>
        </p:txBody>
      </p:sp>
      <p:sp>
        <p:nvSpPr>
          <p:cNvPr id="158" name="CasellaDiTesto 157"/>
          <p:cNvSpPr txBox="1"/>
          <p:nvPr/>
        </p:nvSpPr>
        <p:spPr>
          <a:xfrm>
            <a:off x="2603182" y="293370"/>
            <a:ext cx="523875" cy="215444"/>
          </a:xfrm>
          <a:prstGeom prst="rect">
            <a:avLst/>
          </a:prstGeom>
          <a:noFill/>
        </p:spPr>
        <p:txBody>
          <a:bodyPr wrap="square" rtlCol="0">
            <a:spAutoFit/>
          </a:bodyPr>
          <a:lstStyle/>
          <a:p>
            <a:r>
              <a:rPr lang="it-IT" sz="800" b="1" dirty="0" err="1" smtClean="0">
                <a:latin typeface="+mj-lt"/>
                <a:cs typeface="Arial" pitchFamily="34" charset="0"/>
              </a:rPr>
              <a:t>MxC</a:t>
            </a:r>
            <a:endParaRPr lang="it-IT" sz="800" b="1" dirty="0">
              <a:latin typeface="+mj-lt"/>
              <a:cs typeface="Arial" pitchFamily="34" charset="0"/>
            </a:endParaRPr>
          </a:p>
        </p:txBody>
      </p:sp>
      <p:sp>
        <p:nvSpPr>
          <p:cNvPr id="159" name="CasellaDiTesto 158"/>
          <p:cNvSpPr txBox="1"/>
          <p:nvPr/>
        </p:nvSpPr>
        <p:spPr>
          <a:xfrm>
            <a:off x="3962400" y="300990"/>
            <a:ext cx="523875" cy="215444"/>
          </a:xfrm>
          <a:prstGeom prst="rect">
            <a:avLst/>
          </a:prstGeom>
          <a:noFill/>
        </p:spPr>
        <p:txBody>
          <a:bodyPr wrap="square" rtlCol="0">
            <a:spAutoFit/>
          </a:bodyPr>
          <a:lstStyle/>
          <a:p>
            <a:r>
              <a:rPr lang="it-IT" sz="800" b="1" dirty="0" err="1" smtClean="0">
                <a:latin typeface="+mj-lt"/>
                <a:cs typeface="Arial" pitchFamily="34" charset="0"/>
              </a:rPr>
              <a:t>SxL</a:t>
            </a:r>
            <a:endParaRPr lang="it-IT" sz="800" b="1" dirty="0">
              <a:latin typeface="+mj-lt"/>
              <a:cs typeface="Arial" pitchFamily="34" charset="0"/>
            </a:endParaRPr>
          </a:p>
        </p:txBody>
      </p:sp>
      <p:sp>
        <p:nvSpPr>
          <p:cNvPr id="160" name="CasellaDiTesto 159"/>
          <p:cNvSpPr txBox="1"/>
          <p:nvPr/>
        </p:nvSpPr>
        <p:spPr>
          <a:xfrm>
            <a:off x="5424480" y="298609"/>
            <a:ext cx="523875" cy="215444"/>
          </a:xfrm>
          <a:prstGeom prst="rect">
            <a:avLst/>
          </a:prstGeom>
          <a:noFill/>
        </p:spPr>
        <p:txBody>
          <a:bodyPr wrap="square" rtlCol="0">
            <a:spAutoFit/>
          </a:bodyPr>
          <a:lstStyle/>
          <a:p>
            <a:r>
              <a:rPr lang="it-IT" sz="800" b="1" dirty="0" err="1" smtClean="0">
                <a:latin typeface="+mj-lt"/>
                <a:cs typeface="Arial" pitchFamily="34" charset="0"/>
              </a:rPr>
              <a:t>LxG</a:t>
            </a:r>
            <a:endParaRPr lang="it-IT" sz="800" b="1" dirty="0">
              <a:latin typeface="+mj-lt"/>
              <a:cs typeface="Arial" pitchFamily="34" charset="0"/>
            </a:endParaRPr>
          </a:p>
        </p:txBody>
      </p:sp>
      <p:sp>
        <p:nvSpPr>
          <p:cNvPr id="161" name="CasellaDiTesto 160"/>
          <p:cNvSpPr txBox="1"/>
          <p:nvPr/>
        </p:nvSpPr>
        <p:spPr>
          <a:xfrm>
            <a:off x="6677025" y="297180"/>
            <a:ext cx="523875" cy="215444"/>
          </a:xfrm>
          <a:prstGeom prst="rect">
            <a:avLst/>
          </a:prstGeom>
          <a:noFill/>
        </p:spPr>
        <p:txBody>
          <a:bodyPr wrap="square" rtlCol="0">
            <a:spAutoFit/>
          </a:bodyPr>
          <a:lstStyle/>
          <a:p>
            <a:r>
              <a:rPr lang="it-IT" sz="800" b="1" dirty="0" err="1" smtClean="0">
                <a:latin typeface="+mj-lt"/>
                <a:cs typeface="Arial" pitchFamily="34" charset="0"/>
              </a:rPr>
              <a:t>KxU</a:t>
            </a:r>
            <a:endParaRPr lang="it-IT" sz="800" b="1" dirty="0">
              <a:latin typeface="+mj-lt"/>
              <a:cs typeface="Arial" pitchFamily="34" charset="0"/>
            </a:endParaRPr>
          </a:p>
        </p:txBody>
      </p:sp>
      <p:pic>
        <p:nvPicPr>
          <p:cNvPr id="9218" name="Picture 2" descr="C:\Users\marco.maccaferri\Dropbox\CONSENSUS_MAP_MANUSCRIPT_2012\Figure_mappa_consensus_1\FIGURE_1_SUPPLEMENTAL\7B\FIG_1_SUPPL_7B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4584" r="6321" b="12939"/>
          <a:stretch/>
        </p:blipFill>
        <p:spPr bwMode="auto">
          <a:xfrm>
            <a:off x="7803353" y="63490"/>
            <a:ext cx="1371600" cy="6803688"/>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C:\Users\marco.maccaferri\Dropbox\CONSENSUS_MAP_MANUSCRIPT_2012\CONSENSUS-07-04-2013\FIGURE_1_SUPPLEMENTAL\7B\FIG_1_SUPPL_7B001.emf"/>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9064" r="91114" b="45468"/>
          <a:stretch/>
        </p:blipFill>
        <p:spPr bwMode="auto">
          <a:xfrm>
            <a:off x="245580" y="787173"/>
            <a:ext cx="880431" cy="3260953"/>
          </a:xfrm>
          <a:prstGeom prst="rect">
            <a:avLst/>
          </a:prstGeom>
          <a:noFill/>
          <a:extLst>
            <a:ext uri="{909E8E84-426E-40DD-AFC4-6F175D3DCCD1}">
              <a14:hiddenFill xmlns:a14="http://schemas.microsoft.com/office/drawing/2010/main">
                <a:solidFill>
                  <a:srgbClr val="FFFFFF"/>
                </a:solidFill>
              </a14:hiddenFill>
            </a:ext>
          </a:extLst>
        </p:spPr>
      </p:pic>
      <p:sp>
        <p:nvSpPr>
          <p:cNvPr id="64" name="Ovale 63"/>
          <p:cNvSpPr/>
          <p:nvPr/>
        </p:nvSpPr>
        <p:spPr>
          <a:xfrm>
            <a:off x="7969575" y="2479937"/>
            <a:ext cx="45719" cy="13705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6" name="CasellaDiTesto 65"/>
          <p:cNvSpPr txBox="1"/>
          <p:nvPr/>
        </p:nvSpPr>
        <p:spPr>
          <a:xfrm>
            <a:off x="167640" y="15240"/>
            <a:ext cx="1616388" cy="276999"/>
          </a:xfrm>
          <a:prstGeom prst="rect">
            <a:avLst/>
          </a:prstGeom>
          <a:noFill/>
        </p:spPr>
        <p:txBody>
          <a:bodyPr wrap="square" rtlCol="0">
            <a:spAutoFit/>
          </a:bodyPr>
          <a:lstStyle/>
          <a:p>
            <a:r>
              <a:rPr lang="it-IT" sz="1200" b="1" dirty="0" err="1" smtClean="0">
                <a:latin typeface="+mj-lt"/>
                <a:cs typeface="Arial" pitchFamily="34" charset="0"/>
              </a:rPr>
              <a:t>Chromosome</a:t>
            </a:r>
            <a:r>
              <a:rPr lang="it-IT" sz="1200" b="1" dirty="0" smtClean="0">
                <a:latin typeface="+mj-lt"/>
                <a:cs typeface="Arial" pitchFamily="34" charset="0"/>
              </a:rPr>
              <a:t> 7B</a:t>
            </a:r>
            <a:endParaRPr lang="it-IT" sz="1200" b="1" dirty="0">
              <a:latin typeface="+mj-lt"/>
              <a:cs typeface="Arial" pitchFamily="34" charset="0"/>
            </a:endParaRPr>
          </a:p>
        </p:txBody>
      </p:sp>
    </p:spTree>
    <p:extLst>
      <p:ext uri="{BB962C8B-B14F-4D97-AF65-F5344CB8AC3E}">
        <p14:creationId xmlns:p14="http://schemas.microsoft.com/office/powerpoint/2010/main" val="25308261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0826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 descr="C:\Users\marco.maccaferri\Dropbox\CONSENSUS_MAP_MANUSCRIPT_2012\Figure_mappa_consensus_1\FIGURE_1_SUPPLEMENTAL\1A\FIG_1_SUPPL_1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 t="57249" r="89607" b="35472"/>
          <a:stretch/>
        </p:blipFill>
        <p:spPr bwMode="auto">
          <a:xfrm>
            <a:off x="381000" y="5388709"/>
            <a:ext cx="1108152" cy="57965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C:\Users\marco.maccaferri\Dropbox\CONSENSUS_MAP_MANUSCRIPT_2012\Figure_mappa_consensus_1\FIGURE_1_SUPPLEMENTAL\1A\FIG_1_SUPPL_1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648" t="2751" r="78561" b="61845"/>
          <a:stretch/>
        </p:blipFill>
        <p:spPr bwMode="auto">
          <a:xfrm>
            <a:off x="1295400" y="1009652"/>
            <a:ext cx="1257300" cy="281940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C:\Users\marco.maccaferri\Dropbox\CONSENSUS_MAP_MANUSCRIPT_2012\Figure_mappa_consensus_1\FIGURE_1_SUPPLEMENTAL\1A\FIG_1_SUPPL_1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 t="13695" r="89607" b="73857"/>
          <a:stretch/>
        </p:blipFill>
        <p:spPr bwMode="auto">
          <a:xfrm>
            <a:off x="369850" y="2026921"/>
            <a:ext cx="1108152" cy="991372"/>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marco.maccaferri\Dropbox\CONSENSUS_MAP_MANUSCRIPT_2012\Figure_mappa_consensus_1\FIGURE_1_SUPPLEMENTAL\1A\FIG_1_SUPPL_1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1080" t="29390" r="66415" b="47543"/>
          <a:stretch/>
        </p:blipFill>
        <p:spPr bwMode="auto">
          <a:xfrm>
            <a:off x="2628899" y="2543178"/>
            <a:ext cx="1333500" cy="183699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C:\Users\marco.maccaferri\Dropbox\CONSENSUS_MAP_MANUSCRIPT_2012\Figure_mappa_consensus_1\FIGURE_1_SUPPLEMENTAL\1A\FIG_1_SUPPL_1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2692" t="59992" r="55696" b="35727"/>
          <a:stretch/>
        </p:blipFill>
        <p:spPr bwMode="auto">
          <a:xfrm>
            <a:off x="4119563" y="5372100"/>
            <a:ext cx="1238250" cy="340874"/>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C:\Users\marco.maccaferri\Dropbox\CONSENSUS_MAP_MANUSCRIPT_2012\Figure_mappa_consensus_1\FIGURE_1_SUPPLEMENTAL\1A\FIG_1_SUPPL_1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3678" t="40556" r="47926" b="34566"/>
          <a:stretch/>
        </p:blipFill>
        <p:spPr bwMode="auto">
          <a:xfrm>
            <a:off x="5276850" y="3729038"/>
            <a:ext cx="895350" cy="198120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descr="C:\Users\marco.maccaferri\Dropbox\CONSENSUS_MAP_MANUSCRIPT_2012\Figure_mappa_consensus_1\FIGURE_1_SUPPLEMENTAL\1A\FIG_1_SUPPL_1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1449" t="21948" r="37029" b="67253"/>
          <a:stretch/>
        </p:blipFill>
        <p:spPr bwMode="auto">
          <a:xfrm>
            <a:off x="6172200" y="1828800"/>
            <a:ext cx="1228725" cy="85998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 descr="C:\Users\marco.maccaferri\Dropbox\CONSENSUS_MAP_MANUSCRIPT_2012\Figure_mappa_consensus_1\FIGURE_1_SUPPLEMENTAL\1A\FIG_1_SUPPL_1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1449" t="31397" r="37029" b="45280"/>
          <a:stretch/>
        </p:blipFill>
        <p:spPr bwMode="auto">
          <a:xfrm>
            <a:off x="6172200" y="3324225"/>
            <a:ext cx="1228725" cy="1857375"/>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4" descr="C:\Users\marco.maccaferri\Dropbox\CONSENSUS_MAP_MANUSCRIPT_2012\Figure_mappa_consensus_1\FIGURE_1_SUPPLEMENTAL\1A\FIG_1_SUPPL_1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3678" t="1256" r="47926" b="59445"/>
          <a:stretch/>
        </p:blipFill>
        <p:spPr bwMode="auto">
          <a:xfrm>
            <a:off x="5276850" y="228600"/>
            <a:ext cx="895350" cy="3129663"/>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4" descr="C:\Users\marco.maccaferri\Dropbox\CONSENSUS_MAP_MANUSCRIPT_2012\Figure_mappa_consensus_1\FIGURE_1_SUPPLEMENTAL\1A\FIG_1_SUPPL_1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1080" t="62025" r="66415" b="17283"/>
          <a:stretch/>
        </p:blipFill>
        <p:spPr bwMode="auto">
          <a:xfrm>
            <a:off x="2624141" y="4572000"/>
            <a:ext cx="1333500" cy="1647825"/>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4" descr="C:\Users\marco.maccaferri\Dropbox\CONSENSUS_MAP_MANUSCRIPT_2012\Figure_mappa_consensus_1\FIGURE_1_SUPPLEMENTAL\1A\FIG_1_SUPPL_1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1080" t="1017" r="66415" b="83674"/>
          <a:stretch/>
        </p:blipFill>
        <p:spPr bwMode="auto">
          <a:xfrm>
            <a:off x="2628900" y="830564"/>
            <a:ext cx="1333500" cy="1219200"/>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 descr="C:\Users\marco.maccaferri\Dropbox\CONSENSUS_MAP_MANUSCRIPT_2012\Figure_mappa_consensus_1\FIGURE_1_SUPPLEMENTAL\1A\FIG_1_SUPPL_1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648" t="37258" r="78561" b="36838"/>
          <a:stretch/>
        </p:blipFill>
        <p:spPr bwMode="auto">
          <a:xfrm>
            <a:off x="1295400" y="3771200"/>
            <a:ext cx="1257300" cy="2062864"/>
          </a:xfrm>
          <a:prstGeom prst="rect">
            <a:avLst/>
          </a:prstGeom>
          <a:noFill/>
          <a:extLst>
            <a:ext uri="{909E8E84-426E-40DD-AFC4-6F175D3DCCD1}">
              <a14:hiddenFill xmlns:a14="http://schemas.microsoft.com/office/drawing/2010/main">
                <a:solidFill>
                  <a:srgbClr val="FFFFFF"/>
                </a:solidFill>
              </a14:hiddenFill>
            </a:ext>
          </a:extLst>
        </p:spPr>
      </p:pic>
      <p:sp>
        <p:nvSpPr>
          <p:cNvPr id="8" name="CasellaDiTesto 7"/>
          <p:cNvSpPr txBox="1"/>
          <p:nvPr/>
        </p:nvSpPr>
        <p:spPr>
          <a:xfrm>
            <a:off x="404807" y="409578"/>
            <a:ext cx="523875" cy="215444"/>
          </a:xfrm>
          <a:prstGeom prst="rect">
            <a:avLst/>
          </a:prstGeom>
          <a:noFill/>
        </p:spPr>
        <p:txBody>
          <a:bodyPr wrap="square" rtlCol="0">
            <a:spAutoFit/>
          </a:bodyPr>
          <a:lstStyle/>
          <a:p>
            <a:r>
              <a:rPr lang="it-IT" sz="800" b="1" dirty="0" err="1" smtClean="0">
                <a:latin typeface="+mj-lt"/>
                <a:cs typeface="Arial" pitchFamily="34" charset="0"/>
              </a:rPr>
              <a:t>KxS</a:t>
            </a:r>
            <a:endParaRPr lang="it-IT" sz="800" b="1" dirty="0">
              <a:latin typeface="+mj-lt"/>
              <a:cs typeface="Arial" pitchFamily="34" charset="0"/>
            </a:endParaRPr>
          </a:p>
        </p:txBody>
      </p:sp>
      <p:sp>
        <p:nvSpPr>
          <p:cNvPr id="68" name="CasellaDiTesto 67"/>
          <p:cNvSpPr txBox="1"/>
          <p:nvPr/>
        </p:nvSpPr>
        <p:spPr>
          <a:xfrm>
            <a:off x="1490658" y="409578"/>
            <a:ext cx="523875" cy="215444"/>
          </a:xfrm>
          <a:prstGeom prst="rect">
            <a:avLst/>
          </a:prstGeom>
          <a:noFill/>
        </p:spPr>
        <p:txBody>
          <a:bodyPr wrap="square" rtlCol="0">
            <a:spAutoFit/>
          </a:bodyPr>
          <a:lstStyle/>
          <a:p>
            <a:r>
              <a:rPr lang="it-IT" sz="800" b="1" dirty="0" err="1" smtClean="0">
                <a:latin typeface="+mj-lt"/>
                <a:cs typeface="Arial" pitchFamily="34" charset="0"/>
              </a:rPr>
              <a:t>CxL</a:t>
            </a:r>
            <a:endParaRPr lang="it-IT" sz="800" b="1" dirty="0">
              <a:latin typeface="+mj-lt"/>
              <a:cs typeface="Arial" pitchFamily="34" charset="0"/>
            </a:endParaRPr>
          </a:p>
        </p:txBody>
      </p:sp>
      <p:sp>
        <p:nvSpPr>
          <p:cNvPr id="70" name="CasellaDiTesto 69"/>
          <p:cNvSpPr txBox="1"/>
          <p:nvPr/>
        </p:nvSpPr>
        <p:spPr>
          <a:xfrm>
            <a:off x="2747962" y="409570"/>
            <a:ext cx="523875" cy="215444"/>
          </a:xfrm>
          <a:prstGeom prst="rect">
            <a:avLst/>
          </a:prstGeom>
          <a:noFill/>
        </p:spPr>
        <p:txBody>
          <a:bodyPr wrap="square" rtlCol="0">
            <a:spAutoFit/>
          </a:bodyPr>
          <a:lstStyle/>
          <a:p>
            <a:r>
              <a:rPr lang="it-IT" sz="800" b="1" dirty="0" err="1" smtClean="0">
                <a:latin typeface="+mj-lt"/>
                <a:cs typeface="Arial" pitchFamily="34" charset="0"/>
              </a:rPr>
              <a:t>MxC</a:t>
            </a:r>
            <a:endParaRPr lang="it-IT" sz="800" b="1" dirty="0">
              <a:latin typeface="+mj-lt"/>
              <a:cs typeface="Arial" pitchFamily="34" charset="0"/>
            </a:endParaRPr>
          </a:p>
        </p:txBody>
      </p:sp>
      <p:sp>
        <p:nvSpPr>
          <p:cNvPr id="71" name="CasellaDiTesto 70"/>
          <p:cNvSpPr txBox="1"/>
          <p:nvPr/>
        </p:nvSpPr>
        <p:spPr>
          <a:xfrm>
            <a:off x="4267200" y="404815"/>
            <a:ext cx="523875" cy="215444"/>
          </a:xfrm>
          <a:prstGeom prst="rect">
            <a:avLst/>
          </a:prstGeom>
          <a:noFill/>
        </p:spPr>
        <p:txBody>
          <a:bodyPr wrap="square" rtlCol="0">
            <a:spAutoFit/>
          </a:bodyPr>
          <a:lstStyle/>
          <a:p>
            <a:r>
              <a:rPr lang="it-IT" sz="800" b="1" dirty="0" err="1" smtClean="0">
                <a:latin typeface="+mj-lt"/>
                <a:cs typeface="Arial" pitchFamily="34" charset="0"/>
              </a:rPr>
              <a:t>SxL</a:t>
            </a:r>
            <a:endParaRPr lang="it-IT" sz="800" b="1" dirty="0">
              <a:latin typeface="+mj-lt"/>
              <a:cs typeface="Arial" pitchFamily="34" charset="0"/>
            </a:endParaRPr>
          </a:p>
        </p:txBody>
      </p:sp>
      <p:sp>
        <p:nvSpPr>
          <p:cNvPr id="73" name="CasellaDiTesto 72"/>
          <p:cNvSpPr txBox="1"/>
          <p:nvPr/>
        </p:nvSpPr>
        <p:spPr>
          <a:xfrm>
            <a:off x="5120640" y="401776"/>
            <a:ext cx="523875" cy="215444"/>
          </a:xfrm>
          <a:prstGeom prst="rect">
            <a:avLst/>
          </a:prstGeom>
          <a:noFill/>
        </p:spPr>
        <p:txBody>
          <a:bodyPr wrap="square" rtlCol="0">
            <a:spAutoFit/>
          </a:bodyPr>
          <a:lstStyle/>
          <a:p>
            <a:r>
              <a:rPr lang="it-IT" sz="800" b="1" dirty="0" err="1" smtClean="0">
                <a:latin typeface="+mj-lt"/>
                <a:cs typeface="Arial" pitchFamily="34" charset="0"/>
              </a:rPr>
              <a:t>LxG</a:t>
            </a:r>
            <a:endParaRPr lang="it-IT" sz="800" b="1" dirty="0">
              <a:latin typeface="+mj-lt"/>
              <a:cs typeface="Arial" pitchFamily="34" charset="0"/>
            </a:endParaRPr>
          </a:p>
        </p:txBody>
      </p:sp>
      <p:sp>
        <p:nvSpPr>
          <p:cNvPr id="75" name="CasellaDiTesto 74"/>
          <p:cNvSpPr txBox="1"/>
          <p:nvPr/>
        </p:nvSpPr>
        <p:spPr>
          <a:xfrm>
            <a:off x="6324607" y="404815"/>
            <a:ext cx="523875" cy="215444"/>
          </a:xfrm>
          <a:prstGeom prst="rect">
            <a:avLst/>
          </a:prstGeom>
          <a:noFill/>
        </p:spPr>
        <p:txBody>
          <a:bodyPr wrap="square" rtlCol="0">
            <a:spAutoFit/>
          </a:bodyPr>
          <a:lstStyle/>
          <a:p>
            <a:r>
              <a:rPr lang="it-IT" sz="800" b="1" dirty="0" err="1" smtClean="0">
                <a:latin typeface="+mj-lt"/>
                <a:cs typeface="Arial" pitchFamily="34" charset="0"/>
              </a:rPr>
              <a:t>KxU</a:t>
            </a:r>
            <a:endParaRPr lang="it-IT" sz="800" b="1" dirty="0">
              <a:latin typeface="+mj-lt"/>
              <a:cs typeface="Arial" pitchFamily="34" charset="0"/>
            </a:endParaRPr>
          </a:p>
        </p:txBody>
      </p:sp>
      <p:cxnSp>
        <p:nvCxnSpPr>
          <p:cNvPr id="21" name="Connettore 1 20"/>
          <p:cNvCxnSpPr/>
          <p:nvPr/>
        </p:nvCxnSpPr>
        <p:spPr>
          <a:xfrm flipV="1">
            <a:off x="1021080" y="1919288"/>
            <a:ext cx="383858" cy="14573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a:off x="2071688" y="1919288"/>
            <a:ext cx="4238625" cy="4762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a:off x="6943722" y="1971682"/>
            <a:ext cx="690566" cy="300031"/>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4" name="Connettore 1 33"/>
          <p:cNvCxnSpPr/>
          <p:nvPr/>
        </p:nvCxnSpPr>
        <p:spPr>
          <a:xfrm>
            <a:off x="1036320" y="2251710"/>
            <a:ext cx="373380" cy="3905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6" name="Connettore 1 35"/>
          <p:cNvCxnSpPr/>
          <p:nvPr/>
        </p:nvCxnSpPr>
        <p:spPr>
          <a:xfrm>
            <a:off x="2076450" y="2295525"/>
            <a:ext cx="4200525" cy="23812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8" name="Connettore 1 37"/>
          <p:cNvCxnSpPr/>
          <p:nvPr/>
        </p:nvCxnSpPr>
        <p:spPr>
          <a:xfrm flipV="1">
            <a:off x="7229466" y="2443163"/>
            <a:ext cx="404822" cy="99067"/>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2" name="Connettore 1 41"/>
          <p:cNvCxnSpPr/>
          <p:nvPr/>
        </p:nvCxnSpPr>
        <p:spPr>
          <a:xfrm>
            <a:off x="1062990" y="2849880"/>
            <a:ext cx="356235" cy="8858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4" name="Connettore 1 43"/>
          <p:cNvCxnSpPr/>
          <p:nvPr/>
        </p:nvCxnSpPr>
        <p:spPr>
          <a:xfrm flipV="1">
            <a:off x="2125704" y="2895600"/>
            <a:ext cx="627021" cy="3964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6" name="Connettore 1 45"/>
          <p:cNvCxnSpPr/>
          <p:nvPr/>
        </p:nvCxnSpPr>
        <p:spPr>
          <a:xfrm flipV="1">
            <a:off x="1047750" y="3929063"/>
            <a:ext cx="395288" cy="574357"/>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7" name="Connettore 1 46"/>
          <p:cNvCxnSpPr/>
          <p:nvPr/>
        </p:nvCxnSpPr>
        <p:spPr>
          <a:xfrm>
            <a:off x="3729038" y="2900363"/>
            <a:ext cx="3910012" cy="18097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0" name="Connettore 1 49"/>
          <p:cNvCxnSpPr/>
          <p:nvPr/>
        </p:nvCxnSpPr>
        <p:spPr>
          <a:xfrm>
            <a:off x="2116178" y="3930607"/>
            <a:ext cx="598447" cy="1274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2" name="Connettore 1 51"/>
          <p:cNvCxnSpPr/>
          <p:nvPr/>
        </p:nvCxnSpPr>
        <p:spPr>
          <a:xfrm flipV="1">
            <a:off x="3386138" y="3948113"/>
            <a:ext cx="2905125" cy="952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4" name="Connettore 1 53"/>
          <p:cNvCxnSpPr/>
          <p:nvPr/>
        </p:nvCxnSpPr>
        <p:spPr>
          <a:xfrm>
            <a:off x="6958013" y="3938579"/>
            <a:ext cx="676275" cy="4761"/>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8" name="Connettore 1 57"/>
          <p:cNvCxnSpPr/>
          <p:nvPr/>
        </p:nvCxnSpPr>
        <p:spPr>
          <a:xfrm>
            <a:off x="1104900" y="5699760"/>
            <a:ext cx="290513" cy="10478"/>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1" name="Connettore 1 60"/>
          <p:cNvCxnSpPr/>
          <p:nvPr/>
        </p:nvCxnSpPr>
        <p:spPr>
          <a:xfrm flipV="1">
            <a:off x="2149514" y="5581650"/>
            <a:ext cx="2089111" cy="13132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2" name="Connettore 1 61"/>
          <p:cNvCxnSpPr/>
          <p:nvPr/>
        </p:nvCxnSpPr>
        <p:spPr>
          <a:xfrm>
            <a:off x="4945101" y="5579625"/>
            <a:ext cx="2670137" cy="496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5" name="Connettore 1 64"/>
          <p:cNvCxnSpPr/>
          <p:nvPr/>
        </p:nvCxnSpPr>
        <p:spPr>
          <a:xfrm>
            <a:off x="1101090" y="4960620"/>
            <a:ext cx="299085" cy="41148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7" name="Connettore 1 66"/>
          <p:cNvCxnSpPr/>
          <p:nvPr/>
        </p:nvCxnSpPr>
        <p:spPr>
          <a:xfrm flipV="1">
            <a:off x="2468604" y="4886325"/>
            <a:ext cx="3784559" cy="49684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9" name="Connettore 1 68"/>
          <p:cNvCxnSpPr/>
          <p:nvPr/>
        </p:nvCxnSpPr>
        <p:spPr>
          <a:xfrm flipH="1" flipV="1">
            <a:off x="7315203" y="5029196"/>
            <a:ext cx="304797" cy="33337"/>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pic>
        <p:nvPicPr>
          <p:cNvPr id="40" name="Picture 4" descr="C:\Users\marco.maccaferri\Dropbox\CONSENSUS_MAP_MANUSCRIPT_2012\Figure_mappa_consensus_1\FIGURE_1_SUPPLEMENTAL\1A\FIG_1_SUPPL_1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 t="35643" r="89607" b="54442"/>
          <a:stretch/>
        </p:blipFill>
        <p:spPr bwMode="auto">
          <a:xfrm>
            <a:off x="381000" y="4239578"/>
            <a:ext cx="1108152" cy="789622"/>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4" descr="C:\Users\marco.maccaferri\Dropbox\CONSENSUS_MAP_MANUSCRIPT_2012\Figure_mappa_consensus_1\FIGURE_1_SUPPLEMENTAL\1A\FIG_1_SUPPL_1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2692" t="6120" r="55696" b="79000"/>
          <a:stretch/>
        </p:blipFill>
        <p:spPr bwMode="auto">
          <a:xfrm>
            <a:off x="4114800" y="1024888"/>
            <a:ext cx="1238250" cy="118491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utente\Dropbox\CONSENSUS_MAP_MANUSCRIPT_2012\Figure_mappa_consensus_1\FIGURE_1_SUPPLEMENTAL\1A\FIG_1_SUPPL_1A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2370" t="38330" r="24342" b="31743"/>
          <a:stretch/>
        </p:blipFill>
        <p:spPr bwMode="auto">
          <a:xfrm>
            <a:off x="7505413" y="3914793"/>
            <a:ext cx="1409987" cy="2414586"/>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C:\Users\utente\Dropbox\CONSENSUS_MAP_MANUSCRIPT_2012\Figure_mappa_consensus_1\FIGURE_1_SUPPLEMENTAL\1A\FIG_1_SUPPL_1A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2370" t="-1" r="24342" b="61929"/>
          <a:stretch/>
        </p:blipFill>
        <p:spPr bwMode="auto">
          <a:xfrm>
            <a:off x="7524597" y="204787"/>
            <a:ext cx="1409987" cy="3071813"/>
          </a:xfrm>
          <a:prstGeom prst="rect">
            <a:avLst/>
          </a:prstGeom>
          <a:noFill/>
          <a:extLst>
            <a:ext uri="{909E8E84-426E-40DD-AFC4-6F175D3DCCD1}">
              <a14:hiddenFill xmlns:a14="http://schemas.microsoft.com/office/drawing/2010/main">
                <a:solidFill>
                  <a:srgbClr val="FFFFFF"/>
                </a:solidFill>
              </a14:hiddenFill>
            </a:ext>
          </a:extLst>
        </p:spPr>
      </p:pic>
      <p:sp>
        <p:nvSpPr>
          <p:cNvPr id="17" name="Rettangolo 16"/>
          <p:cNvSpPr/>
          <p:nvPr/>
        </p:nvSpPr>
        <p:spPr>
          <a:xfrm>
            <a:off x="2628900" y="4754880"/>
            <a:ext cx="1333500" cy="1495425"/>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Ovale 1"/>
          <p:cNvSpPr/>
          <p:nvPr/>
        </p:nvSpPr>
        <p:spPr>
          <a:xfrm>
            <a:off x="7831459" y="2286000"/>
            <a:ext cx="45719" cy="13705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8" name="Rettangolo 47"/>
          <p:cNvSpPr/>
          <p:nvPr/>
        </p:nvSpPr>
        <p:spPr>
          <a:xfrm>
            <a:off x="369850" y="4380173"/>
            <a:ext cx="1116050" cy="665691"/>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9" name="CasellaDiTesto 48"/>
          <p:cNvSpPr txBox="1"/>
          <p:nvPr/>
        </p:nvSpPr>
        <p:spPr>
          <a:xfrm>
            <a:off x="398146" y="165556"/>
            <a:ext cx="1616388" cy="276999"/>
          </a:xfrm>
          <a:prstGeom prst="rect">
            <a:avLst/>
          </a:prstGeom>
          <a:noFill/>
        </p:spPr>
        <p:txBody>
          <a:bodyPr wrap="square" rtlCol="0">
            <a:spAutoFit/>
          </a:bodyPr>
          <a:lstStyle/>
          <a:p>
            <a:r>
              <a:rPr lang="it-IT" sz="1200" b="1" dirty="0" err="1" smtClean="0">
                <a:latin typeface="+mj-lt"/>
                <a:cs typeface="Arial" pitchFamily="34" charset="0"/>
              </a:rPr>
              <a:t>Chromosome</a:t>
            </a:r>
            <a:r>
              <a:rPr lang="it-IT" sz="1200" b="1" dirty="0" smtClean="0">
                <a:latin typeface="+mj-lt"/>
                <a:cs typeface="Arial" pitchFamily="34" charset="0"/>
              </a:rPr>
              <a:t> 1A</a:t>
            </a:r>
            <a:endParaRPr lang="it-IT" sz="1200" b="1" dirty="0">
              <a:latin typeface="+mj-lt"/>
              <a:cs typeface="Arial" pitchFamily="34" charset="0"/>
            </a:endParaRPr>
          </a:p>
        </p:txBody>
      </p:sp>
    </p:spTree>
    <p:extLst>
      <p:ext uri="{BB962C8B-B14F-4D97-AF65-F5344CB8AC3E}">
        <p14:creationId xmlns:p14="http://schemas.microsoft.com/office/powerpoint/2010/main" val="9993719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Picture 2" descr="C:\Users\utente\Dropbox\CONSENSUS_MAP_MANUSCRIPT_2012\CONSENSUS-07-04-2013\FIGURE_1_SUPPLEMENTAL\1B\FIG_1_SUPPL_1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641" t="3795" r="18507" b="62269"/>
          <a:stretch/>
        </p:blipFill>
        <p:spPr bwMode="auto">
          <a:xfrm>
            <a:off x="5892165" y="1819282"/>
            <a:ext cx="1514475" cy="284511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Users\marco.maccaferri\Dropbox\CONSENSUS_MAP_MANUSCRIPT_2012\Figure_mappa_consensus_1\FIGURE_1_SUPPLEMENTAL\1B\FIG_1_SUPPL_1B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069" r="88889" b="39851"/>
          <a:stretch/>
        </p:blipFill>
        <p:spPr bwMode="auto">
          <a:xfrm>
            <a:off x="152400" y="1162052"/>
            <a:ext cx="914400" cy="421243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marco.maccaferri\Dropbox\CONSENSUS_MAP_MANUSCRIPT_2012\Figure_mappa_consensus_1\FIGURE_1_SUPPLEMENTAL\1B\FIG_1_SUPPL_1B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431" t="2272" r="52893" b="44493"/>
          <a:stretch/>
        </p:blipFill>
        <p:spPr bwMode="auto">
          <a:xfrm>
            <a:off x="2526026" y="1387785"/>
            <a:ext cx="1619250" cy="379571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marco.maccaferri\Dropbox\CONSENSUS_MAP_MANUSCRIPT_2012\Figure_mappa_consensus_1\FIGURE_1_SUPPLEMENTAL\1B\FIG_1_SUPPL_1B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7986" t="1135" r="34028" b="59857"/>
          <a:stretch/>
        </p:blipFill>
        <p:spPr bwMode="auto">
          <a:xfrm>
            <a:off x="5057776" y="1052515"/>
            <a:ext cx="657224" cy="27813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marco.maccaferri\Dropbox\CONSENSUS_MAP_MANUSCRIPT_2012\Figure_mappa_consensus_1\FIGURE_1_SUPPLEMENTAL\1B\FIG_1_SUPPL_1B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7986" t="72672" r="34028" b="21517"/>
          <a:stretch/>
        </p:blipFill>
        <p:spPr bwMode="auto">
          <a:xfrm>
            <a:off x="5057778" y="5943600"/>
            <a:ext cx="657224" cy="414337"/>
          </a:xfrm>
          <a:prstGeom prst="rect">
            <a:avLst/>
          </a:prstGeom>
          <a:noFill/>
          <a:extLst>
            <a:ext uri="{909E8E84-426E-40DD-AFC4-6F175D3DCCD1}">
              <a14:hiddenFill xmlns:a14="http://schemas.microsoft.com/office/drawing/2010/main">
                <a:solidFill>
                  <a:srgbClr val="FFFFFF"/>
                </a:solidFill>
              </a14:hiddenFill>
            </a:ext>
          </a:extLst>
        </p:spPr>
      </p:pic>
      <p:pic>
        <p:nvPicPr>
          <p:cNvPr id="176" name="Picture 2" descr="C:\Users\marco.maccaferri\Dropbox\CONSENSUS_MAP_MANUSCRIPT_2012\Figure_mappa_consensus_1\FIGURE_1_SUPPLEMENTAL\1B\FIG_1_SUPPL_1B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431" t="63088" r="52893" b="20715"/>
          <a:stretch/>
        </p:blipFill>
        <p:spPr bwMode="auto">
          <a:xfrm>
            <a:off x="2514600" y="5376868"/>
            <a:ext cx="1619250" cy="1154907"/>
          </a:xfrm>
          <a:prstGeom prst="rect">
            <a:avLst/>
          </a:prstGeom>
          <a:noFill/>
          <a:extLst>
            <a:ext uri="{909E8E84-426E-40DD-AFC4-6F175D3DCCD1}">
              <a14:hiddenFill xmlns:a14="http://schemas.microsoft.com/office/drawing/2010/main">
                <a:solidFill>
                  <a:srgbClr val="FFFFFF"/>
                </a:solidFill>
              </a14:hiddenFill>
            </a:ext>
          </a:extLst>
        </p:spPr>
      </p:pic>
      <p:cxnSp>
        <p:nvCxnSpPr>
          <p:cNvPr id="17" name="Connettore 1 16"/>
          <p:cNvCxnSpPr/>
          <p:nvPr/>
        </p:nvCxnSpPr>
        <p:spPr>
          <a:xfrm flipV="1">
            <a:off x="657225" y="2147888"/>
            <a:ext cx="547688" cy="571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0" name="Connettore 1 19"/>
          <p:cNvCxnSpPr/>
          <p:nvPr/>
        </p:nvCxnSpPr>
        <p:spPr>
          <a:xfrm>
            <a:off x="1995478" y="2143127"/>
            <a:ext cx="619135" cy="7143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4" name="Connettore 1 23"/>
          <p:cNvCxnSpPr/>
          <p:nvPr/>
        </p:nvCxnSpPr>
        <p:spPr>
          <a:xfrm flipV="1">
            <a:off x="6519863" y="2066925"/>
            <a:ext cx="790575" cy="114301"/>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9" name="Connettore 1 28"/>
          <p:cNvCxnSpPr/>
          <p:nvPr/>
        </p:nvCxnSpPr>
        <p:spPr>
          <a:xfrm>
            <a:off x="738185" y="2324102"/>
            <a:ext cx="4367215" cy="952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1" name="Connettore 1 30"/>
          <p:cNvCxnSpPr/>
          <p:nvPr/>
        </p:nvCxnSpPr>
        <p:spPr>
          <a:xfrm>
            <a:off x="5629275" y="2333626"/>
            <a:ext cx="328613" cy="38099"/>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3" name="Connettore 1 32"/>
          <p:cNvCxnSpPr/>
          <p:nvPr/>
        </p:nvCxnSpPr>
        <p:spPr>
          <a:xfrm flipH="1">
            <a:off x="6586538" y="2333625"/>
            <a:ext cx="709612" cy="4286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flipV="1">
            <a:off x="728660" y="2581275"/>
            <a:ext cx="481015" cy="12859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7" name="Connettore 1 36"/>
          <p:cNvCxnSpPr/>
          <p:nvPr/>
        </p:nvCxnSpPr>
        <p:spPr>
          <a:xfrm flipV="1">
            <a:off x="2081213" y="2566988"/>
            <a:ext cx="2028825" cy="190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9" name="Connettore 1 38"/>
          <p:cNvCxnSpPr/>
          <p:nvPr/>
        </p:nvCxnSpPr>
        <p:spPr>
          <a:xfrm>
            <a:off x="4595813" y="2443165"/>
            <a:ext cx="2705100" cy="800098"/>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1" name="Connettore 1 40"/>
          <p:cNvCxnSpPr/>
          <p:nvPr/>
        </p:nvCxnSpPr>
        <p:spPr>
          <a:xfrm>
            <a:off x="4595813" y="2566988"/>
            <a:ext cx="519112" cy="280987"/>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3" name="Connettore 1 42"/>
          <p:cNvCxnSpPr/>
          <p:nvPr/>
        </p:nvCxnSpPr>
        <p:spPr>
          <a:xfrm flipV="1">
            <a:off x="733422" y="2914650"/>
            <a:ext cx="471491" cy="28577"/>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5" name="Connettore 1 44"/>
          <p:cNvCxnSpPr/>
          <p:nvPr/>
        </p:nvCxnSpPr>
        <p:spPr>
          <a:xfrm>
            <a:off x="1747835" y="2914653"/>
            <a:ext cx="4195765" cy="30956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1" name="Connettore 1 50"/>
          <p:cNvCxnSpPr/>
          <p:nvPr/>
        </p:nvCxnSpPr>
        <p:spPr>
          <a:xfrm>
            <a:off x="6577013" y="3248025"/>
            <a:ext cx="719137" cy="48101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3" name="Connettore 1 52"/>
          <p:cNvCxnSpPr/>
          <p:nvPr/>
        </p:nvCxnSpPr>
        <p:spPr>
          <a:xfrm flipV="1">
            <a:off x="733425" y="2871788"/>
            <a:ext cx="476250" cy="2857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flipV="1">
            <a:off x="1762109" y="2838450"/>
            <a:ext cx="847741" cy="2858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3" name="Connettore 1 62"/>
          <p:cNvCxnSpPr/>
          <p:nvPr/>
        </p:nvCxnSpPr>
        <p:spPr>
          <a:xfrm>
            <a:off x="4600575" y="2990850"/>
            <a:ext cx="2700338" cy="7048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6" name="Connettore 1 65"/>
          <p:cNvCxnSpPr/>
          <p:nvPr/>
        </p:nvCxnSpPr>
        <p:spPr>
          <a:xfrm flipV="1">
            <a:off x="719135" y="4286250"/>
            <a:ext cx="1900240" cy="180979"/>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8" name="Connettore 1 67"/>
          <p:cNvCxnSpPr/>
          <p:nvPr/>
        </p:nvCxnSpPr>
        <p:spPr>
          <a:xfrm>
            <a:off x="3657600" y="4291021"/>
            <a:ext cx="3643313" cy="623879"/>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0" name="Connettore 1 69"/>
          <p:cNvCxnSpPr/>
          <p:nvPr/>
        </p:nvCxnSpPr>
        <p:spPr>
          <a:xfrm flipV="1">
            <a:off x="661984" y="3805238"/>
            <a:ext cx="542929" cy="32861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4" name="Connettore 1 73"/>
          <p:cNvCxnSpPr/>
          <p:nvPr/>
        </p:nvCxnSpPr>
        <p:spPr>
          <a:xfrm>
            <a:off x="1700209" y="3819533"/>
            <a:ext cx="2419354" cy="17620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6" name="Connettore 1 75"/>
          <p:cNvCxnSpPr/>
          <p:nvPr/>
        </p:nvCxnSpPr>
        <p:spPr>
          <a:xfrm>
            <a:off x="4605338" y="3990975"/>
            <a:ext cx="2686050" cy="661988"/>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8" name="Connettore 1 77"/>
          <p:cNvCxnSpPr/>
          <p:nvPr/>
        </p:nvCxnSpPr>
        <p:spPr>
          <a:xfrm flipV="1">
            <a:off x="1790700" y="4348163"/>
            <a:ext cx="814388" cy="338138"/>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0" name="Connettore 1 79"/>
          <p:cNvCxnSpPr/>
          <p:nvPr/>
        </p:nvCxnSpPr>
        <p:spPr>
          <a:xfrm>
            <a:off x="3771900" y="4348163"/>
            <a:ext cx="347663" cy="147637"/>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3" name="Connettore 1 82"/>
          <p:cNvCxnSpPr/>
          <p:nvPr/>
        </p:nvCxnSpPr>
        <p:spPr>
          <a:xfrm>
            <a:off x="4714875" y="4529138"/>
            <a:ext cx="2571750" cy="5524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5" name="Connettore 1 84"/>
          <p:cNvCxnSpPr/>
          <p:nvPr/>
        </p:nvCxnSpPr>
        <p:spPr>
          <a:xfrm>
            <a:off x="985838" y="4852988"/>
            <a:ext cx="185737" cy="19050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7" name="Connettore 1 86"/>
          <p:cNvCxnSpPr/>
          <p:nvPr/>
        </p:nvCxnSpPr>
        <p:spPr>
          <a:xfrm flipV="1">
            <a:off x="2319338" y="5072063"/>
            <a:ext cx="266700" cy="1429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9" name="Connettore 1 88"/>
          <p:cNvCxnSpPr/>
          <p:nvPr/>
        </p:nvCxnSpPr>
        <p:spPr>
          <a:xfrm>
            <a:off x="3167063" y="5076825"/>
            <a:ext cx="4114800" cy="44767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2" name="Connettore 1 91"/>
          <p:cNvCxnSpPr/>
          <p:nvPr/>
        </p:nvCxnSpPr>
        <p:spPr>
          <a:xfrm>
            <a:off x="3162286" y="2843229"/>
            <a:ext cx="947752" cy="152379"/>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4" name="Connettore 1 93"/>
          <p:cNvCxnSpPr/>
          <p:nvPr/>
        </p:nvCxnSpPr>
        <p:spPr>
          <a:xfrm flipV="1">
            <a:off x="1762116" y="1800225"/>
            <a:ext cx="871547" cy="15240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6" name="Connettore 1 95"/>
          <p:cNvCxnSpPr/>
          <p:nvPr/>
        </p:nvCxnSpPr>
        <p:spPr>
          <a:xfrm flipV="1">
            <a:off x="3486150" y="1652588"/>
            <a:ext cx="647700" cy="13811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8" name="Connettore 1 97"/>
          <p:cNvCxnSpPr/>
          <p:nvPr/>
        </p:nvCxnSpPr>
        <p:spPr>
          <a:xfrm flipV="1">
            <a:off x="4886325" y="1285875"/>
            <a:ext cx="2419350" cy="36671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7" name="Connettore 1 116"/>
          <p:cNvCxnSpPr/>
          <p:nvPr/>
        </p:nvCxnSpPr>
        <p:spPr>
          <a:xfrm>
            <a:off x="733425" y="2057401"/>
            <a:ext cx="481013" cy="33337"/>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9" name="Connettore 1 118"/>
          <p:cNvCxnSpPr/>
          <p:nvPr/>
        </p:nvCxnSpPr>
        <p:spPr>
          <a:xfrm flipV="1">
            <a:off x="1776413" y="1985963"/>
            <a:ext cx="5505450" cy="10001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21" name="Connettore 1 120"/>
          <p:cNvCxnSpPr/>
          <p:nvPr/>
        </p:nvCxnSpPr>
        <p:spPr>
          <a:xfrm flipV="1">
            <a:off x="3100388" y="2181225"/>
            <a:ext cx="2890837" cy="38101"/>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sp>
        <p:nvSpPr>
          <p:cNvPr id="54" name="CasellaDiTesto 53"/>
          <p:cNvSpPr txBox="1"/>
          <p:nvPr/>
        </p:nvSpPr>
        <p:spPr>
          <a:xfrm>
            <a:off x="238125" y="409578"/>
            <a:ext cx="523875" cy="215444"/>
          </a:xfrm>
          <a:prstGeom prst="rect">
            <a:avLst/>
          </a:prstGeom>
          <a:noFill/>
        </p:spPr>
        <p:txBody>
          <a:bodyPr wrap="square" rtlCol="0">
            <a:spAutoFit/>
          </a:bodyPr>
          <a:lstStyle/>
          <a:p>
            <a:r>
              <a:rPr lang="it-IT" sz="800" b="1" dirty="0" err="1" smtClean="0">
                <a:latin typeface="+mj-lt"/>
                <a:cs typeface="Arial" pitchFamily="34" charset="0"/>
              </a:rPr>
              <a:t>KxS</a:t>
            </a:r>
            <a:endParaRPr lang="it-IT" sz="800" b="1" dirty="0">
              <a:latin typeface="+mj-lt"/>
              <a:cs typeface="Arial" pitchFamily="34" charset="0"/>
            </a:endParaRPr>
          </a:p>
        </p:txBody>
      </p:sp>
      <p:sp>
        <p:nvSpPr>
          <p:cNvPr id="56" name="CasellaDiTesto 55"/>
          <p:cNvSpPr txBox="1"/>
          <p:nvPr/>
        </p:nvSpPr>
        <p:spPr>
          <a:xfrm>
            <a:off x="1228725" y="409578"/>
            <a:ext cx="523875" cy="215444"/>
          </a:xfrm>
          <a:prstGeom prst="rect">
            <a:avLst/>
          </a:prstGeom>
          <a:noFill/>
        </p:spPr>
        <p:txBody>
          <a:bodyPr wrap="square" rtlCol="0">
            <a:spAutoFit/>
          </a:bodyPr>
          <a:lstStyle/>
          <a:p>
            <a:r>
              <a:rPr lang="it-IT" sz="800" b="1" dirty="0" err="1" smtClean="0">
                <a:latin typeface="+mj-lt"/>
                <a:cs typeface="Arial" pitchFamily="34" charset="0"/>
              </a:rPr>
              <a:t>CxL</a:t>
            </a:r>
            <a:endParaRPr lang="it-IT" sz="800" b="1" dirty="0">
              <a:latin typeface="+mj-lt"/>
              <a:cs typeface="Arial" pitchFamily="34" charset="0"/>
            </a:endParaRPr>
          </a:p>
        </p:txBody>
      </p:sp>
      <p:sp>
        <p:nvSpPr>
          <p:cNvPr id="57" name="CasellaDiTesto 56"/>
          <p:cNvSpPr txBox="1"/>
          <p:nvPr/>
        </p:nvSpPr>
        <p:spPr>
          <a:xfrm>
            <a:off x="2590800" y="409570"/>
            <a:ext cx="523875" cy="215444"/>
          </a:xfrm>
          <a:prstGeom prst="rect">
            <a:avLst/>
          </a:prstGeom>
          <a:noFill/>
        </p:spPr>
        <p:txBody>
          <a:bodyPr wrap="square" rtlCol="0">
            <a:spAutoFit/>
          </a:bodyPr>
          <a:lstStyle/>
          <a:p>
            <a:r>
              <a:rPr lang="it-IT" sz="800" b="1" dirty="0" err="1" smtClean="0">
                <a:latin typeface="+mj-lt"/>
                <a:cs typeface="Arial" pitchFamily="34" charset="0"/>
              </a:rPr>
              <a:t>MxC</a:t>
            </a:r>
            <a:endParaRPr lang="it-IT" sz="800" b="1" dirty="0">
              <a:latin typeface="+mj-lt"/>
              <a:cs typeface="Arial" pitchFamily="34" charset="0"/>
            </a:endParaRPr>
          </a:p>
        </p:txBody>
      </p:sp>
      <p:sp>
        <p:nvSpPr>
          <p:cNvPr id="59" name="CasellaDiTesto 58"/>
          <p:cNvSpPr txBox="1"/>
          <p:nvPr/>
        </p:nvSpPr>
        <p:spPr>
          <a:xfrm>
            <a:off x="4124325" y="404815"/>
            <a:ext cx="523875" cy="215444"/>
          </a:xfrm>
          <a:prstGeom prst="rect">
            <a:avLst/>
          </a:prstGeom>
          <a:noFill/>
        </p:spPr>
        <p:txBody>
          <a:bodyPr wrap="square" rtlCol="0">
            <a:spAutoFit/>
          </a:bodyPr>
          <a:lstStyle/>
          <a:p>
            <a:r>
              <a:rPr lang="it-IT" sz="800" b="1" dirty="0" err="1" smtClean="0">
                <a:latin typeface="+mj-lt"/>
                <a:cs typeface="Arial" pitchFamily="34" charset="0"/>
              </a:rPr>
              <a:t>SxL</a:t>
            </a:r>
            <a:endParaRPr lang="it-IT" sz="800" b="1" dirty="0">
              <a:latin typeface="+mj-lt"/>
              <a:cs typeface="Arial" pitchFamily="34" charset="0"/>
            </a:endParaRPr>
          </a:p>
        </p:txBody>
      </p:sp>
      <p:sp>
        <p:nvSpPr>
          <p:cNvPr id="61" name="CasellaDiTesto 60"/>
          <p:cNvSpPr txBox="1"/>
          <p:nvPr/>
        </p:nvSpPr>
        <p:spPr>
          <a:xfrm>
            <a:off x="6005511" y="404815"/>
            <a:ext cx="523875" cy="215444"/>
          </a:xfrm>
          <a:prstGeom prst="rect">
            <a:avLst/>
          </a:prstGeom>
          <a:noFill/>
        </p:spPr>
        <p:txBody>
          <a:bodyPr wrap="square" rtlCol="0">
            <a:spAutoFit/>
          </a:bodyPr>
          <a:lstStyle/>
          <a:p>
            <a:r>
              <a:rPr lang="it-IT" sz="800" b="1" dirty="0" err="1" smtClean="0">
                <a:latin typeface="+mj-lt"/>
                <a:cs typeface="Arial" pitchFamily="34" charset="0"/>
              </a:rPr>
              <a:t>KxU</a:t>
            </a:r>
            <a:endParaRPr lang="it-IT" sz="800" b="1" dirty="0">
              <a:latin typeface="+mj-lt"/>
              <a:cs typeface="Arial" pitchFamily="34" charset="0"/>
            </a:endParaRPr>
          </a:p>
        </p:txBody>
      </p:sp>
      <p:pic>
        <p:nvPicPr>
          <p:cNvPr id="62" name="Picture 2" descr="C:\Users\utente\Dropbox\CONSENSUS_MAP_MANUSCRIPT_2012\CONSENSUS-07-04-2013\FIGURE_1_SUPPLEMENTAL\1B\FIG_1_SUPPL_1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6897" t="75428" r="42255" b="20118"/>
          <a:stretch/>
        </p:blipFill>
        <p:spPr bwMode="auto">
          <a:xfrm>
            <a:off x="4027170" y="6150768"/>
            <a:ext cx="925830" cy="32623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utente\Dropbox\CONSENSUS_MAP_MANUSCRIPT_2012\CONSENSUS-07-04-2013\FIGURE_1_SUPPLEMENTAL\1B\FIG_1_SUPPL_1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6239" t="8425" r="41641" b="47274"/>
          <a:stretch/>
        </p:blipFill>
        <p:spPr bwMode="auto">
          <a:xfrm>
            <a:off x="4033848" y="1536307"/>
            <a:ext cx="995351" cy="3066653"/>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4" descr="C:\Users\utente\Dropbox\CONSENSUS_MAP_MANUSCRIPT_2012\CONSENSUS-07-04-2013\FIGURE_1_SUPPLEMENTAL\1B\FIG_1_SUPPL_1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633" t="3825" r="75078" b="26737"/>
          <a:stretch/>
        </p:blipFill>
        <p:spPr bwMode="auto">
          <a:xfrm>
            <a:off x="1133466" y="1477343"/>
            <a:ext cx="1219198" cy="5004435"/>
          </a:xfrm>
          <a:prstGeom prst="rect">
            <a:avLst/>
          </a:prstGeom>
          <a:noFill/>
          <a:extLst>
            <a:ext uri="{909E8E84-426E-40DD-AFC4-6F175D3DCCD1}">
              <a14:hiddenFill xmlns:a14="http://schemas.microsoft.com/office/drawing/2010/main">
                <a:solidFill>
                  <a:srgbClr val="FFFFFF"/>
                </a:solidFill>
              </a14:hiddenFill>
            </a:ext>
          </a:extLst>
        </p:spPr>
      </p:pic>
      <p:cxnSp>
        <p:nvCxnSpPr>
          <p:cNvPr id="95" name="Connettore 1 94"/>
          <p:cNvCxnSpPr/>
          <p:nvPr/>
        </p:nvCxnSpPr>
        <p:spPr>
          <a:xfrm flipV="1">
            <a:off x="2081197" y="2443163"/>
            <a:ext cx="2028841" cy="147637"/>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22" name="Connettore 1 121"/>
          <p:cNvCxnSpPr/>
          <p:nvPr/>
        </p:nvCxnSpPr>
        <p:spPr>
          <a:xfrm>
            <a:off x="5634038" y="2852738"/>
            <a:ext cx="1662112" cy="39052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43" name="CasellaDiTesto 142"/>
          <p:cNvSpPr txBox="1"/>
          <p:nvPr/>
        </p:nvSpPr>
        <p:spPr>
          <a:xfrm>
            <a:off x="5129215" y="404815"/>
            <a:ext cx="523875" cy="215444"/>
          </a:xfrm>
          <a:prstGeom prst="rect">
            <a:avLst/>
          </a:prstGeom>
          <a:noFill/>
        </p:spPr>
        <p:txBody>
          <a:bodyPr wrap="square" rtlCol="0">
            <a:spAutoFit/>
          </a:bodyPr>
          <a:lstStyle/>
          <a:p>
            <a:r>
              <a:rPr lang="it-IT" sz="800" b="1" dirty="0" err="1" smtClean="0">
                <a:latin typeface="+mj-lt"/>
                <a:cs typeface="Arial" pitchFamily="34" charset="0"/>
              </a:rPr>
              <a:t>LxG</a:t>
            </a:r>
            <a:endParaRPr lang="it-IT" sz="800" b="1" dirty="0">
              <a:latin typeface="+mj-lt"/>
              <a:cs typeface="Arial" pitchFamily="34" charset="0"/>
            </a:endParaRPr>
          </a:p>
        </p:txBody>
      </p:sp>
      <p:pic>
        <p:nvPicPr>
          <p:cNvPr id="1027" name="Picture 3" descr="C:\Users\marco.maccaferri\Dropbox\CONSENSUS_MAP_MANUSCRIPT_2012\CONSENSUS-07-04-2013\FIGURE_1_SUPPLEMENTAL\1B\FIG_1_SUPPL_1B-II001.emf"/>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021" r="77434" b="10698"/>
          <a:stretch/>
        </p:blipFill>
        <p:spPr bwMode="auto">
          <a:xfrm>
            <a:off x="7268304" y="304800"/>
            <a:ext cx="1985237" cy="6553200"/>
          </a:xfrm>
          <a:prstGeom prst="rect">
            <a:avLst/>
          </a:prstGeom>
          <a:noFill/>
          <a:extLst>
            <a:ext uri="{909E8E84-426E-40DD-AFC4-6F175D3DCCD1}">
              <a14:hiddenFill xmlns:a14="http://schemas.microsoft.com/office/drawing/2010/main">
                <a:solidFill>
                  <a:srgbClr val="FFFFFF"/>
                </a:solidFill>
              </a14:hiddenFill>
            </a:ext>
          </a:extLst>
        </p:spPr>
      </p:pic>
      <p:sp>
        <p:nvSpPr>
          <p:cNvPr id="158" name="Rettangolo 157"/>
          <p:cNvSpPr/>
          <p:nvPr/>
        </p:nvSpPr>
        <p:spPr>
          <a:xfrm>
            <a:off x="5905500" y="3945732"/>
            <a:ext cx="1371600" cy="688181"/>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8" name="Ovale 57"/>
          <p:cNvSpPr/>
          <p:nvPr/>
        </p:nvSpPr>
        <p:spPr>
          <a:xfrm>
            <a:off x="7519993" y="1734613"/>
            <a:ext cx="45719" cy="13705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0" name="CasellaDiTesto 59"/>
          <p:cNvSpPr txBox="1"/>
          <p:nvPr/>
        </p:nvSpPr>
        <p:spPr>
          <a:xfrm>
            <a:off x="228600" y="165556"/>
            <a:ext cx="1616388" cy="276999"/>
          </a:xfrm>
          <a:prstGeom prst="rect">
            <a:avLst/>
          </a:prstGeom>
          <a:noFill/>
        </p:spPr>
        <p:txBody>
          <a:bodyPr wrap="square" rtlCol="0">
            <a:spAutoFit/>
          </a:bodyPr>
          <a:lstStyle/>
          <a:p>
            <a:r>
              <a:rPr lang="it-IT" sz="1200" b="1" dirty="0" err="1" smtClean="0">
                <a:latin typeface="+mj-lt"/>
                <a:cs typeface="Arial" pitchFamily="34" charset="0"/>
              </a:rPr>
              <a:t>Chromosome</a:t>
            </a:r>
            <a:r>
              <a:rPr lang="it-IT" sz="1200" b="1" dirty="0" smtClean="0">
                <a:latin typeface="+mj-lt"/>
                <a:cs typeface="Arial" pitchFamily="34" charset="0"/>
              </a:rPr>
              <a:t> 1B</a:t>
            </a:r>
            <a:endParaRPr lang="it-IT" sz="1200" b="1" dirty="0">
              <a:latin typeface="+mj-lt"/>
              <a:cs typeface="Arial" pitchFamily="34" charset="0"/>
            </a:endParaRPr>
          </a:p>
        </p:txBody>
      </p:sp>
    </p:spTree>
    <p:extLst>
      <p:ext uri="{BB962C8B-B14F-4D97-AF65-F5344CB8AC3E}">
        <p14:creationId xmlns:p14="http://schemas.microsoft.com/office/powerpoint/2010/main" val="25308261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utente\Dropbox\CONSENSUS_MAP_MANUSCRIPT_2012\Figure_mappa_consensus_1\FIGURE_1_SUPPLEMENTAL\2A\FIG_1_SUPPL_2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8537" t="1002" r="74439" b="73592"/>
          <a:stretch/>
        </p:blipFill>
        <p:spPr bwMode="auto">
          <a:xfrm>
            <a:off x="1184910" y="284115"/>
            <a:ext cx="1645920" cy="188737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Users\utente\Dropbox\CONSENSUS_MAP_MANUSCRIPT_2012\Figure_mappa_consensus_1\FIGURE_1_SUPPLEMENTAL\2A\FIG_1_SUPPL_2A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2635" t="1262" r="41635" b="34105"/>
          <a:stretch/>
        </p:blipFill>
        <p:spPr bwMode="auto">
          <a:xfrm>
            <a:off x="4283020" y="3105"/>
            <a:ext cx="1554480" cy="4389680"/>
          </a:xfrm>
          <a:prstGeom prst="rect">
            <a:avLst/>
          </a:prstGeom>
          <a:noFill/>
          <a:extLst>
            <a:ext uri="{909E8E84-426E-40DD-AFC4-6F175D3DCCD1}">
              <a14:hiddenFill xmlns:a14="http://schemas.microsoft.com/office/drawing/2010/main">
                <a:solidFill>
                  <a:srgbClr val="FFFFFF"/>
                </a:solidFill>
              </a14:hiddenFill>
            </a:ext>
          </a:extLst>
        </p:spPr>
      </p:pic>
      <p:sp>
        <p:nvSpPr>
          <p:cNvPr id="2" name="CasellaDiTesto 1"/>
          <p:cNvSpPr txBox="1"/>
          <p:nvPr/>
        </p:nvSpPr>
        <p:spPr>
          <a:xfrm>
            <a:off x="195267" y="13156"/>
            <a:ext cx="523875" cy="215444"/>
          </a:xfrm>
          <a:prstGeom prst="rect">
            <a:avLst/>
          </a:prstGeom>
          <a:noFill/>
        </p:spPr>
        <p:txBody>
          <a:bodyPr wrap="square" rtlCol="0">
            <a:spAutoFit/>
          </a:bodyPr>
          <a:lstStyle/>
          <a:p>
            <a:r>
              <a:rPr lang="it-IT" sz="800" b="1" dirty="0" err="1" smtClean="0">
                <a:latin typeface="+mj-lt"/>
                <a:cs typeface="Arial" pitchFamily="34" charset="0"/>
              </a:rPr>
              <a:t>KxS</a:t>
            </a:r>
            <a:endParaRPr lang="it-IT" sz="800" b="1" dirty="0">
              <a:latin typeface="+mj-lt"/>
              <a:cs typeface="Arial" pitchFamily="34" charset="0"/>
            </a:endParaRPr>
          </a:p>
        </p:txBody>
      </p:sp>
      <p:sp>
        <p:nvSpPr>
          <p:cNvPr id="3" name="CasellaDiTesto 2"/>
          <p:cNvSpPr txBox="1"/>
          <p:nvPr/>
        </p:nvSpPr>
        <p:spPr>
          <a:xfrm>
            <a:off x="1304926" y="27445"/>
            <a:ext cx="523875" cy="215444"/>
          </a:xfrm>
          <a:prstGeom prst="rect">
            <a:avLst/>
          </a:prstGeom>
          <a:noFill/>
        </p:spPr>
        <p:txBody>
          <a:bodyPr wrap="square" rtlCol="0">
            <a:spAutoFit/>
          </a:bodyPr>
          <a:lstStyle/>
          <a:p>
            <a:r>
              <a:rPr lang="it-IT" sz="800" b="1" dirty="0" err="1" smtClean="0">
                <a:latin typeface="+mj-lt"/>
                <a:cs typeface="Arial" pitchFamily="34" charset="0"/>
              </a:rPr>
              <a:t>CxL</a:t>
            </a:r>
            <a:endParaRPr lang="it-IT" sz="800" b="1" dirty="0">
              <a:latin typeface="+mj-lt"/>
              <a:cs typeface="Arial" pitchFamily="34" charset="0"/>
            </a:endParaRPr>
          </a:p>
        </p:txBody>
      </p:sp>
      <p:sp>
        <p:nvSpPr>
          <p:cNvPr id="4" name="CasellaDiTesto 3"/>
          <p:cNvSpPr txBox="1"/>
          <p:nvPr/>
        </p:nvSpPr>
        <p:spPr>
          <a:xfrm>
            <a:off x="2895600" y="27445"/>
            <a:ext cx="523875" cy="215444"/>
          </a:xfrm>
          <a:prstGeom prst="rect">
            <a:avLst/>
          </a:prstGeom>
          <a:noFill/>
        </p:spPr>
        <p:txBody>
          <a:bodyPr wrap="square" rtlCol="0">
            <a:spAutoFit/>
          </a:bodyPr>
          <a:lstStyle/>
          <a:p>
            <a:r>
              <a:rPr lang="it-IT" sz="800" b="1" dirty="0" err="1" smtClean="0">
                <a:latin typeface="+mj-lt"/>
                <a:cs typeface="Arial" pitchFamily="34" charset="0"/>
              </a:rPr>
              <a:t>MxC</a:t>
            </a:r>
            <a:endParaRPr lang="it-IT" sz="800" b="1" dirty="0">
              <a:latin typeface="+mj-lt"/>
              <a:cs typeface="Arial" pitchFamily="34" charset="0"/>
            </a:endParaRPr>
          </a:p>
        </p:txBody>
      </p:sp>
      <p:sp>
        <p:nvSpPr>
          <p:cNvPr id="5" name="CasellaDiTesto 4"/>
          <p:cNvSpPr txBox="1"/>
          <p:nvPr/>
        </p:nvSpPr>
        <p:spPr>
          <a:xfrm>
            <a:off x="4810125" y="-22860"/>
            <a:ext cx="523875" cy="215444"/>
          </a:xfrm>
          <a:prstGeom prst="rect">
            <a:avLst/>
          </a:prstGeom>
          <a:noFill/>
        </p:spPr>
        <p:txBody>
          <a:bodyPr wrap="square" rtlCol="0">
            <a:spAutoFit/>
          </a:bodyPr>
          <a:lstStyle/>
          <a:p>
            <a:r>
              <a:rPr lang="it-IT" sz="800" b="1" dirty="0" err="1" smtClean="0">
                <a:latin typeface="+mj-lt"/>
                <a:cs typeface="Arial" pitchFamily="34" charset="0"/>
              </a:rPr>
              <a:t>SxL</a:t>
            </a:r>
            <a:endParaRPr lang="it-IT" sz="800" b="1" dirty="0">
              <a:latin typeface="+mj-lt"/>
              <a:cs typeface="Arial" pitchFamily="34" charset="0"/>
            </a:endParaRPr>
          </a:p>
        </p:txBody>
      </p:sp>
      <p:sp>
        <p:nvSpPr>
          <p:cNvPr id="6" name="CasellaDiTesto 5"/>
          <p:cNvSpPr txBox="1"/>
          <p:nvPr/>
        </p:nvSpPr>
        <p:spPr>
          <a:xfrm>
            <a:off x="5805488" y="-14285"/>
            <a:ext cx="523875" cy="215444"/>
          </a:xfrm>
          <a:prstGeom prst="rect">
            <a:avLst/>
          </a:prstGeom>
          <a:noFill/>
        </p:spPr>
        <p:txBody>
          <a:bodyPr wrap="square" rtlCol="0">
            <a:spAutoFit/>
          </a:bodyPr>
          <a:lstStyle/>
          <a:p>
            <a:r>
              <a:rPr lang="it-IT" sz="800" b="1" dirty="0" err="1" smtClean="0">
                <a:latin typeface="+mj-lt"/>
                <a:cs typeface="Arial" pitchFamily="34" charset="0"/>
              </a:rPr>
              <a:t>LxG</a:t>
            </a:r>
            <a:endParaRPr lang="it-IT" sz="800" b="1" dirty="0">
              <a:latin typeface="+mj-lt"/>
              <a:cs typeface="Arial" pitchFamily="34" charset="0"/>
            </a:endParaRPr>
          </a:p>
        </p:txBody>
      </p:sp>
      <p:sp>
        <p:nvSpPr>
          <p:cNvPr id="7" name="CasellaDiTesto 6"/>
          <p:cNvSpPr txBox="1"/>
          <p:nvPr/>
        </p:nvSpPr>
        <p:spPr>
          <a:xfrm>
            <a:off x="6638925" y="0"/>
            <a:ext cx="523875" cy="215444"/>
          </a:xfrm>
          <a:prstGeom prst="rect">
            <a:avLst/>
          </a:prstGeom>
          <a:noFill/>
        </p:spPr>
        <p:txBody>
          <a:bodyPr wrap="square" rtlCol="0">
            <a:spAutoFit/>
          </a:bodyPr>
          <a:lstStyle/>
          <a:p>
            <a:r>
              <a:rPr lang="it-IT" sz="800" b="1" dirty="0" err="1" smtClean="0">
                <a:latin typeface="+mj-lt"/>
                <a:cs typeface="Arial" pitchFamily="34" charset="0"/>
              </a:rPr>
              <a:t>KxU</a:t>
            </a:r>
            <a:endParaRPr lang="it-IT" sz="800" b="1" dirty="0">
              <a:latin typeface="+mj-lt"/>
              <a:cs typeface="Arial" pitchFamily="34" charset="0"/>
            </a:endParaRPr>
          </a:p>
        </p:txBody>
      </p:sp>
      <p:pic>
        <p:nvPicPr>
          <p:cNvPr id="9" name="Picture 2" descr="C:\Users\utente\Dropbox\CONSENSUS_MAP_MANUSCRIPT_2012\Figure_mappa_consensus_1\FIGURE_1_SUPPLEMENTAL\2A\FIG_1_SUPPL_2A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82700" r="90981" b="11467"/>
          <a:stretch/>
        </p:blipFill>
        <p:spPr bwMode="auto">
          <a:xfrm>
            <a:off x="69659" y="5871627"/>
            <a:ext cx="911416" cy="45297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utente\Dropbox\CONSENSUS_MAP_MANUSCRIPT_2012\Figure_mappa_consensus_1\FIGURE_1_SUPPLEMENTAL\2A\FIG_1_SUPPL_2A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5008" t="75687" r="57470" b="7299"/>
          <a:stretch/>
        </p:blipFill>
        <p:spPr bwMode="auto">
          <a:xfrm>
            <a:off x="2665074" y="5633085"/>
            <a:ext cx="1581983" cy="122491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Users\utente\Dropbox\CONSENSUS_MAP_MANUSCRIPT_2012\Figure_mappa_consensus_1\FIGURE_1_SUPPLEMENTAL\2A\FIG_1_SUPPL_2A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8904" t="2866" r="34007" b="93606"/>
          <a:stretch/>
        </p:blipFill>
        <p:spPr bwMode="auto">
          <a:xfrm>
            <a:off x="5737860" y="476250"/>
            <a:ext cx="662940" cy="26083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C:\Users\utente\Dropbox\CONSENSUS_MAP_MANUSCRIPT_2012\Figure_mappa_consensus_1\FIGURE_1_SUPPLEMENTAL\2A\FIG_1_SUPPL_2A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9396" t="828" r="24526" b="82729"/>
          <a:stretch/>
        </p:blipFill>
        <p:spPr bwMode="auto">
          <a:xfrm>
            <a:off x="6576060" y="352882"/>
            <a:ext cx="609600" cy="1258747"/>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Users\utente\Dropbox\CONSENSUS_MAP_MANUSCRIPT_2012\Figure_mappa_consensus_1\FIGURE_1_SUPPLEMENTAL\2A\FIG_1_SUPPL_2A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5008" t="3008" r="58739" b="86215"/>
          <a:stretch/>
        </p:blipFill>
        <p:spPr bwMode="auto">
          <a:xfrm>
            <a:off x="2828325" y="297180"/>
            <a:ext cx="1520132" cy="76962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C:\Users\utente\Dropbox\CONSENSUS_MAP_MANUSCRIPT_2012\Figure_mappa_consensus_1\FIGURE_1_SUPPLEMENTAL\2A\FIG_1_SUPPL_2A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9396" t="32798" r="21006" b="49464"/>
          <a:stretch/>
        </p:blipFill>
        <p:spPr bwMode="auto">
          <a:xfrm>
            <a:off x="6629400" y="2184400"/>
            <a:ext cx="979170" cy="1258421"/>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descr="C:\Users\utente\Dropbox\CONSENSUS_MAP_MANUSCRIPT_2012\Figure_mappa_consensus_1\FIGURE_1_SUPPLEMENTAL\2A\FIG_1_SUPPL_2A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8904" t="44850" r="31155" b="50098"/>
          <a:stretch/>
        </p:blipFill>
        <p:spPr bwMode="auto">
          <a:xfrm>
            <a:off x="5708716" y="3557593"/>
            <a:ext cx="996884" cy="351790"/>
          </a:xfrm>
          <a:prstGeom prst="rect">
            <a:avLst/>
          </a:prstGeom>
          <a:noFill/>
          <a:extLst>
            <a:ext uri="{909E8E84-426E-40DD-AFC4-6F175D3DCCD1}">
              <a14:hiddenFill xmlns:a14="http://schemas.microsoft.com/office/drawing/2010/main">
                <a:solidFill>
                  <a:srgbClr val="FFFFFF"/>
                </a:solidFill>
              </a14:hiddenFill>
            </a:ext>
          </a:extLst>
        </p:spPr>
      </p:pic>
      <p:pic>
        <p:nvPicPr>
          <p:cNvPr id="76" name="Picture 2" descr="C:\Users\utente\Dropbox\CONSENSUS_MAP_MANUSCRIPT_2012\Figure_mappa_consensus_1\FIGURE_1_SUPPLEMENTAL\2A\FIG_1_SUPPL_2A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8947" t="26842" r="31112" b="62433"/>
          <a:stretch/>
        </p:blipFill>
        <p:spPr bwMode="auto">
          <a:xfrm>
            <a:off x="5711190" y="2663190"/>
            <a:ext cx="996884" cy="746760"/>
          </a:xfrm>
          <a:prstGeom prst="rect">
            <a:avLst/>
          </a:prstGeom>
          <a:noFill/>
          <a:extLst>
            <a:ext uri="{909E8E84-426E-40DD-AFC4-6F175D3DCCD1}">
              <a14:hiddenFill xmlns:a14="http://schemas.microsoft.com/office/drawing/2010/main">
                <a:solidFill>
                  <a:srgbClr val="FFFFFF"/>
                </a:solidFill>
              </a14:hiddenFill>
            </a:ext>
          </a:extLst>
        </p:spPr>
      </p:pic>
      <p:cxnSp>
        <p:nvCxnSpPr>
          <p:cNvPr id="85" name="Connettore 1 84"/>
          <p:cNvCxnSpPr/>
          <p:nvPr/>
        </p:nvCxnSpPr>
        <p:spPr>
          <a:xfrm flipV="1">
            <a:off x="5901690" y="3966299"/>
            <a:ext cx="133356" cy="73266"/>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Connettore 1 85"/>
          <p:cNvCxnSpPr/>
          <p:nvPr/>
        </p:nvCxnSpPr>
        <p:spPr>
          <a:xfrm flipV="1">
            <a:off x="5901690" y="4008209"/>
            <a:ext cx="133356" cy="73266"/>
          </a:xfrm>
          <a:prstGeom prst="line">
            <a:avLst/>
          </a:prstGeom>
        </p:spPr>
        <p:style>
          <a:lnRef idx="1">
            <a:schemeClr val="accent1"/>
          </a:lnRef>
          <a:fillRef idx="0">
            <a:schemeClr val="accent1"/>
          </a:fillRef>
          <a:effectRef idx="0">
            <a:schemeClr val="accent1"/>
          </a:effectRef>
          <a:fontRef idx="minor">
            <a:schemeClr val="tx1"/>
          </a:fontRef>
        </p:style>
      </p:cxnSp>
      <p:pic>
        <p:nvPicPr>
          <p:cNvPr id="62" name="Picture 2" descr="C:\Users\utente\Dropbox\CONSENSUS_MAP_MANUSCRIPT_2012\Figure_mappa_consensus_1\FIGURE_1_SUPPLEMENTAL\2A\FIG_1_SUPPL_2A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2635" t="67148" r="47422" b="13457"/>
          <a:stretch/>
        </p:blipFill>
        <p:spPr bwMode="auto">
          <a:xfrm>
            <a:off x="4294824" y="5418099"/>
            <a:ext cx="977265" cy="1356081"/>
          </a:xfrm>
          <a:prstGeom prst="rect">
            <a:avLst/>
          </a:prstGeom>
          <a:noFill/>
          <a:extLst>
            <a:ext uri="{909E8E84-426E-40DD-AFC4-6F175D3DCCD1}">
              <a14:hiddenFill xmlns:a14="http://schemas.microsoft.com/office/drawing/2010/main">
                <a:solidFill>
                  <a:srgbClr val="FFFFFF"/>
                </a:solidFill>
              </a14:hiddenFill>
            </a:ext>
          </a:extLst>
        </p:spPr>
      </p:pic>
      <p:pic>
        <p:nvPicPr>
          <p:cNvPr id="113" name="Picture 3" descr="C:\Users\utente\Dropbox\CONSENSUS_MAP_MANUSCRIPT_2012\Figure_mappa_consensus_1\FIGURE_1_SUPPLEMENTAL\2A\FIG_1_SUPPL_2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8537" t="41157" r="74439" b="49156"/>
          <a:stretch/>
        </p:blipFill>
        <p:spPr bwMode="auto">
          <a:xfrm>
            <a:off x="1249680" y="2971800"/>
            <a:ext cx="1645920" cy="719652"/>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4" descr="C:\Users\utente\Dropbox\CONSENSUS_MAP_MANUSCRIPT_2012\Figure_mappa_consensus_1\FIGURE_1_SUPPLEMENTAL\2A\FIG_1_SUPPL_2A001.emf"/>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965" r="91368" b="56598"/>
          <a:stretch/>
        </p:blipFill>
        <p:spPr bwMode="auto">
          <a:xfrm>
            <a:off x="156253" y="294499"/>
            <a:ext cx="880067" cy="3170966"/>
          </a:xfrm>
          <a:prstGeom prst="rect">
            <a:avLst/>
          </a:prstGeom>
          <a:noFill/>
          <a:extLst>
            <a:ext uri="{909E8E84-426E-40DD-AFC4-6F175D3DCCD1}">
              <a14:hiddenFill xmlns:a14="http://schemas.microsoft.com/office/drawing/2010/main">
                <a:solidFill>
                  <a:srgbClr val="FFFFFF"/>
                </a:solidFill>
              </a14:hiddenFill>
            </a:ext>
          </a:extLst>
        </p:spPr>
      </p:pic>
      <p:cxnSp>
        <p:nvCxnSpPr>
          <p:cNvPr id="106" name="Connettore 1 105"/>
          <p:cNvCxnSpPr/>
          <p:nvPr/>
        </p:nvCxnSpPr>
        <p:spPr>
          <a:xfrm flipV="1">
            <a:off x="5238750" y="640080"/>
            <a:ext cx="590550" cy="190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09" name="Connettore 1 108"/>
          <p:cNvCxnSpPr/>
          <p:nvPr/>
        </p:nvCxnSpPr>
        <p:spPr>
          <a:xfrm>
            <a:off x="3756660" y="613410"/>
            <a:ext cx="576580" cy="2159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1" name="Connettore 1 110"/>
          <p:cNvCxnSpPr/>
          <p:nvPr/>
        </p:nvCxnSpPr>
        <p:spPr>
          <a:xfrm flipV="1">
            <a:off x="6390640" y="528638"/>
            <a:ext cx="1248410" cy="10128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5" name="Connettore 1 114"/>
          <p:cNvCxnSpPr/>
          <p:nvPr/>
        </p:nvCxnSpPr>
        <p:spPr>
          <a:xfrm>
            <a:off x="2750820" y="502920"/>
            <a:ext cx="170180" cy="1016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7" name="Connettore 1 116"/>
          <p:cNvCxnSpPr/>
          <p:nvPr/>
        </p:nvCxnSpPr>
        <p:spPr>
          <a:xfrm flipV="1">
            <a:off x="735330" y="354330"/>
            <a:ext cx="571500" cy="12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9" name="Connettore 1 118"/>
          <p:cNvCxnSpPr/>
          <p:nvPr/>
        </p:nvCxnSpPr>
        <p:spPr>
          <a:xfrm flipV="1">
            <a:off x="2145030" y="419100"/>
            <a:ext cx="781050" cy="266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25" name="Connettore 1 124"/>
          <p:cNvCxnSpPr/>
          <p:nvPr/>
        </p:nvCxnSpPr>
        <p:spPr>
          <a:xfrm flipV="1">
            <a:off x="3425190" y="300038"/>
            <a:ext cx="4213860" cy="11144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27" name="Connettore 1 126"/>
          <p:cNvCxnSpPr/>
          <p:nvPr/>
        </p:nvCxnSpPr>
        <p:spPr>
          <a:xfrm>
            <a:off x="750570" y="426720"/>
            <a:ext cx="563880" cy="266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28" name="Connettore 1 127"/>
          <p:cNvCxnSpPr/>
          <p:nvPr/>
        </p:nvCxnSpPr>
        <p:spPr>
          <a:xfrm flipV="1">
            <a:off x="1840230" y="172720"/>
            <a:ext cx="2508250" cy="16256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30" name="Connettore 1 129"/>
          <p:cNvCxnSpPr/>
          <p:nvPr/>
        </p:nvCxnSpPr>
        <p:spPr>
          <a:xfrm flipV="1">
            <a:off x="5189220" y="147638"/>
            <a:ext cx="2430780" cy="1238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31" name="Connettore 1 130"/>
          <p:cNvCxnSpPr/>
          <p:nvPr/>
        </p:nvCxnSpPr>
        <p:spPr>
          <a:xfrm>
            <a:off x="736600" y="2717800"/>
            <a:ext cx="5068888" cy="1587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33" name="Connettore 1 132"/>
          <p:cNvCxnSpPr/>
          <p:nvPr/>
        </p:nvCxnSpPr>
        <p:spPr>
          <a:xfrm flipV="1">
            <a:off x="6358890" y="2722880"/>
            <a:ext cx="275590" cy="13462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35" name="Connettore 1 134"/>
          <p:cNvCxnSpPr/>
          <p:nvPr/>
        </p:nvCxnSpPr>
        <p:spPr>
          <a:xfrm flipV="1">
            <a:off x="7264400" y="2676525"/>
            <a:ext cx="331788" cy="4127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36" name="Connettore 1 135"/>
          <p:cNvCxnSpPr/>
          <p:nvPr/>
        </p:nvCxnSpPr>
        <p:spPr>
          <a:xfrm>
            <a:off x="756920" y="1673860"/>
            <a:ext cx="538480" cy="28829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37" name="Connettore 1 136"/>
          <p:cNvCxnSpPr/>
          <p:nvPr/>
        </p:nvCxnSpPr>
        <p:spPr>
          <a:xfrm>
            <a:off x="2179320" y="1965960"/>
            <a:ext cx="2160270" cy="83058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39" name="Connettore 1 138"/>
          <p:cNvCxnSpPr/>
          <p:nvPr/>
        </p:nvCxnSpPr>
        <p:spPr>
          <a:xfrm flipV="1">
            <a:off x="4918710" y="1685925"/>
            <a:ext cx="2682240" cy="110299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45" name="Connettore 1 144"/>
          <p:cNvCxnSpPr/>
          <p:nvPr/>
        </p:nvCxnSpPr>
        <p:spPr>
          <a:xfrm flipV="1">
            <a:off x="4876800" y="5857875"/>
            <a:ext cx="1619250" cy="8191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46" name="Connettore 1 145"/>
          <p:cNvCxnSpPr/>
          <p:nvPr/>
        </p:nvCxnSpPr>
        <p:spPr>
          <a:xfrm flipV="1">
            <a:off x="3214688" y="5928360"/>
            <a:ext cx="1117282" cy="2000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50" name="Connettore 1 149"/>
          <p:cNvCxnSpPr/>
          <p:nvPr/>
        </p:nvCxnSpPr>
        <p:spPr>
          <a:xfrm>
            <a:off x="2072640" y="3378200"/>
            <a:ext cx="2225040" cy="92964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52" name="Connettore 1 151"/>
          <p:cNvCxnSpPr/>
          <p:nvPr/>
        </p:nvCxnSpPr>
        <p:spPr>
          <a:xfrm flipV="1">
            <a:off x="5205413" y="3009900"/>
            <a:ext cx="597217" cy="12763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54" name="Connettore 1 153"/>
          <p:cNvCxnSpPr/>
          <p:nvPr/>
        </p:nvCxnSpPr>
        <p:spPr>
          <a:xfrm>
            <a:off x="731520" y="3147060"/>
            <a:ext cx="640080" cy="23114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55" name="Connettore 1 154"/>
          <p:cNvCxnSpPr/>
          <p:nvPr/>
        </p:nvCxnSpPr>
        <p:spPr>
          <a:xfrm flipV="1">
            <a:off x="3276600" y="6567488"/>
            <a:ext cx="1081088" cy="16605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56" name="Connettore 1 155"/>
          <p:cNvCxnSpPr/>
          <p:nvPr/>
        </p:nvCxnSpPr>
        <p:spPr>
          <a:xfrm>
            <a:off x="4933950" y="6564630"/>
            <a:ext cx="823913" cy="136208"/>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59" name="Connettore 1 158"/>
          <p:cNvCxnSpPr/>
          <p:nvPr/>
        </p:nvCxnSpPr>
        <p:spPr>
          <a:xfrm flipV="1">
            <a:off x="6662738" y="6696076"/>
            <a:ext cx="976312" cy="476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61" name="Connettore 1 160"/>
          <p:cNvCxnSpPr/>
          <p:nvPr/>
        </p:nvCxnSpPr>
        <p:spPr>
          <a:xfrm>
            <a:off x="623888" y="5991225"/>
            <a:ext cx="661987" cy="2381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62" name="Connettore 1 161"/>
          <p:cNvCxnSpPr/>
          <p:nvPr/>
        </p:nvCxnSpPr>
        <p:spPr>
          <a:xfrm flipV="1">
            <a:off x="1762125" y="6004560"/>
            <a:ext cx="984885" cy="571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64" name="Connettore 1 163"/>
          <p:cNvCxnSpPr/>
          <p:nvPr/>
        </p:nvCxnSpPr>
        <p:spPr>
          <a:xfrm flipV="1">
            <a:off x="3214688" y="5881688"/>
            <a:ext cx="4433887" cy="12382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70" name="Connettore 1 169"/>
          <p:cNvCxnSpPr/>
          <p:nvPr/>
        </p:nvCxnSpPr>
        <p:spPr>
          <a:xfrm flipV="1">
            <a:off x="7446010" y="5829300"/>
            <a:ext cx="197803" cy="1143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0" name="Connettore 1 79"/>
          <p:cNvCxnSpPr/>
          <p:nvPr/>
        </p:nvCxnSpPr>
        <p:spPr>
          <a:xfrm flipV="1">
            <a:off x="5905500" y="3390024"/>
            <a:ext cx="133356" cy="73266"/>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Connettore 1 81"/>
          <p:cNvCxnSpPr/>
          <p:nvPr/>
        </p:nvCxnSpPr>
        <p:spPr>
          <a:xfrm flipV="1">
            <a:off x="5905500" y="3431934"/>
            <a:ext cx="133356" cy="73266"/>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Connettore 1 92"/>
          <p:cNvCxnSpPr/>
          <p:nvPr/>
        </p:nvCxnSpPr>
        <p:spPr>
          <a:xfrm>
            <a:off x="2667000" y="3200400"/>
            <a:ext cx="1634490" cy="110490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5" name="Connettore 1 94"/>
          <p:cNvCxnSpPr/>
          <p:nvPr/>
        </p:nvCxnSpPr>
        <p:spPr>
          <a:xfrm flipV="1">
            <a:off x="5196840" y="3233738"/>
            <a:ext cx="2413635" cy="107156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7" name="Connettore 1 96"/>
          <p:cNvCxnSpPr/>
          <p:nvPr/>
        </p:nvCxnSpPr>
        <p:spPr>
          <a:xfrm>
            <a:off x="6355080" y="2998470"/>
            <a:ext cx="1241108" cy="1143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pic>
        <p:nvPicPr>
          <p:cNvPr id="2050" name="Picture 2" descr="C:\Users\marco.maccaferri\Dropbox\CONSENSUS_MAP_MANUSCRIPT_2012\Figure_mappa_consensus_1\FIGURE_1_SUPPLEMENTAL\2A\FIG_1_SUPPL_2A001001.emf"/>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79765" t="1028" r="3013" b="39466"/>
          <a:stretch/>
        </p:blipFill>
        <p:spPr bwMode="auto">
          <a:xfrm>
            <a:off x="7529197" y="33337"/>
            <a:ext cx="1633855" cy="435468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marco.maccaferri\Dropbox\CONSENSUS_MAP_MANUSCRIPT_2012\CONSENSUS-07-04-2013\FIGURE_1_SUPPLEMENTAL\2A\FIG_1_SUPPL_2A001001.emf"/>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9039" t="71878" r="74602" b="5010"/>
          <a:stretch/>
        </p:blipFill>
        <p:spPr bwMode="auto">
          <a:xfrm>
            <a:off x="1226820" y="5071601"/>
            <a:ext cx="1447800" cy="157176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marco.maccaferri\Dropbox\CONSENSUS_MAP_MANUSCRIPT_2012\CONSENSUS-07-04-2013\FIGURE_1_SUPPLEMENTAL\2A\FIG_1_SUPPL_2A001001.emf"/>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42410" t="65069" r="50064" b="21998"/>
          <a:stretch/>
        </p:blipFill>
        <p:spPr bwMode="auto">
          <a:xfrm>
            <a:off x="4287066" y="4438644"/>
            <a:ext cx="692490" cy="914400"/>
          </a:xfrm>
          <a:prstGeom prst="rect">
            <a:avLst/>
          </a:prstGeom>
          <a:noFill/>
          <a:extLst>
            <a:ext uri="{909E8E84-426E-40DD-AFC4-6F175D3DCCD1}">
              <a14:hiddenFill xmlns:a14="http://schemas.microsoft.com/office/drawing/2010/main">
                <a:solidFill>
                  <a:srgbClr val="FFFFFF"/>
                </a:solidFill>
              </a14:hiddenFill>
            </a:ext>
          </a:extLst>
        </p:spPr>
      </p:pic>
      <p:sp>
        <p:nvSpPr>
          <p:cNvPr id="63" name="Rettangolo 62"/>
          <p:cNvSpPr/>
          <p:nvPr/>
        </p:nvSpPr>
        <p:spPr>
          <a:xfrm>
            <a:off x="5673091" y="3524249"/>
            <a:ext cx="803910" cy="438151"/>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5" name="Picture 3" descr="C:\Users\marco.maccaferri\Dropbox\CONSENSUS_MAP_MANUSCRIPT_2012\CONSENSUS-07-04-2013\FIGURE_1_SUPPLEMENTAL\2A\FIG_1_SUPPL_2A001001.emf"/>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58713" t="56084" r="30505" b="2296"/>
          <a:stretch/>
        </p:blipFill>
        <p:spPr bwMode="auto">
          <a:xfrm>
            <a:off x="5710232" y="4125504"/>
            <a:ext cx="1014412" cy="2680103"/>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3" descr="C:\Users\marco.maccaferri\Dropbox\CONSENSUS_MAP_MANUSCRIPT_2012\CONSENSUS-07-04-2013\FIGURE_1_SUPPLEMENTAL\2A\FIG_1_SUPPL_2A001001.emf"/>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80423" t="61024" r="2282" b="4792"/>
          <a:stretch/>
        </p:blipFill>
        <p:spPr bwMode="auto">
          <a:xfrm>
            <a:off x="7567607" y="4616291"/>
            <a:ext cx="1576393" cy="2394109"/>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3" descr="C:\Users\marco.maccaferri\Dropbox\CONSENSUS_MAP_MANUSCRIPT_2012\CONSENSUS-07-04-2013\FIGURE_1_SUPPLEMENTAL\2A\FIG_1_SUPPL_2A001001.emf"/>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68885" t="80469" r="18794" b="16979"/>
          <a:stretch/>
        </p:blipFill>
        <p:spPr bwMode="auto">
          <a:xfrm>
            <a:off x="6405555" y="5792124"/>
            <a:ext cx="1131570" cy="180022"/>
          </a:xfrm>
          <a:prstGeom prst="rect">
            <a:avLst/>
          </a:prstGeom>
          <a:noFill/>
          <a:extLst>
            <a:ext uri="{909E8E84-426E-40DD-AFC4-6F175D3DCCD1}">
              <a14:hiddenFill xmlns:a14="http://schemas.microsoft.com/office/drawing/2010/main">
                <a:solidFill>
                  <a:srgbClr val="FFFFFF"/>
                </a:solidFill>
              </a14:hiddenFill>
            </a:ext>
          </a:extLst>
        </p:spPr>
      </p:pic>
      <p:sp>
        <p:nvSpPr>
          <p:cNvPr id="68" name="Rettangolo 67"/>
          <p:cNvSpPr/>
          <p:nvPr/>
        </p:nvSpPr>
        <p:spPr>
          <a:xfrm>
            <a:off x="5672141" y="4133849"/>
            <a:ext cx="803910" cy="1499236"/>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8" name="Rettangolo 77"/>
          <p:cNvSpPr/>
          <p:nvPr/>
        </p:nvSpPr>
        <p:spPr>
          <a:xfrm>
            <a:off x="4247060" y="4358249"/>
            <a:ext cx="803910" cy="1059850"/>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5" name="Ovale 64"/>
          <p:cNvSpPr/>
          <p:nvPr/>
        </p:nvSpPr>
        <p:spPr>
          <a:xfrm>
            <a:off x="7791448" y="2956185"/>
            <a:ext cx="45719" cy="13705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9" name="CasellaDiTesto 68"/>
          <p:cNvSpPr txBox="1"/>
          <p:nvPr/>
        </p:nvSpPr>
        <p:spPr>
          <a:xfrm>
            <a:off x="190500" y="3962400"/>
            <a:ext cx="1616388" cy="276999"/>
          </a:xfrm>
          <a:prstGeom prst="rect">
            <a:avLst/>
          </a:prstGeom>
          <a:noFill/>
        </p:spPr>
        <p:txBody>
          <a:bodyPr wrap="square" rtlCol="0">
            <a:spAutoFit/>
          </a:bodyPr>
          <a:lstStyle/>
          <a:p>
            <a:r>
              <a:rPr lang="it-IT" sz="1200" b="1" dirty="0" err="1" smtClean="0">
                <a:latin typeface="+mj-lt"/>
                <a:cs typeface="Arial" pitchFamily="34" charset="0"/>
              </a:rPr>
              <a:t>Chromosome</a:t>
            </a:r>
            <a:r>
              <a:rPr lang="it-IT" sz="1200" b="1" dirty="0" smtClean="0">
                <a:latin typeface="+mj-lt"/>
                <a:cs typeface="Arial" pitchFamily="34" charset="0"/>
              </a:rPr>
              <a:t> 2A</a:t>
            </a:r>
            <a:endParaRPr lang="it-IT" sz="1200" b="1" dirty="0">
              <a:latin typeface="+mj-lt"/>
              <a:cs typeface="Arial" pitchFamily="34" charset="0"/>
            </a:endParaRPr>
          </a:p>
        </p:txBody>
      </p:sp>
    </p:spTree>
    <p:extLst>
      <p:ext uri="{BB962C8B-B14F-4D97-AF65-F5344CB8AC3E}">
        <p14:creationId xmlns:p14="http://schemas.microsoft.com/office/powerpoint/2010/main" val="2530826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utente\Dropbox\CONSENSUS_MAP_MANUSCRIPT_2012\Figure_mappa_consensus_1\FIGURE_1_SUPPLEMENTAL\2B\FIG_1_SUPPL_2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780" t="56128" r="70836" b="11716"/>
          <a:stretch/>
        </p:blipFill>
        <p:spPr bwMode="auto">
          <a:xfrm>
            <a:off x="1828800" y="4572000"/>
            <a:ext cx="1143000" cy="222885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utente\Dropbox\CONSENSUS_MAP_MANUSCRIPT_2012\Figure_mappa_consensus_1\FIGURE_1_SUPPLEMENTAL\2B\FIG_1_SUPPL_2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7481" r="91670" b="66362"/>
          <a:stretch/>
        </p:blipFill>
        <p:spPr bwMode="auto">
          <a:xfrm>
            <a:off x="701234" y="2212789"/>
            <a:ext cx="670366" cy="41668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C:\Users\utente\Dropbox\CONSENSUS_MAP_MANUSCRIPT_2012\Figure_mappa_consensus_1\FIGURE_1_SUPPLEMENTAL\2B\FIG_1_SUPPL_2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65822" r="85519" b="1"/>
          <a:stretch/>
        </p:blipFill>
        <p:spPr bwMode="auto">
          <a:xfrm>
            <a:off x="685800" y="4731826"/>
            <a:ext cx="1125140" cy="231286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C:\Users\utente\Dropbox\CONSENSUS_MAP_MANUSCRIPT_2012\Figure_mappa_consensus_1\FIGURE_1_SUPPLEMENTAL\2B\FIG_1_SUPPL_2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9001" t="3378" r="57233"/>
          <a:stretch/>
        </p:blipFill>
        <p:spPr bwMode="auto">
          <a:xfrm>
            <a:off x="3048000" y="380710"/>
            <a:ext cx="1066800" cy="653858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utente\Dropbox\CONSENSUS_MAP_MANUSCRIPT_2012\Figure_mappa_consensus_1\FIGURE_1_SUPPLEMENTAL\2B\FIG_1_SUPPL_2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780" t="2592" r="72968" b="63599"/>
          <a:stretch/>
        </p:blipFill>
        <p:spPr bwMode="auto">
          <a:xfrm>
            <a:off x="1810940" y="366098"/>
            <a:ext cx="1066800" cy="228792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utente\Dropbox\CONSENSUS_MAP_MANUSCRIPT_2012\Figure_mappa_consensus_1\FIGURE_1_SUPPLEMENTAL\2B\FIG_1_SUPPL_2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1862" t="1126" r="41957" b="50398"/>
          <a:stretch/>
        </p:blipFill>
        <p:spPr bwMode="auto">
          <a:xfrm>
            <a:off x="4219577" y="126020"/>
            <a:ext cx="1156504" cy="328045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utente\Dropbox\CONSENSUS_MAP_MANUSCRIPT_2012\Figure_mappa_consensus_1\FIGURE_1_SUPPLEMENTAL\2B\FIG_1_SUPPL_2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7571" t="4503" r="31741" b="48203"/>
          <a:stretch/>
        </p:blipFill>
        <p:spPr bwMode="auto">
          <a:xfrm>
            <a:off x="5486400" y="594697"/>
            <a:ext cx="763929" cy="32004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utente\Dropbox\CONSENSUS_MAP_MANUSCRIPT_2012\Figure_mappa_consensus_1\FIGURE_1_SUPPLEMENTAL\2B\FIG_1_SUPPL_2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7665" t="20111" r="22420" b="71277"/>
          <a:stretch/>
        </p:blipFill>
        <p:spPr bwMode="auto">
          <a:xfrm>
            <a:off x="6172200" y="1680740"/>
            <a:ext cx="708660" cy="58273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C:\Users\utente\Dropbox\CONSENSUS_MAP_MANUSCRIPT_2012\Figure_mappa_consensus_1\FIGURE_1_SUPPLEMENTAL\2B\FIG_1_SUPPL_2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2928" t="67025" r="47974" b="25270"/>
          <a:stretch/>
        </p:blipFill>
        <p:spPr bwMode="auto">
          <a:xfrm>
            <a:off x="4302761" y="4869180"/>
            <a:ext cx="650239" cy="52135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C:\Users\utente\Dropbox\CONSENSUS_MAP_MANUSCRIPT_2012\Figure_mappa_consensus_1\FIGURE_1_SUPPLEMENTAL\2B\FIG_1_SUPPL_2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1862" t="88214" r="41957" b="6468"/>
          <a:stretch/>
        </p:blipFill>
        <p:spPr bwMode="auto">
          <a:xfrm>
            <a:off x="4253696" y="6528628"/>
            <a:ext cx="1156504" cy="35985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Users\utente\Dropbox\CONSENSUS_MAP_MANUSCRIPT_2012\Figure_mappa_consensus_1\FIGURE_1_SUPPLEMENTAL\2B\FIG_1_SUPPL_2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7571" t="83780" r="31741"/>
          <a:stretch/>
        </p:blipFill>
        <p:spPr bwMode="auto">
          <a:xfrm>
            <a:off x="5410200" y="5981700"/>
            <a:ext cx="81915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C:\Users\utente\Dropbox\CONSENSUS_MAP_MANUSCRIPT_2012\Figure_mappa_consensus_1\FIGURE_1_SUPPLEMENTAL\2B\FIG_1_SUPPL_2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7665" t="91856" r="20027" b="6342"/>
          <a:stretch/>
        </p:blipFill>
        <p:spPr bwMode="auto">
          <a:xfrm>
            <a:off x="6291580" y="6477000"/>
            <a:ext cx="879676" cy="121920"/>
          </a:xfrm>
          <a:prstGeom prst="rect">
            <a:avLst/>
          </a:prstGeom>
          <a:noFill/>
          <a:extLst>
            <a:ext uri="{909E8E84-426E-40DD-AFC4-6F175D3DCCD1}">
              <a14:hiddenFill xmlns:a14="http://schemas.microsoft.com/office/drawing/2010/main">
                <a:solidFill>
                  <a:srgbClr val="FFFFFF"/>
                </a:solidFill>
              </a14:hiddenFill>
            </a:ext>
          </a:extLst>
        </p:spPr>
      </p:pic>
      <p:cxnSp>
        <p:nvCxnSpPr>
          <p:cNvPr id="60" name="Connettore 1 59"/>
          <p:cNvCxnSpPr/>
          <p:nvPr/>
        </p:nvCxnSpPr>
        <p:spPr>
          <a:xfrm flipV="1">
            <a:off x="2344340" y="638751"/>
            <a:ext cx="781051" cy="36907"/>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9" name="Connettore 1 78"/>
          <p:cNvCxnSpPr/>
          <p:nvPr/>
        </p:nvCxnSpPr>
        <p:spPr>
          <a:xfrm flipV="1">
            <a:off x="3573065" y="586740"/>
            <a:ext cx="736045" cy="5915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1" name="Connettore 1 80"/>
          <p:cNvCxnSpPr/>
          <p:nvPr/>
        </p:nvCxnSpPr>
        <p:spPr>
          <a:xfrm>
            <a:off x="4720590" y="575310"/>
            <a:ext cx="2491740" cy="9906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3" name="Connettore 1 82"/>
          <p:cNvCxnSpPr/>
          <p:nvPr/>
        </p:nvCxnSpPr>
        <p:spPr>
          <a:xfrm>
            <a:off x="2521744" y="1051899"/>
            <a:ext cx="582215" cy="6548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5" name="Connettore 1 84"/>
          <p:cNvCxnSpPr/>
          <p:nvPr/>
        </p:nvCxnSpPr>
        <p:spPr>
          <a:xfrm flipV="1">
            <a:off x="3558540" y="1120141"/>
            <a:ext cx="750570" cy="3809"/>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7" name="Connettore 1 86"/>
          <p:cNvCxnSpPr/>
          <p:nvPr/>
        </p:nvCxnSpPr>
        <p:spPr>
          <a:xfrm>
            <a:off x="4705350" y="1120140"/>
            <a:ext cx="2486025" cy="18098"/>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9" name="Connettore 1 88"/>
          <p:cNvCxnSpPr/>
          <p:nvPr/>
        </p:nvCxnSpPr>
        <p:spPr>
          <a:xfrm>
            <a:off x="1160859" y="2385398"/>
            <a:ext cx="703660" cy="2500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2" name="Connettore 1 91"/>
          <p:cNvCxnSpPr/>
          <p:nvPr/>
        </p:nvCxnSpPr>
        <p:spPr>
          <a:xfrm flipV="1">
            <a:off x="2326480" y="2238951"/>
            <a:ext cx="777479" cy="173831"/>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4" name="Connettore 1 93"/>
          <p:cNvCxnSpPr/>
          <p:nvPr/>
        </p:nvCxnSpPr>
        <p:spPr>
          <a:xfrm>
            <a:off x="4027881" y="2234190"/>
            <a:ext cx="3175400" cy="2561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6" name="Connettore 1 95"/>
          <p:cNvCxnSpPr/>
          <p:nvPr/>
        </p:nvCxnSpPr>
        <p:spPr>
          <a:xfrm flipV="1">
            <a:off x="1171576" y="2131795"/>
            <a:ext cx="1932383" cy="21907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9" name="Connettore 1 98"/>
          <p:cNvCxnSpPr/>
          <p:nvPr/>
        </p:nvCxnSpPr>
        <p:spPr>
          <a:xfrm flipV="1">
            <a:off x="3557589" y="2121079"/>
            <a:ext cx="1996677" cy="13099"/>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01" name="Connettore 1 100"/>
          <p:cNvCxnSpPr/>
          <p:nvPr/>
        </p:nvCxnSpPr>
        <p:spPr>
          <a:xfrm>
            <a:off x="5984080" y="2111556"/>
            <a:ext cx="252890" cy="6395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04" name="Connettore 1 103"/>
          <p:cNvCxnSpPr/>
          <p:nvPr/>
        </p:nvCxnSpPr>
        <p:spPr>
          <a:xfrm>
            <a:off x="6629400" y="2167890"/>
            <a:ext cx="566738" cy="2762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06" name="Connettore 1 105"/>
          <p:cNvCxnSpPr/>
          <p:nvPr/>
        </p:nvCxnSpPr>
        <p:spPr>
          <a:xfrm>
            <a:off x="3559968" y="1899627"/>
            <a:ext cx="741522" cy="6633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08" name="Connettore 1 107"/>
          <p:cNvCxnSpPr/>
          <p:nvPr/>
        </p:nvCxnSpPr>
        <p:spPr>
          <a:xfrm flipV="1">
            <a:off x="4922520" y="1859280"/>
            <a:ext cx="1306830" cy="952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0" name="Connettore 1 109"/>
          <p:cNvCxnSpPr/>
          <p:nvPr/>
        </p:nvCxnSpPr>
        <p:spPr>
          <a:xfrm>
            <a:off x="6797040" y="1847850"/>
            <a:ext cx="403860" cy="52388"/>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3" name="Connettore 1 112"/>
          <p:cNvCxnSpPr/>
          <p:nvPr/>
        </p:nvCxnSpPr>
        <p:spPr>
          <a:xfrm flipV="1">
            <a:off x="3555208" y="4967864"/>
            <a:ext cx="766761" cy="2262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5" name="Connettore 1 114"/>
          <p:cNvCxnSpPr/>
          <p:nvPr/>
        </p:nvCxnSpPr>
        <p:spPr>
          <a:xfrm flipV="1">
            <a:off x="4724400" y="4824413"/>
            <a:ext cx="2462213" cy="14226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36" name="Connettore 1 135"/>
          <p:cNvCxnSpPr/>
          <p:nvPr/>
        </p:nvCxnSpPr>
        <p:spPr>
          <a:xfrm flipV="1">
            <a:off x="3554730" y="6758940"/>
            <a:ext cx="792480" cy="7620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38" name="Connettore 1 137"/>
          <p:cNvCxnSpPr/>
          <p:nvPr/>
        </p:nvCxnSpPr>
        <p:spPr>
          <a:xfrm flipV="1">
            <a:off x="6918960" y="6427470"/>
            <a:ext cx="232410" cy="9144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42" name="Connettore 1 141"/>
          <p:cNvCxnSpPr/>
          <p:nvPr/>
        </p:nvCxnSpPr>
        <p:spPr>
          <a:xfrm>
            <a:off x="1101090" y="6823712"/>
            <a:ext cx="1965960" cy="7618"/>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46" name="Connettore 1 145"/>
          <p:cNvCxnSpPr/>
          <p:nvPr/>
        </p:nvCxnSpPr>
        <p:spPr>
          <a:xfrm flipV="1">
            <a:off x="5139690" y="6541770"/>
            <a:ext cx="1203960" cy="20574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48" name="Connettore 1 147"/>
          <p:cNvCxnSpPr/>
          <p:nvPr/>
        </p:nvCxnSpPr>
        <p:spPr>
          <a:xfrm>
            <a:off x="2738439" y="6427470"/>
            <a:ext cx="343851" cy="6858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50" name="Connettore 1 149"/>
          <p:cNvCxnSpPr/>
          <p:nvPr/>
        </p:nvCxnSpPr>
        <p:spPr>
          <a:xfrm flipV="1">
            <a:off x="4023360" y="6236970"/>
            <a:ext cx="1474470" cy="26289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52" name="Connettore 1 151"/>
          <p:cNvCxnSpPr/>
          <p:nvPr/>
        </p:nvCxnSpPr>
        <p:spPr>
          <a:xfrm flipV="1">
            <a:off x="5958840" y="6088380"/>
            <a:ext cx="1207770" cy="14859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54" name="Connettore 1 153"/>
          <p:cNvCxnSpPr/>
          <p:nvPr/>
        </p:nvCxnSpPr>
        <p:spPr>
          <a:xfrm flipV="1">
            <a:off x="1131570" y="5391150"/>
            <a:ext cx="739140" cy="647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56" name="Connettore 1 155"/>
          <p:cNvCxnSpPr/>
          <p:nvPr/>
        </p:nvCxnSpPr>
        <p:spPr>
          <a:xfrm flipV="1">
            <a:off x="2286000" y="4983480"/>
            <a:ext cx="784860" cy="40386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59" name="Connettore 1 158"/>
          <p:cNvCxnSpPr/>
          <p:nvPr/>
        </p:nvCxnSpPr>
        <p:spPr>
          <a:xfrm flipV="1">
            <a:off x="1143000" y="4937760"/>
            <a:ext cx="731520" cy="952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61" name="Connettore 1 160"/>
          <p:cNvCxnSpPr/>
          <p:nvPr/>
        </p:nvCxnSpPr>
        <p:spPr>
          <a:xfrm flipV="1">
            <a:off x="2293620" y="4171950"/>
            <a:ext cx="788670" cy="7505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63" name="Connettore 1 162"/>
          <p:cNvCxnSpPr/>
          <p:nvPr/>
        </p:nvCxnSpPr>
        <p:spPr>
          <a:xfrm flipV="1">
            <a:off x="4004310" y="3995738"/>
            <a:ext cx="3175159" cy="17240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sp>
        <p:nvSpPr>
          <p:cNvPr id="45" name="CasellaDiTesto 44"/>
          <p:cNvSpPr txBox="1"/>
          <p:nvPr/>
        </p:nvSpPr>
        <p:spPr>
          <a:xfrm>
            <a:off x="771525" y="152400"/>
            <a:ext cx="523875" cy="215444"/>
          </a:xfrm>
          <a:prstGeom prst="rect">
            <a:avLst/>
          </a:prstGeom>
          <a:noFill/>
        </p:spPr>
        <p:txBody>
          <a:bodyPr wrap="square" rtlCol="0">
            <a:spAutoFit/>
          </a:bodyPr>
          <a:lstStyle/>
          <a:p>
            <a:r>
              <a:rPr lang="it-IT" sz="800" b="1" dirty="0" err="1" smtClean="0">
                <a:latin typeface="+mj-lt"/>
                <a:cs typeface="Arial" pitchFamily="34" charset="0"/>
              </a:rPr>
              <a:t>KxS</a:t>
            </a:r>
            <a:endParaRPr lang="it-IT" sz="800" b="1" dirty="0">
              <a:latin typeface="+mj-lt"/>
              <a:cs typeface="Arial" pitchFamily="34" charset="0"/>
            </a:endParaRPr>
          </a:p>
        </p:txBody>
      </p:sp>
      <p:sp>
        <p:nvSpPr>
          <p:cNvPr id="46" name="CasellaDiTesto 45"/>
          <p:cNvSpPr txBox="1"/>
          <p:nvPr/>
        </p:nvSpPr>
        <p:spPr>
          <a:xfrm>
            <a:off x="1856418" y="137160"/>
            <a:ext cx="523875" cy="215444"/>
          </a:xfrm>
          <a:prstGeom prst="rect">
            <a:avLst/>
          </a:prstGeom>
          <a:noFill/>
        </p:spPr>
        <p:txBody>
          <a:bodyPr wrap="square" rtlCol="0">
            <a:spAutoFit/>
          </a:bodyPr>
          <a:lstStyle/>
          <a:p>
            <a:r>
              <a:rPr lang="it-IT" sz="800" b="1" dirty="0" err="1" smtClean="0">
                <a:latin typeface="+mj-lt"/>
                <a:cs typeface="Arial" pitchFamily="34" charset="0"/>
              </a:rPr>
              <a:t>CxL</a:t>
            </a:r>
            <a:endParaRPr lang="it-IT" sz="800" b="1" dirty="0">
              <a:latin typeface="+mj-lt"/>
              <a:cs typeface="Arial" pitchFamily="34" charset="0"/>
            </a:endParaRPr>
          </a:p>
        </p:txBody>
      </p:sp>
      <p:sp>
        <p:nvSpPr>
          <p:cNvPr id="47" name="CasellaDiTesto 46"/>
          <p:cNvSpPr txBox="1"/>
          <p:nvPr/>
        </p:nvSpPr>
        <p:spPr>
          <a:xfrm>
            <a:off x="3083242" y="142870"/>
            <a:ext cx="523875" cy="215444"/>
          </a:xfrm>
          <a:prstGeom prst="rect">
            <a:avLst/>
          </a:prstGeom>
          <a:noFill/>
        </p:spPr>
        <p:txBody>
          <a:bodyPr wrap="square" rtlCol="0">
            <a:spAutoFit/>
          </a:bodyPr>
          <a:lstStyle/>
          <a:p>
            <a:r>
              <a:rPr lang="it-IT" sz="800" b="1" dirty="0" err="1" smtClean="0">
                <a:latin typeface="+mj-lt"/>
                <a:cs typeface="Arial" pitchFamily="34" charset="0"/>
              </a:rPr>
              <a:t>MxC</a:t>
            </a:r>
            <a:endParaRPr lang="it-IT" sz="800" b="1" dirty="0">
              <a:latin typeface="+mj-lt"/>
              <a:cs typeface="Arial" pitchFamily="34" charset="0"/>
            </a:endParaRPr>
          </a:p>
        </p:txBody>
      </p:sp>
      <p:sp>
        <p:nvSpPr>
          <p:cNvPr id="48" name="CasellaDiTesto 47"/>
          <p:cNvSpPr txBox="1"/>
          <p:nvPr/>
        </p:nvSpPr>
        <p:spPr>
          <a:xfrm>
            <a:off x="4642485" y="144780"/>
            <a:ext cx="523875" cy="215444"/>
          </a:xfrm>
          <a:prstGeom prst="rect">
            <a:avLst/>
          </a:prstGeom>
          <a:noFill/>
        </p:spPr>
        <p:txBody>
          <a:bodyPr wrap="square" rtlCol="0">
            <a:spAutoFit/>
          </a:bodyPr>
          <a:lstStyle/>
          <a:p>
            <a:r>
              <a:rPr lang="it-IT" sz="800" b="1" dirty="0" err="1" smtClean="0">
                <a:latin typeface="+mj-lt"/>
                <a:cs typeface="Arial" pitchFamily="34" charset="0"/>
              </a:rPr>
              <a:t>SxL</a:t>
            </a:r>
            <a:endParaRPr lang="it-IT" sz="800" b="1" dirty="0">
              <a:latin typeface="+mj-lt"/>
              <a:cs typeface="Arial" pitchFamily="34" charset="0"/>
            </a:endParaRPr>
          </a:p>
        </p:txBody>
      </p:sp>
      <p:sp>
        <p:nvSpPr>
          <p:cNvPr id="49" name="CasellaDiTesto 48"/>
          <p:cNvSpPr txBox="1"/>
          <p:nvPr/>
        </p:nvSpPr>
        <p:spPr>
          <a:xfrm>
            <a:off x="5538780" y="134779"/>
            <a:ext cx="523875" cy="215444"/>
          </a:xfrm>
          <a:prstGeom prst="rect">
            <a:avLst/>
          </a:prstGeom>
          <a:noFill/>
        </p:spPr>
        <p:txBody>
          <a:bodyPr wrap="square" rtlCol="0">
            <a:spAutoFit/>
          </a:bodyPr>
          <a:lstStyle/>
          <a:p>
            <a:r>
              <a:rPr lang="it-IT" sz="800" b="1" dirty="0" err="1" smtClean="0">
                <a:latin typeface="+mj-lt"/>
                <a:cs typeface="Arial" pitchFamily="34" charset="0"/>
              </a:rPr>
              <a:t>LxG</a:t>
            </a:r>
            <a:endParaRPr lang="it-IT" sz="800" b="1" dirty="0">
              <a:latin typeface="+mj-lt"/>
              <a:cs typeface="Arial" pitchFamily="34" charset="0"/>
            </a:endParaRPr>
          </a:p>
        </p:txBody>
      </p:sp>
      <p:sp>
        <p:nvSpPr>
          <p:cNvPr id="50" name="CasellaDiTesto 49"/>
          <p:cNvSpPr txBox="1"/>
          <p:nvPr/>
        </p:nvSpPr>
        <p:spPr>
          <a:xfrm>
            <a:off x="6187447" y="137160"/>
            <a:ext cx="523875" cy="215444"/>
          </a:xfrm>
          <a:prstGeom prst="rect">
            <a:avLst/>
          </a:prstGeom>
          <a:noFill/>
        </p:spPr>
        <p:txBody>
          <a:bodyPr wrap="square" rtlCol="0">
            <a:spAutoFit/>
          </a:bodyPr>
          <a:lstStyle/>
          <a:p>
            <a:r>
              <a:rPr lang="it-IT" sz="800" b="1" dirty="0" err="1" smtClean="0">
                <a:latin typeface="+mj-lt"/>
                <a:cs typeface="Arial" pitchFamily="34" charset="0"/>
              </a:rPr>
              <a:t>KxU</a:t>
            </a:r>
            <a:endParaRPr lang="it-IT" sz="800" b="1" dirty="0">
              <a:latin typeface="+mj-lt"/>
              <a:cs typeface="Arial" pitchFamily="34" charset="0"/>
            </a:endParaRPr>
          </a:p>
        </p:txBody>
      </p:sp>
      <p:pic>
        <p:nvPicPr>
          <p:cNvPr id="1026" name="Picture 2" descr="C:\Users\marco.maccaferri\Dropbox\CONSENSUS_MAP_MANUSCRIPT_2012\Figure_mappa_consensus_1\FIGURE_1_SUPPLEMENTAL\2B\FIG_1_SUPPL_2B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9832"/>
          <a:stretch/>
        </p:blipFill>
        <p:spPr bwMode="auto">
          <a:xfrm>
            <a:off x="7162800" y="61496"/>
            <a:ext cx="1529883" cy="6748793"/>
          </a:xfrm>
          <a:prstGeom prst="rect">
            <a:avLst/>
          </a:prstGeom>
          <a:noFill/>
          <a:extLst>
            <a:ext uri="{909E8E84-426E-40DD-AFC4-6F175D3DCCD1}">
              <a14:hiddenFill xmlns:a14="http://schemas.microsoft.com/office/drawing/2010/main">
                <a:solidFill>
                  <a:srgbClr val="FFFFFF"/>
                </a:solidFill>
              </a14:hiddenFill>
            </a:ext>
          </a:extLst>
        </p:spPr>
      </p:pic>
      <p:sp>
        <p:nvSpPr>
          <p:cNvPr id="51" name="Ovale 50"/>
          <p:cNvSpPr/>
          <p:nvPr/>
        </p:nvSpPr>
        <p:spPr>
          <a:xfrm>
            <a:off x="7309966" y="2895600"/>
            <a:ext cx="45719" cy="13705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4" name="CasellaDiTesto 53"/>
          <p:cNvSpPr txBox="1"/>
          <p:nvPr/>
        </p:nvSpPr>
        <p:spPr>
          <a:xfrm>
            <a:off x="441012" y="3533001"/>
            <a:ext cx="1616388" cy="276999"/>
          </a:xfrm>
          <a:prstGeom prst="rect">
            <a:avLst/>
          </a:prstGeom>
          <a:noFill/>
        </p:spPr>
        <p:txBody>
          <a:bodyPr wrap="square" rtlCol="0">
            <a:spAutoFit/>
          </a:bodyPr>
          <a:lstStyle/>
          <a:p>
            <a:r>
              <a:rPr lang="it-IT" sz="1200" b="1" dirty="0" err="1" smtClean="0">
                <a:latin typeface="+mj-lt"/>
                <a:cs typeface="Arial" pitchFamily="34" charset="0"/>
              </a:rPr>
              <a:t>Chromosome</a:t>
            </a:r>
            <a:r>
              <a:rPr lang="it-IT" sz="1200" b="1" dirty="0" smtClean="0">
                <a:latin typeface="+mj-lt"/>
                <a:cs typeface="Arial" pitchFamily="34" charset="0"/>
              </a:rPr>
              <a:t> 2B</a:t>
            </a:r>
            <a:endParaRPr lang="it-IT" sz="1200" b="1" dirty="0">
              <a:latin typeface="+mj-lt"/>
              <a:cs typeface="Arial" pitchFamily="34" charset="0"/>
            </a:endParaRPr>
          </a:p>
        </p:txBody>
      </p:sp>
    </p:spTree>
    <p:extLst>
      <p:ext uri="{BB962C8B-B14F-4D97-AF65-F5344CB8AC3E}">
        <p14:creationId xmlns:p14="http://schemas.microsoft.com/office/powerpoint/2010/main" val="2530826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utente\Dropbox\CONSENSUS_MAP_MANUSCRIPT_2012\Figure_mappa_consensus_1\FIGURE_1_SUPPLEMENTAL\3A\FIG_1_SUPPL_3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8228" r="92772" b="64205"/>
          <a:stretch/>
        </p:blipFill>
        <p:spPr bwMode="auto">
          <a:xfrm>
            <a:off x="304801" y="1390168"/>
            <a:ext cx="679048" cy="156258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utente\Dropbox\CONSENSUS_MAP_MANUSCRIPT_2012\Figure_mappa_consensus_1\FIGURE_1_SUPPLEMENTAL\3A\FIG_1_SUPPL_3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 t="55162" r="88157" b="39091"/>
          <a:stretch/>
        </p:blipFill>
        <p:spPr bwMode="auto">
          <a:xfrm>
            <a:off x="304800" y="5660985"/>
            <a:ext cx="1112520" cy="51121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utente\Dropbox\CONSENSUS_MAP_MANUSCRIPT_2012\Figure_mappa_consensus_1\FIGURE_1_SUPPLEMENTAL\3A\FIG_1_SUPPL_3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335" t="2422" r="73275" b="91152"/>
          <a:stretch/>
        </p:blipFill>
        <p:spPr bwMode="auto">
          <a:xfrm>
            <a:off x="1219200" y="495166"/>
            <a:ext cx="1445871" cy="57163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utente\Dropbox\CONSENSUS_MAP_MANUSCRIPT_2012\Figure_mappa_consensus_1\FIGURE_1_SUPPLEMENTAL\3A\FIG_1_SUPPL_3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6786" t="2227" r="58553" b="23129"/>
          <a:stretch/>
        </p:blipFill>
        <p:spPr bwMode="auto">
          <a:xfrm>
            <a:off x="2743200" y="731520"/>
            <a:ext cx="1377387" cy="663962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utente\Dropbox\CONSENSUS_MAP_MANUSCRIPT_2012\Figure_mappa_consensus_1\FIGURE_1_SUPPLEMENTAL\3A\FIG_1_SUPPL_3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1140" t="857" r="43706" b="94003"/>
          <a:stretch/>
        </p:blipFill>
        <p:spPr bwMode="auto">
          <a:xfrm>
            <a:off x="4191000" y="533400"/>
            <a:ext cx="1423686" cy="4572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utente\Dropbox\CONSENSUS_MAP_MANUSCRIPT_2012\Figure_mappa_consensus_1\FIGURE_1_SUPPLEMENTAL\3A\FIG_1_SUPPL_3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5348" t="20169" r="37260" b="33247"/>
          <a:stretch/>
        </p:blipFill>
        <p:spPr bwMode="auto">
          <a:xfrm>
            <a:off x="5562600" y="1794076"/>
            <a:ext cx="694481" cy="414373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sers\utente\Dropbox\CONSENSUS_MAP_MANUSCRIPT_2012\Figure_mappa_consensus_1\FIGURE_1_SUPPLEMENTAL\3A\FIG_1_SUPPL_3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2561" t="14314" r="26427" b="68510"/>
          <a:stretch/>
        </p:blipFill>
        <p:spPr bwMode="auto">
          <a:xfrm>
            <a:off x="6442710" y="1143000"/>
            <a:ext cx="1034535" cy="152785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utente\Dropbox\CONSENSUS_MAP_MANUSCRIPT_2012\Figure_mappa_consensus_1\FIGURE_1_SUPPLEMENTAL\3A\FIG_1_SUPPL_3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335" t="16634" r="73275" b="23129"/>
          <a:stretch/>
        </p:blipFill>
        <p:spPr bwMode="auto">
          <a:xfrm>
            <a:off x="1219200" y="1187466"/>
            <a:ext cx="1445871" cy="535811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utente\Dropbox\CONSENSUS_MAP_MANUSCRIPT_2012\Figure_mappa_consensus_1\FIGURE_1_SUPPLEMENTAL\3A\FIG_1_SUPPL_3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1140" t="20332" r="43706" b="52472"/>
          <a:stretch/>
        </p:blipFill>
        <p:spPr bwMode="auto">
          <a:xfrm>
            <a:off x="4191000" y="1390891"/>
            <a:ext cx="1423686" cy="241910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Users\utente\Dropbox\CONSENSUS_MAP_MANUSCRIPT_2012\Figure_mappa_consensus_1\FIGURE_1_SUPPLEMENTAL\3A\FIG_1_SUPPL_3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1140" t="63392" r="43706" b="23130"/>
          <a:stretch/>
        </p:blipFill>
        <p:spPr bwMode="auto">
          <a:xfrm>
            <a:off x="4191964" y="5354256"/>
            <a:ext cx="1423686" cy="1198944"/>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Connettore 1 12"/>
          <p:cNvCxnSpPr/>
          <p:nvPr/>
        </p:nvCxnSpPr>
        <p:spPr>
          <a:xfrm>
            <a:off x="807720" y="1432560"/>
            <a:ext cx="502920" cy="3811"/>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6" name="Connettore 1 15"/>
          <p:cNvCxnSpPr/>
          <p:nvPr/>
        </p:nvCxnSpPr>
        <p:spPr>
          <a:xfrm flipV="1">
            <a:off x="1805940" y="1405890"/>
            <a:ext cx="1013460" cy="266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8" name="Connettore 1 17"/>
          <p:cNvCxnSpPr/>
          <p:nvPr/>
        </p:nvCxnSpPr>
        <p:spPr>
          <a:xfrm>
            <a:off x="3322320" y="1398270"/>
            <a:ext cx="963930" cy="8382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0" name="Connettore 1 19"/>
          <p:cNvCxnSpPr/>
          <p:nvPr/>
        </p:nvCxnSpPr>
        <p:spPr>
          <a:xfrm>
            <a:off x="4743450" y="1482090"/>
            <a:ext cx="2792730" cy="4191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2" name="Connettore 1 21"/>
          <p:cNvCxnSpPr/>
          <p:nvPr/>
        </p:nvCxnSpPr>
        <p:spPr>
          <a:xfrm flipV="1">
            <a:off x="1821180" y="2651760"/>
            <a:ext cx="1013460" cy="266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3" name="Connettore 1 22"/>
          <p:cNvCxnSpPr/>
          <p:nvPr/>
        </p:nvCxnSpPr>
        <p:spPr>
          <a:xfrm flipV="1">
            <a:off x="3352800" y="2343150"/>
            <a:ext cx="902970" cy="30480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5" name="Connettore 1 24"/>
          <p:cNvCxnSpPr/>
          <p:nvPr/>
        </p:nvCxnSpPr>
        <p:spPr>
          <a:xfrm>
            <a:off x="4781550" y="2400300"/>
            <a:ext cx="1722120" cy="8382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a:off x="7010400" y="2487930"/>
            <a:ext cx="499110" cy="39624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flipV="1">
            <a:off x="1821180" y="1714500"/>
            <a:ext cx="2449830" cy="4572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7" name="Connettore 1 36"/>
          <p:cNvCxnSpPr/>
          <p:nvPr/>
        </p:nvCxnSpPr>
        <p:spPr>
          <a:xfrm>
            <a:off x="4766310" y="1710690"/>
            <a:ext cx="1722120" cy="54102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9" name="Connettore 1 38"/>
          <p:cNvCxnSpPr/>
          <p:nvPr/>
        </p:nvCxnSpPr>
        <p:spPr>
          <a:xfrm flipV="1">
            <a:off x="7223760" y="1954530"/>
            <a:ext cx="281940" cy="30861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1" name="Connettore 1 40"/>
          <p:cNvCxnSpPr/>
          <p:nvPr/>
        </p:nvCxnSpPr>
        <p:spPr>
          <a:xfrm>
            <a:off x="1828800" y="1539240"/>
            <a:ext cx="990600" cy="3048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3" name="Connettore 1 42"/>
          <p:cNvCxnSpPr/>
          <p:nvPr/>
        </p:nvCxnSpPr>
        <p:spPr>
          <a:xfrm>
            <a:off x="3341370" y="1562100"/>
            <a:ext cx="3162300" cy="25146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5" name="Connettore 1 44"/>
          <p:cNvCxnSpPr/>
          <p:nvPr/>
        </p:nvCxnSpPr>
        <p:spPr>
          <a:xfrm flipV="1">
            <a:off x="7010400" y="1638300"/>
            <a:ext cx="510540" cy="1714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7" name="Connettore 1 46"/>
          <p:cNvCxnSpPr/>
          <p:nvPr/>
        </p:nvCxnSpPr>
        <p:spPr>
          <a:xfrm>
            <a:off x="834390" y="6042660"/>
            <a:ext cx="1962150" cy="38100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9" name="Connettore 1 48"/>
          <p:cNvCxnSpPr/>
          <p:nvPr/>
        </p:nvCxnSpPr>
        <p:spPr>
          <a:xfrm>
            <a:off x="3634740" y="6416040"/>
            <a:ext cx="609600" cy="190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1" name="Connettore 1 50"/>
          <p:cNvCxnSpPr/>
          <p:nvPr/>
        </p:nvCxnSpPr>
        <p:spPr>
          <a:xfrm>
            <a:off x="5394960" y="6442710"/>
            <a:ext cx="2095500" cy="25908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3" name="Connettore 1 52"/>
          <p:cNvCxnSpPr/>
          <p:nvPr/>
        </p:nvCxnSpPr>
        <p:spPr>
          <a:xfrm>
            <a:off x="838200" y="5935980"/>
            <a:ext cx="1962150" cy="29718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flipV="1">
            <a:off x="3375660" y="6187440"/>
            <a:ext cx="876300" cy="3048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7" name="Connettore 1 56"/>
          <p:cNvCxnSpPr/>
          <p:nvPr/>
        </p:nvCxnSpPr>
        <p:spPr>
          <a:xfrm>
            <a:off x="4804410" y="6183630"/>
            <a:ext cx="2686050" cy="25146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9" name="Connettore 1 58"/>
          <p:cNvCxnSpPr/>
          <p:nvPr/>
        </p:nvCxnSpPr>
        <p:spPr>
          <a:xfrm flipV="1">
            <a:off x="1851660" y="5604510"/>
            <a:ext cx="929640" cy="4572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1" name="Connettore 1 60"/>
          <p:cNvCxnSpPr/>
          <p:nvPr/>
        </p:nvCxnSpPr>
        <p:spPr>
          <a:xfrm flipV="1">
            <a:off x="3379470" y="5535930"/>
            <a:ext cx="887730" cy="647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3" name="Connettore 1 62"/>
          <p:cNvCxnSpPr/>
          <p:nvPr/>
        </p:nvCxnSpPr>
        <p:spPr>
          <a:xfrm>
            <a:off x="4815840" y="5532120"/>
            <a:ext cx="2674620" cy="41529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5" name="Connettore 1 64"/>
          <p:cNvCxnSpPr/>
          <p:nvPr/>
        </p:nvCxnSpPr>
        <p:spPr>
          <a:xfrm flipV="1">
            <a:off x="1070610" y="5661660"/>
            <a:ext cx="194310" cy="18288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sp>
        <p:nvSpPr>
          <p:cNvPr id="38" name="CasellaDiTesto 37"/>
          <p:cNvSpPr txBox="1"/>
          <p:nvPr/>
        </p:nvSpPr>
        <p:spPr>
          <a:xfrm>
            <a:off x="374327" y="144780"/>
            <a:ext cx="523875" cy="215444"/>
          </a:xfrm>
          <a:prstGeom prst="rect">
            <a:avLst/>
          </a:prstGeom>
          <a:noFill/>
        </p:spPr>
        <p:txBody>
          <a:bodyPr wrap="square" rtlCol="0">
            <a:spAutoFit/>
          </a:bodyPr>
          <a:lstStyle/>
          <a:p>
            <a:r>
              <a:rPr lang="it-IT" sz="800" b="1" dirty="0" err="1" smtClean="0">
                <a:latin typeface="+mj-lt"/>
                <a:cs typeface="Arial" pitchFamily="34" charset="0"/>
              </a:rPr>
              <a:t>KxS</a:t>
            </a:r>
            <a:endParaRPr lang="it-IT" sz="800" b="1" dirty="0">
              <a:latin typeface="+mj-lt"/>
              <a:cs typeface="Arial" pitchFamily="34" charset="0"/>
            </a:endParaRPr>
          </a:p>
        </p:txBody>
      </p:sp>
      <p:sp>
        <p:nvSpPr>
          <p:cNvPr id="40" name="CasellaDiTesto 39"/>
          <p:cNvSpPr txBox="1"/>
          <p:nvPr/>
        </p:nvSpPr>
        <p:spPr>
          <a:xfrm>
            <a:off x="1303020" y="142696"/>
            <a:ext cx="523875" cy="215444"/>
          </a:xfrm>
          <a:prstGeom prst="rect">
            <a:avLst/>
          </a:prstGeom>
          <a:noFill/>
        </p:spPr>
        <p:txBody>
          <a:bodyPr wrap="square" rtlCol="0">
            <a:spAutoFit/>
          </a:bodyPr>
          <a:lstStyle/>
          <a:p>
            <a:r>
              <a:rPr lang="it-IT" sz="800" b="1" dirty="0" err="1" smtClean="0">
                <a:latin typeface="+mj-lt"/>
                <a:cs typeface="Arial" pitchFamily="34" charset="0"/>
              </a:rPr>
              <a:t>CxL</a:t>
            </a:r>
            <a:endParaRPr lang="it-IT" sz="800" b="1" dirty="0">
              <a:latin typeface="+mj-lt"/>
              <a:cs typeface="Arial" pitchFamily="34" charset="0"/>
            </a:endParaRPr>
          </a:p>
        </p:txBody>
      </p:sp>
      <p:sp>
        <p:nvSpPr>
          <p:cNvPr id="42" name="CasellaDiTesto 41"/>
          <p:cNvSpPr txBox="1"/>
          <p:nvPr/>
        </p:nvSpPr>
        <p:spPr>
          <a:xfrm>
            <a:off x="2824162" y="152400"/>
            <a:ext cx="523875" cy="215444"/>
          </a:xfrm>
          <a:prstGeom prst="rect">
            <a:avLst/>
          </a:prstGeom>
          <a:noFill/>
        </p:spPr>
        <p:txBody>
          <a:bodyPr wrap="square" rtlCol="0">
            <a:spAutoFit/>
          </a:bodyPr>
          <a:lstStyle/>
          <a:p>
            <a:r>
              <a:rPr lang="it-IT" sz="800" b="1" dirty="0" err="1" smtClean="0">
                <a:latin typeface="+mj-lt"/>
                <a:cs typeface="Arial" pitchFamily="34" charset="0"/>
              </a:rPr>
              <a:t>MxC</a:t>
            </a:r>
            <a:endParaRPr lang="it-IT" sz="800" b="1" dirty="0">
              <a:latin typeface="+mj-lt"/>
              <a:cs typeface="Arial" pitchFamily="34" charset="0"/>
            </a:endParaRPr>
          </a:p>
        </p:txBody>
      </p:sp>
      <p:sp>
        <p:nvSpPr>
          <p:cNvPr id="44" name="CasellaDiTesto 43"/>
          <p:cNvSpPr txBox="1"/>
          <p:nvPr/>
        </p:nvSpPr>
        <p:spPr>
          <a:xfrm>
            <a:off x="4263384" y="153355"/>
            <a:ext cx="523875" cy="215444"/>
          </a:xfrm>
          <a:prstGeom prst="rect">
            <a:avLst/>
          </a:prstGeom>
          <a:noFill/>
        </p:spPr>
        <p:txBody>
          <a:bodyPr wrap="square" rtlCol="0">
            <a:spAutoFit/>
          </a:bodyPr>
          <a:lstStyle/>
          <a:p>
            <a:r>
              <a:rPr lang="it-IT" sz="800" b="1" dirty="0" err="1" smtClean="0">
                <a:latin typeface="+mj-lt"/>
                <a:cs typeface="Arial" pitchFamily="34" charset="0"/>
              </a:rPr>
              <a:t>SxL</a:t>
            </a:r>
            <a:endParaRPr lang="it-IT" sz="800" b="1" dirty="0">
              <a:latin typeface="+mj-lt"/>
              <a:cs typeface="Arial" pitchFamily="34" charset="0"/>
            </a:endParaRPr>
          </a:p>
        </p:txBody>
      </p:sp>
      <p:sp>
        <p:nvSpPr>
          <p:cNvPr id="46" name="CasellaDiTesto 45"/>
          <p:cNvSpPr txBox="1"/>
          <p:nvPr/>
        </p:nvSpPr>
        <p:spPr>
          <a:xfrm>
            <a:off x="5668320" y="157639"/>
            <a:ext cx="523875" cy="215444"/>
          </a:xfrm>
          <a:prstGeom prst="rect">
            <a:avLst/>
          </a:prstGeom>
          <a:noFill/>
        </p:spPr>
        <p:txBody>
          <a:bodyPr wrap="square" rtlCol="0">
            <a:spAutoFit/>
          </a:bodyPr>
          <a:lstStyle/>
          <a:p>
            <a:r>
              <a:rPr lang="it-IT" sz="800" b="1" dirty="0" err="1" smtClean="0">
                <a:latin typeface="+mj-lt"/>
                <a:cs typeface="Arial" pitchFamily="34" charset="0"/>
              </a:rPr>
              <a:t>LxG</a:t>
            </a:r>
            <a:endParaRPr lang="it-IT" sz="800" b="1" dirty="0">
              <a:latin typeface="+mj-lt"/>
              <a:cs typeface="Arial" pitchFamily="34" charset="0"/>
            </a:endParaRPr>
          </a:p>
        </p:txBody>
      </p:sp>
      <p:sp>
        <p:nvSpPr>
          <p:cNvPr id="48" name="CasellaDiTesto 47"/>
          <p:cNvSpPr txBox="1"/>
          <p:nvPr/>
        </p:nvSpPr>
        <p:spPr>
          <a:xfrm>
            <a:off x="6492247" y="160975"/>
            <a:ext cx="523875" cy="215444"/>
          </a:xfrm>
          <a:prstGeom prst="rect">
            <a:avLst/>
          </a:prstGeom>
          <a:noFill/>
        </p:spPr>
        <p:txBody>
          <a:bodyPr wrap="square" rtlCol="0">
            <a:spAutoFit/>
          </a:bodyPr>
          <a:lstStyle/>
          <a:p>
            <a:r>
              <a:rPr lang="it-IT" sz="800" b="1" dirty="0" err="1" smtClean="0">
                <a:latin typeface="+mj-lt"/>
                <a:cs typeface="Arial" pitchFamily="34" charset="0"/>
              </a:rPr>
              <a:t>KxU</a:t>
            </a:r>
            <a:endParaRPr lang="it-IT" sz="800" b="1" dirty="0">
              <a:latin typeface="+mj-lt"/>
              <a:cs typeface="Arial" pitchFamily="34" charset="0"/>
            </a:endParaRPr>
          </a:p>
        </p:txBody>
      </p:sp>
      <p:pic>
        <p:nvPicPr>
          <p:cNvPr id="2" name="Picture 2" descr="C:\Users\marco.maccaferri\Dropbox\CONSENSUS_MAP_MANUSCRIPT_2012\Figure_mappa_consensus_1\FIGURE_1_SUPPLEMENTAL\3A\FIG_1_SUPPL_3A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3478" r="10773" b="90032"/>
          <a:stretch/>
        </p:blipFill>
        <p:spPr bwMode="auto">
          <a:xfrm>
            <a:off x="7391400" y="274023"/>
            <a:ext cx="1610650" cy="965200"/>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2" descr="C:\Users\marco.maccaferri\Dropbox\CONSENSUS_MAP_MANUSCRIPT_2012\Figure_mappa_consensus_1\FIGURE_1_SUPPLEMENTAL\3A\FIG_1_SUPPL_3A001.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3478" t="10522" r="11003" b="25225"/>
          <a:stretch/>
        </p:blipFill>
        <p:spPr bwMode="auto">
          <a:xfrm>
            <a:off x="7434259" y="1019170"/>
            <a:ext cx="1447804" cy="5762630"/>
          </a:xfrm>
          <a:prstGeom prst="rect">
            <a:avLst/>
          </a:prstGeom>
          <a:noFill/>
          <a:extLst>
            <a:ext uri="{909E8E84-426E-40DD-AFC4-6F175D3DCCD1}">
              <a14:hiddenFill xmlns:a14="http://schemas.microsoft.com/office/drawing/2010/main">
                <a:solidFill>
                  <a:srgbClr val="FFFFFF"/>
                </a:solidFill>
              </a14:hiddenFill>
            </a:ext>
          </a:extLst>
        </p:spPr>
      </p:pic>
      <p:sp>
        <p:nvSpPr>
          <p:cNvPr id="52" name="Ovale 51"/>
          <p:cNvSpPr/>
          <p:nvPr/>
        </p:nvSpPr>
        <p:spPr>
          <a:xfrm>
            <a:off x="7650481" y="1981200"/>
            <a:ext cx="45719" cy="13705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4" name="CasellaDiTesto 53"/>
          <p:cNvSpPr txBox="1"/>
          <p:nvPr/>
        </p:nvSpPr>
        <p:spPr>
          <a:xfrm>
            <a:off x="352426" y="-45720"/>
            <a:ext cx="1616388" cy="276999"/>
          </a:xfrm>
          <a:prstGeom prst="rect">
            <a:avLst/>
          </a:prstGeom>
          <a:noFill/>
        </p:spPr>
        <p:txBody>
          <a:bodyPr wrap="square" rtlCol="0">
            <a:spAutoFit/>
          </a:bodyPr>
          <a:lstStyle/>
          <a:p>
            <a:r>
              <a:rPr lang="it-IT" sz="1200" b="1" dirty="0" err="1" smtClean="0">
                <a:latin typeface="+mj-lt"/>
                <a:cs typeface="Arial" pitchFamily="34" charset="0"/>
              </a:rPr>
              <a:t>Chromosome</a:t>
            </a:r>
            <a:r>
              <a:rPr lang="it-IT" sz="1200" b="1" dirty="0" smtClean="0">
                <a:latin typeface="+mj-lt"/>
                <a:cs typeface="Arial" pitchFamily="34" charset="0"/>
              </a:rPr>
              <a:t> 3A</a:t>
            </a:r>
            <a:endParaRPr lang="it-IT" sz="1200" b="1" dirty="0">
              <a:latin typeface="+mj-lt"/>
              <a:cs typeface="Arial" pitchFamily="34" charset="0"/>
            </a:endParaRPr>
          </a:p>
        </p:txBody>
      </p:sp>
    </p:spTree>
    <p:extLst>
      <p:ext uri="{BB962C8B-B14F-4D97-AF65-F5344CB8AC3E}">
        <p14:creationId xmlns:p14="http://schemas.microsoft.com/office/powerpoint/2010/main" val="2530826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2" descr="C:\Users\utente\Dropbox\CONSENSUS_MAP_MANUSCRIPT_2012\Figure_mappa_consensus_1\FIGURE_1_SUPPLEMENTAL\3B\FIG_1_SUPPL_3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898" r="85714" b="78933"/>
          <a:stretch/>
        </p:blipFill>
        <p:spPr bwMode="auto">
          <a:xfrm>
            <a:off x="304801" y="384810"/>
            <a:ext cx="1142999" cy="1367790"/>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 descr="C:\Users\utente\Dropbox\CONSENSUS_MAP_MANUSCRIPT_2012\Figure_mappa_consensus_1\FIGURE_1_SUPPLEMENTAL\3B\FIG_1_SUPPL_3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4286" t="814" r="71428" b="3371"/>
          <a:stretch/>
        </p:blipFill>
        <p:spPr bwMode="auto">
          <a:xfrm>
            <a:off x="1524000" y="283844"/>
            <a:ext cx="1143000" cy="6497955"/>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2" descr="C:\Users\utente\Dropbox\CONSENSUS_MAP_MANUSCRIPT_2012\Figure_mappa_consensus_1\FIGURE_1_SUPPLEMENTAL\3B\FIG_1_SUPPL_3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8571" t="935" r="53333"/>
          <a:stretch/>
        </p:blipFill>
        <p:spPr bwMode="auto">
          <a:xfrm>
            <a:off x="2895600" y="137159"/>
            <a:ext cx="1447800" cy="6718429"/>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2" descr="C:\Users\utente\Dropbox\CONSENSUS_MAP_MANUSCRIPT_2012\Figure_mappa_consensus_1\FIGURE_1_SUPPLEMENTAL\3B\FIG_1_SUPPL_3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6667" t="786" r="36190" b="94382"/>
          <a:stretch/>
        </p:blipFill>
        <p:spPr bwMode="auto">
          <a:xfrm>
            <a:off x="4419600" y="137160"/>
            <a:ext cx="1371600" cy="327660"/>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2" descr="C:\Users\utente\Dropbox\CONSENSUS_MAP_MANUSCRIPT_2012\Figure_mappa_consensus_1\FIGURE_1_SUPPLEMENTAL\3B\FIG_1_SUPPL_3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3810" t="597" r="30475"/>
          <a:stretch/>
        </p:blipFill>
        <p:spPr bwMode="auto">
          <a:xfrm>
            <a:off x="5715000" y="192884"/>
            <a:ext cx="457200" cy="6741315"/>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2" descr="C:\Users\utente\Dropbox\CONSENSUS_MAP_MANUSCRIPT_2012\Figure_mappa_consensus_1\FIGURE_1_SUPPLEMENTAL\3B\FIG_1_SUPPL_3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9524" t="36314" r="17143"/>
          <a:stretch/>
        </p:blipFill>
        <p:spPr bwMode="auto">
          <a:xfrm>
            <a:off x="6629400" y="2571749"/>
            <a:ext cx="1066800" cy="4319045"/>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C:\Users\utente\Dropbox\CONSENSUS_MAP_MANUSCRIPT_2012\Figure_mappa_consensus_1\FIGURE_1_SUPPLEMENTAL\3B\FIG_1_SUPPL_3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6667" t="31461" r="36190" b="56180"/>
          <a:stretch/>
        </p:blipFill>
        <p:spPr bwMode="auto">
          <a:xfrm>
            <a:off x="4419600" y="2461260"/>
            <a:ext cx="1371600" cy="838200"/>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C:\Users\utente\Dropbox\CONSENSUS_MAP_MANUSCRIPT_2012\Figure_mappa_consensus_1\FIGURE_1_SUPPLEMENTAL\3B\FIG_1_SUPPL_3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6667" t="85393" r="36190"/>
          <a:stretch/>
        </p:blipFill>
        <p:spPr bwMode="auto">
          <a:xfrm>
            <a:off x="4572000" y="5562600"/>
            <a:ext cx="1371600" cy="990600"/>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descr="C:\Users\utente\Dropbox\CONSENSUS_MAP_MANUSCRIPT_2012\Figure_mappa_consensus_1\FIGURE_1_SUPPLEMENTAL\3B\FIG_1_SUPPL_3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34325" r="85714" b="23595"/>
          <a:stretch/>
        </p:blipFill>
        <p:spPr bwMode="auto">
          <a:xfrm>
            <a:off x="304800" y="2842260"/>
            <a:ext cx="1142999" cy="2853690"/>
          </a:xfrm>
          <a:prstGeom prst="rect">
            <a:avLst/>
          </a:prstGeom>
          <a:noFill/>
          <a:extLst>
            <a:ext uri="{909E8E84-426E-40DD-AFC4-6F175D3DCCD1}">
              <a14:hiddenFill xmlns:a14="http://schemas.microsoft.com/office/drawing/2010/main">
                <a:solidFill>
                  <a:srgbClr val="FFFFFF"/>
                </a:solidFill>
              </a14:hiddenFill>
            </a:ext>
          </a:extLst>
        </p:spPr>
      </p:pic>
      <p:cxnSp>
        <p:nvCxnSpPr>
          <p:cNvPr id="48" name="Connettore 1 47"/>
          <p:cNvCxnSpPr/>
          <p:nvPr/>
        </p:nvCxnSpPr>
        <p:spPr>
          <a:xfrm flipV="1">
            <a:off x="918210" y="224790"/>
            <a:ext cx="3562350" cy="20574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2" name="Connettore 1 51"/>
          <p:cNvCxnSpPr/>
          <p:nvPr/>
        </p:nvCxnSpPr>
        <p:spPr>
          <a:xfrm flipV="1">
            <a:off x="742950" y="422910"/>
            <a:ext cx="895350" cy="7239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4" name="Connettore 1 53"/>
          <p:cNvCxnSpPr/>
          <p:nvPr/>
        </p:nvCxnSpPr>
        <p:spPr>
          <a:xfrm flipV="1">
            <a:off x="2286000" y="278130"/>
            <a:ext cx="693420" cy="1333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6" name="Connettore 1 55"/>
          <p:cNvCxnSpPr/>
          <p:nvPr/>
        </p:nvCxnSpPr>
        <p:spPr>
          <a:xfrm>
            <a:off x="3638550" y="270510"/>
            <a:ext cx="4202906" cy="5810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8" name="Connettore 1 57"/>
          <p:cNvCxnSpPr/>
          <p:nvPr/>
        </p:nvCxnSpPr>
        <p:spPr>
          <a:xfrm>
            <a:off x="4903470" y="220980"/>
            <a:ext cx="838200" cy="266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0" name="Connettore 1 59"/>
          <p:cNvCxnSpPr/>
          <p:nvPr/>
        </p:nvCxnSpPr>
        <p:spPr>
          <a:xfrm>
            <a:off x="6153150" y="243840"/>
            <a:ext cx="554831" cy="39529"/>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2" name="Connettore 1 61"/>
          <p:cNvCxnSpPr/>
          <p:nvPr/>
        </p:nvCxnSpPr>
        <p:spPr>
          <a:xfrm flipV="1">
            <a:off x="7119938" y="216694"/>
            <a:ext cx="711993" cy="6667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4" name="Connettore 1 63"/>
          <p:cNvCxnSpPr/>
          <p:nvPr/>
        </p:nvCxnSpPr>
        <p:spPr>
          <a:xfrm>
            <a:off x="7400925" y="514350"/>
            <a:ext cx="414338" cy="72866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pic>
        <p:nvPicPr>
          <p:cNvPr id="66" name="Picture 2" descr="C:\Users\utente\Dropbox\CONSENSUS_MAP_MANUSCRIPT_2012\Figure_mappa_consensus_1\FIGURE_1_SUPPLEMENTAL\3B\FIG_1_SUPPL_3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9524" t="1124" r="17143" b="86157"/>
          <a:stretch/>
        </p:blipFill>
        <p:spPr bwMode="auto">
          <a:xfrm>
            <a:off x="6629400" y="192884"/>
            <a:ext cx="1066800" cy="862556"/>
          </a:xfrm>
          <a:prstGeom prst="rect">
            <a:avLst/>
          </a:prstGeom>
          <a:noFill/>
          <a:extLst>
            <a:ext uri="{909E8E84-426E-40DD-AFC4-6F175D3DCCD1}">
              <a14:hiddenFill xmlns:a14="http://schemas.microsoft.com/office/drawing/2010/main">
                <a:solidFill>
                  <a:srgbClr val="FFFFFF"/>
                </a:solidFill>
              </a14:hiddenFill>
            </a:ext>
          </a:extLst>
        </p:spPr>
      </p:pic>
      <p:cxnSp>
        <p:nvCxnSpPr>
          <p:cNvPr id="74" name="Connettore 1 73"/>
          <p:cNvCxnSpPr/>
          <p:nvPr/>
        </p:nvCxnSpPr>
        <p:spPr>
          <a:xfrm flipV="1">
            <a:off x="731520" y="803910"/>
            <a:ext cx="887730" cy="20193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6" name="Connettore 1 75"/>
          <p:cNvCxnSpPr/>
          <p:nvPr/>
        </p:nvCxnSpPr>
        <p:spPr>
          <a:xfrm flipV="1">
            <a:off x="2023110" y="509588"/>
            <a:ext cx="4696778" cy="28670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9" name="Connettore 1 78"/>
          <p:cNvCxnSpPr/>
          <p:nvPr/>
        </p:nvCxnSpPr>
        <p:spPr>
          <a:xfrm>
            <a:off x="1996440" y="1626870"/>
            <a:ext cx="975360" cy="43053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1" name="Connettore 1 80"/>
          <p:cNvCxnSpPr/>
          <p:nvPr/>
        </p:nvCxnSpPr>
        <p:spPr>
          <a:xfrm flipV="1">
            <a:off x="3364230" y="992981"/>
            <a:ext cx="3343751" cy="1045369"/>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3" name="Connettore 1 82"/>
          <p:cNvCxnSpPr/>
          <p:nvPr/>
        </p:nvCxnSpPr>
        <p:spPr>
          <a:xfrm>
            <a:off x="7100888" y="992981"/>
            <a:ext cx="702468" cy="1102519"/>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5" name="Connettore 1 84"/>
          <p:cNvCxnSpPr/>
          <p:nvPr/>
        </p:nvCxnSpPr>
        <p:spPr>
          <a:xfrm flipV="1">
            <a:off x="739140" y="3223260"/>
            <a:ext cx="2217420" cy="1143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9" name="Connettore 1 88"/>
          <p:cNvCxnSpPr/>
          <p:nvPr/>
        </p:nvCxnSpPr>
        <p:spPr>
          <a:xfrm flipV="1">
            <a:off x="3581400" y="3204210"/>
            <a:ext cx="876300" cy="762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1" name="Connettore 1 90"/>
          <p:cNvCxnSpPr/>
          <p:nvPr/>
        </p:nvCxnSpPr>
        <p:spPr>
          <a:xfrm flipV="1">
            <a:off x="5353050" y="3043238"/>
            <a:ext cx="2462213" cy="168593"/>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3" name="Connettore 1 92"/>
          <p:cNvCxnSpPr/>
          <p:nvPr/>
        </p:nvCxnSpPr>
        <p:spPr>
          <a:xfrm flipV="1">
            <a:off x="2282190" y="4187190"/>
            <a:ext cx="701040" cy="19431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5" name="Connettore 1 94"/>
          <p:cNvCxnSpPr/>
          <p:nvPr/>
        </p:nvCxnSpPr>
        <p:spPr>
          <a:xfrm>
            <a:off x="693420" y="5497830"/>
            <a:ext cx="3943350" cy="15621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7" name="Connettore 1 96"/>
          <p:cNvCxnSpPr/>
          <p:nvPr/>
        </p:nvCxnSpPr>
        <p:spPr>
          <a:xfrm flipV="1">
            <a:off x="2045970" y="5749290"/>
            <a:ext cx="918210" cy="762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9" name="Connettore 1 98"/>
          <p:cNvCxnSpPr/>
          <p:nvPr/>
        </p:nvCxnSpPr>
        <p:spPr>
          <a:xfrm flipV="1">
            <a:off x="6160770" y="4700588"/>
            <a:ext cx="1625918" cy="28670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01" name="Connettore 1 100"/>
          <p:cNvCxnSpPr/>
          <p:nvPr/>
        </p:nvCxnSpPr>
        <p:spPr>
          <a:xfrm>
            <a:off x="3634740" y="4171950"/>
            <a:ext cx="2106930" cy="82296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03" name="Connettore 1 102"/>
          <p:cNvCxnSpPr/>
          <p:nvPr/>
        </p:nvCxnSpPr>
        <p:spPr>
          <a:xfrm flipV="1">
            <a:off x="5242560" y="5143500"/>
            <a:ext cx="2553653" cy="50292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06" name="Connettore 1 105"/>
          <p:cNvCxnSpPr/>
          <p:nvPr/>
        </p:nvCxnSpPr>
        <p:spPr>
          <a:xfrm>
            <a:off x="5238750" y="6358890"/>
            <a:ext cx="483870" cy="3314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08" name="Connettore 1 107"/>
          <p:cNvCxnSpPr/>
          <p:nvPr/>
        </p:nvCxnSpPr>
        <p:spPr>
          <a:xfrm>
            <a:off x="6149340" y="6682740"/>
            <a:ext cx="548640" cy="2286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1" name="Connettore 1 110"/>
          <p:cNvCxnSpPr/>
          <p:nvPr/>
        </p:nvCxnSpPr>
        <p:spPr>
          <a:xfrm>
            <a:off x="7265670" y="6694170"/>
            <a:ext cx="506730" cy="3429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4" name="Connettore 1 113"/>
          <p:cNvCxnSpPr/>
          <p:nvPr/>
        </p:nvCxnSpPr>
        <p:spPr>
          <a:xfrm>
            <a:off x="4320540" y="5749290"/>
            <a:ext cx="1409700" cy="26289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17" name="Connettore 1 116"/>
          <p:cNvCxnSpPr/>
          <p:nvPr/>
        </p:nvCxnSpPr>
        <p:spPr>
          <a:xfrm flipV="1">
            <a:off x="6168390" y="5619750"/>
            <a:ext cx="1623060" cy="38862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pic>
        <p:nvPicPr>
          <p:cNvPr id="44" name="Picture 2" descr="C:\Users\marco.maccaferri\Dropbox\CONSENSUS_MAP_MANUSCRIPT_2012\Figure_mappa_consensus_1\FIGURE_1_SUPPLEMENTAL\3B\FIG_1_SUPPL_3B002.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053" r="82875"/>
          <a:stretch/>
        </p:blipFill>
        <p:spPr bwMode="auto">
          <a:xfrm>
            <a:off x="7800978" y="76200"/>
            <a:ext cx="1372415" cy="6798441"/>
          </a:xfrm>
          <a:prstGeom prst="rect">
            <a:avLst/>
          </a:prstGeom>
          <a:noFill/>
          <a:extLst>
            <a:ext uri="{909E8E84-426E-40DD-AFC4-6F175D3DCCD1}">
              <a14:hiddenFill xmlns:a14="http://schemas.microsoft.com/office/drawing/2010/main">
                <a:solidFill>
                  <a:srgbClr val="FFFFFF"/>
                </a:solidFill>
              </a14:hiddenFill>
            </a:ext>
          </a:extLst>
        </p:spPr>
      </p:pic>
      <p:sp>
        <p:nvSpPr>
          <p:cNvPr id="49" name="Rettangolo 48"/>
          <p:cNvSpPr/>
          <p:nvPr/>
        </p:nvSpPr>
        <p:spPr>
          <a:xfrm>
            <a:off x="6597015" y="2571748"/>
            <a:ext cx="922020" cy="438151"/>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0" name="Ovale 49"/>
          <p:cNvSpPr/>
          <p:nvPr/>
        </p:nvSpPr>
        <p:spPr>
          <a:xfrm>
            <a:off x="7955281" y="1158346"/>
            <a:ext cx="45719" cy="13705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1" name="CasellaDiTesto 50"/>
          <p:cNvSpPr txBox="1"/>
          <p:nvPr/>
        </p:nvSpPr>
        <p:spPr>
          <a:xfrm>
            <a:off x="304800" y="74116"/>
            <a:ext cx="523875" cy="215444"/>
          </a:xfrm>
          <a:prstGeom prst="rect">
            <a:avLst/>
          </a:prstGeom>
          <a:noFill/>
        </p:spPr>
        <p:txBody>
          <a:bodyPr wrap="square" rtlCol="0">
            <a:spAutoFit/>
          </a:bodyPr>
          <a:lstStyle/>
          <a:p>
            <a:r>
              <a:rPr lang="it-IT" sz="800" b="1" dirty="0" err="1" smtClean="0">
                <a:latin typeface="+mj-lt"/>
                <a:cs typeface="Arial" pitchFamily="34" charset="0"/>
              </a:rPr>
              <a:t>KxS</a:t>
            </a:r>
            <a:endParaRPr lang="it-IT" sz="800" b="1" dirty="0">
              <a:latin typeface="+mj-lt"/>
              <a:cs typeface="Arial" pitchFamily="34" charset="0"/>
            </a:endParaRPr>
          </a:p>
        </p:txBody>
      </p:sp>
      <p:sp>
        <p:nvSpPr>
          <p:cNvPr id="53" name="CasellaDiTesto 52"/>
          <p:cNvSpPr txBox="1"/>
          <p:nvPr/>
        </p:nvSpPr>
        <p:spPr>
          <a:xfrm>
            <a:off x="1609725" y="58876"/>
            <a:ext cx="523875" cy="215444"/>
          </a:xfrm>
          <a:prstGeom prst="rect">
            <a:avLst/>
          </a:prstGeom>
          <a:noFill/>
        </p:spPr>
        <p:txBody>
          <a:bodyPr wrap="square" rtlCol="0">
            <a:spAutoFit/>
          </a:bodyPr>
          <a:lstStyle/>
          <a:p>
            <a:r>
              <a:rPr lang="it-IT" sz="800" b="1" dirty="0" err="1" smtClean="0">
                <a:latin typeface="+mj-lt"/>
                <a:cs typeface="Arial" pitchFamily="34" charset="0"/>
              </a:rPr>
              <a:t>CxL</a:t>
            </a:r>
            <a:endParaRPr lang="it-IT" sz="800" b="1" dirty="0">
              <a:latin typeface="+mj-lt"/>
              <a:cs typeface="Arial" pitchFamily="34" charset="0"/>
            </a:endParaRPr>
          </a:p>
        </p:txBody>
      </p:sp>
      <p:sp>
        <p:nvSpPr>
          <p:cNvPr id="55" name="CasellaDiTesto 54"/>
          <p:cNvSpPr txBox="1"/>
          <p:nvPr/>
        </p:nvSpPr>
        <p:spPr>
          <a:xfrm>
            <a:off x="3320415" y="11246"/>
            <a:ext cx="523875" cy="215444"/>
          </a:xfrm>
          <a:prstGeom prst="rect">
            <a:avLst/>
          </a:prstGeom>
          <a:noFill/>
        </p:spPr>
        <p:txBody>
          <a:bodyPr wrap="square" rtlCol="0">
            <a:spAutoFit/>
          </a:bodyPr>
          <a:lstStyle/>
          <a:p>
            <a:r>
              <a:rPr lang="it-IT" sz="800" b="1" dirty="0" err="1" smtClean="0">
                <a:latin typeface="+mj-lt"/>
                <a:cs typeface="Arial" pitchFamily="34" charset="0"/>
              </a:rPr>
              <a:t>MxC</a:t>
            </a:r>
            <a:endParaRPr lang="it-IT" sz="800" b="1" dirty="0">
              <a:latin typeface="+mj-lt"/>
              <a:cs typeface="Arial" pitchFamily="34" charset="0"/>
            </a:endParaRPr>
          </a:p>
        </p:txBody>
      </p:sp>
      <p:sp>
        <p:nvSpPr>
          <p:cNvPr id="57" name="CasellaDiTesto 56"/>
          <p:cNvSpPr txBox="1"/>
          <p:nvPr/>
        </p:nvSpPr>
        <p:spPr>
          <a:xfrm>
            <a:off x="4768215" y="39826"/>
            <a:ext cx="523875" cy="215444"/>
          </a:xfrm>
          <a:prstGeom prst="rect">
            <a:avLst/>
          </a:prstGeom>
          <a:noFill/>
        </p:spPr>
        <p:txBody>
          <a:bodyPr wrap="square" rtlCol="0">
            <a:spAutoFit/>
          </a:bodyPr>
          <a:lstStyle/>
          <a:p>
            <a:r>
              <a:rPr lang="it-IT" sz="800" b="1" dirty="0" err="1" smtClean="0">
                <a:latin typeface="+mj-lt"/>
                <a:cs typeface="Arial" pitchFamily="34" charset="0"/>
              </a:rPr>
              <a:t>SxL</a:t>
            </a:r>
            <a:endParaRPr lang="it-IT" sz="800" b="1" dirty="0">
              <a:latin typeface="+mj-lt"/>
              <a:cs typeface="Arial" pitchFamily="34" charset="0"/>
            </a:endParaRPr>
          </a:p>
        </p:txBody>
      </p:sp>
      <p:sp>
        <p:nvSpPr>
          <p:cNvPr id="59" name="CasellaDiTesto 58"/>
          <p:cNvSpPr txBox="1"/>
          <p:nvPr/>
        </p:nvSpPr>
        <p:spPr>
          <a:xfrm>
            <a:off x="5701665" y="56495"/>
            <a:ext cx="523875" cy="215444"/>
          </a:xfrm>
          <a:prstGeom prst="rect">
            <a:avLst/>
          </a:prstGeom>
          <a:noFill/>
        </p:spPr>
        <p:txBody>
          <a:bodyPr wrap="square" rtlCol="0">
            <a:spAutoFit/>
          </a:bodyPr>
          <a:lstStyle/>
          <a:p>
            <a:r>
              <a:rPr lang="it-IT" sz="800" b="1" dirty="0" err="1" smtClean="0">
                <a:latin typeface="+mj-lt"/>
                <a:cs typeface="Arial" pitchFamily="34" charset="0"/>
              </a:rPr>
              <a:t>LxG</a:t>
            </a:r>
            <a:endParaRPr lang="it-IT" sz="800" b="1" dirty="0">
              <a:latin typeface="+mj-lt"/>
              <a:cs typeface="Arial" pitchFamily="34" charset="0"/>
            </a:endParaRPr>
          </a:p>
        </p:txBody>
      </p:sp>
      <p:sp>
        <p:nvSpPr>
          <p:cNvPr id="61" name="CasellaDiTesto 60"/>
          <p:cNvSpPr txBox="1"/>
          <p:nvPr/>
        </p:nvSpPr>
        <p:spPr>
          <a:xfrm>
            <a:off x="6646545" y="58876"/>
            <a:ext cx="523875" cy="215444"/>
          </a:xfrm>
          <a:prstGeom prst="rect">
            <a:avLst/>
          </a:prstGeom>
          <a:noFill/>
        </p:spPr>
        <p:txBody>
          <a:bodyPr wrap="square" rtlCol="0">
            <a:spAutoFit/>
          </a:bodyPr>
          <a:lstStyle/>
          <a:p>
            <a:r>
              <a:rPr lang="it-IT" sz="800" b="1" dirty="0" err="1" smtClean="0">
                <a:latin typeface="+mj-lt"/>
                <a:cs typeface="Arial" pitchFamily="34" charset="0"/>
              </a:rPr>
              <a:t>KxU</a:t>
            </a:r>
            <a:endParaRPr lang="it-IT" sz="800" b="1" dirty="0">
              <a:latin typeface="+mj-lt"/>
              <a:cs typeface="Arial" pitchFamily="34" charset="0"/>
            </a:endParaRPr>
          </a:p>
        </p:txBody>
      </p:sp>
      <p:sp>
        <p:nvSpPr>
          <p:cNvPr id="63" name="CasellaDiTesto 62"/>
          <p:cNvSpPr txBox="1"/>
          <p:nvPr/>
        </p:nvSpPr>
        <p:spPr>
          <a:xfrm>
            <a:off x="152400" y="2085201"/>
            <a:ext cx="1616388" cy="276999"/>
          </a:xfrm>
          <a:prstGeom prst="rect">
            <a:avLst/>
          </a:prstGeom>
          <a:noFill/>
        </p:spPr>
        <p:txBody>
          <a:bodyPr wrap="square" rtlCol="0">
            <a:spAutoFit/>
          </a:bodyPr>
          <a:lstStyle/>
          <a:p>
            <a:r>
              <a:rPr lang="it-IT" sz="1200" b="1" dirty="0" err="1" smtClean="0">
                <a:latin typeface="+mj-lt"/>
                <a:cs typeface="Arial" pitchFamily="34" charset="0"/>
              </a:rPr>
              <a:t>Chromosome</a:t>
            </a:r>
            <a:r>
              <a:rPr lang="it-IT" sz="1200" b="1" dirty="0" smtClean="0">
                <a:latin typeface="+mj-lt"/>
                <a:cs typeface="Arial" pitchFamily="34" charset="0"/>
              </a:rPr>
              <a:t> 3B</a:t>
            </a:r>
            <a:endParaRPr lang="it-IT" sz="1200" b="1" dirty="0">
              <a:latin typeface="+mj-lt"/>
              <a:cs typeface="Arial" pitchFamily="34" charset="0"/>
            </a:endParaRPr>
          </a:p>
        </p:txBody>
      </p:sp>
    </p:spTree>
    <p:extLst>
      <p:ext uri="{BB962C8B-B14F-4D97-AF65-F5344CB8AC3E}">
        <p14:creationId xmlns:p14="http://schemas.microsoft.com/office/powerpoint/2010/main" val="25357949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Users\utente\Dropbox\CONSENSUS_MAP_MANUSCRIPT_2012\Figure_mappa_consensus_1\FIGURE_1_SUPPLEMENTAL\4A\FIG_1_SUPPL_4A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039" r="20686" b="16418"/>
          <a:stretch/>
        </p:blipFill>
        <p:spPr bwMode="auto">
          <a:xfrm>
            <a:off x="203402" y="427675"/>
            <a:ext cx="7111798" cy="6735125"/>
          </a:xfrm>
          <a:prstGeom prst="rect">
            <a:avLst/>
          </a:prstGeom>
          <a:noFill/>
          <a:extLst>
            <a:ext uri="{909E8E84-426E-40DD-AFC4-6F175D3DCCD1}">
              <a14:hiddenFill xmlns:a14="http://schemas.microsoft.com/office/drawing/2010/main">
                <a:solidFill>
                  <a:srgbClr val="FFFFFF"/>
                </a:solidFill>
              </a14:hiddenFill>
            </a:ext>
          </a:extLst>
        </p:spPr>
      </p:pic>
      <p:cxnSp>
        <p:nvCxnSpPr>
          <p:cNvPr id="3" name="Connettore 1 2"/>
          <p:cNvCxnSpPr/>
          <p:nvPr/>
        </p:nvCxnSpPr>
        <p:spPr>
          <a:xfrm flipV="1">
            <a:off x="762000" y="5478781"/>
            <a:ext cx="76200" cy="18859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 name="Connettore 1 4"/>
          <p:cNvCxnSpPr/>
          <p:nvPr/>
        </p:nvCxnSpPr>
        <p:spPr>
          <a:xfrm flipV="1">
            <a:off x="2057400" y="5143501"/>
            <a:ext cx="2019300" cy="33528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 name="Connettore 1 7"/>
          <p:cNvCxnSpPr/>
          <p:nvPr/>
        </p:nvCxnSpPr>
        <p:spPr>
          <a:xfrm>
            <a:off x="4572000" y="5143501"/>
            <a:ext cx="1939290" cy="1143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0" name="Connettore 1 9"/>
          <p:cNvCxnSpPr/>
          <p:nvPr/>
        </p:nvCxnSpPr>
        <p:spPr>
          <a:xfrm>
            <a:off x="6984791" y="5173981"/>
            <a:ext cx="330409" cy="106680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2" name="Connettore 1 11"/>
          <p:cNvCxnSpPr/>
          <p:nvPr/>
        </p:nvCxnSpPr>
        <p:spPr>
          <a:xfrm flipV="1">
            <a:off x="723900" y="5097781"/>
            <a:ext cx="114300" cy="41719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4" name="Connettore 1 13"/>
          <p:cNvCxnSpPr/>
          <p:nvPr/>
        </p:nvCxnSpPr>
        <p:spPr>
          <a:xfrm flipV="1">
            <a:off x="1303020" y="4853941"/>
            <a:ext cx="1135380" cy="22098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6" name="Connettore 1 15"/>
          <p:cNvCxnSpPr/>
          <p:nvPr/>
        </p:nvCxnSpPr>
        <p:spPr>
          <a:xfrm>
            <a:off x="2895600" y="4853941"/>
            <a:ext cx="3619500" cy="6096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8" name="Connettore 1 17"/>
          <p:cNvCxnSpPr/>
          <p:nvPr/>
        </p:nvCxnSpPr>
        <p:spPr>
          <a:xfrm>
            <a:off x="6987540" y="4930141"/>
            <a:ext cx="308610" cy="2171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0" name="Connettore 1 19"/>
          <p:cNvCxnSpPr/>
          <p:nvPr/>
        </p:nvCxnSpPr>
        <p:spPr>
          <a:xfrm flipV="1">
            <a:off x="1352550" y="4800601"/>
            <a:ext cx="1082040" cy="2171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2" name="Connettore 1 21"/>
          <p:cNvCxnSpPr/>
          <p:nvPr/>
        </p:nvCxnSpPr>
        <p:spPr>
          <a:xfrm flipV="1">
            <a:off x="2960370" y="4583431"/>
            <a:ext cx="1116330" cy="2095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4" name="Connettore 1 23"/>
          <p:cNvCxnSpPr/>
          <p:nvPr/>
        </p:nvCxnSpPr>
        <p:spPr>
          <a:xfrm>
            <a:off x="5082540" y="4598671"/>
            <a:ext cx="2221230" cy="46101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6" name="Connettore 1 25"/>
          <p:cNvCxnSpPr/>
          <p:nvPr/>
        </p:nvCxnSpPr>
        <p:spPr>
          <a:xfrm flipV="1">
            <a:off x="685800" y="2281715"/>
            <a:ext cx="114300" cy="80486"/>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9" name="Connettore 1 28"/>
          <p:cNvCxnSpPr/>
          <p:nvPr/>
        </p:nvCxnSpPr>
        <p:spPr>
          <a:xfrm>
            <a:off x="750570" y="1857377"/>
            <a:ext cx="4945380" cy="50482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flipV="1">
            <a:off x="1524000" y="2255521"/>
            <a:ext cx="918210" cy="3429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a:off x="2907030" y="2258379"/>
            <a:ext cx="1165860" cy="4667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4" name="Connettore 1 33"/>
          <p:cNvCxnSpPr/>
          <p:nvPr/>
        </p:nvCxnSpPr>
        <p:spPr>
          <a:xfrm>
            <a:off x="4556760" y="2292669"/>
            <a:ext cx="2781300" cy="28289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7" name="Connettore 1 36"/>
          <p:cNvCxnSpPr/>
          <p:nvPr/>
        </p:nvCxnSpPr>
        <p:spPr>
          <a:xfrm>
            <a:off x="6191250" y="2362201"/>
            <a:ext cx="323850" cy="43053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flipV="1">
            <a:off x="7224712" y="2326959"/>
            <a:ext cx="90488" cy="465772"/>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2" name="Connettore 1 41"/>
          <p:cNvCxnSpPr/>
          <p:nvPr/>
        </p:nvCxnSpPr>
        <p:spPr>
          <a:xfrm flipV="1">
            <a:off x="1333500" y="3291841"/>
            <a:ext cx="2747010" cy="5981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4" name="Connettore 1 43"/>
          <p:cNvCxnSpPr/>
          <p:nvPr/>
        </p:nvCxnSpPr>
        <p:spPr>
          <a:xfrm>
            <a:off x="4762500" y="3291841"/>
            <a:ext cx="933450" cy="5600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6" name="Connettore 1 45"/>
          <p:cNvCxnSpPr/>
          <p:nvPr/>
        </p:nvCxnSpPr>
        <p:spPr>
          <a:xfrm flipV="1">
            <a:off x="6991350" y="3581401"/>
            <a:ext cx="320040" cy="59436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9" name="Connettore 1 48"/>
          <p:cNvCxnSpPr/>
          <p:nvPr/>
        </p:nvCxnSpPr>
        <p:spPr>
          <a:xfrm>
            <a:off x="6183630" y="3859531"/>
            <a:ext cx="339090" cy="3238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1" name="Connettore 1 50"/>
          <p:cNvCxnSpPr/>
          <p:nvPr/>
        </p:nvCxnSpPr>
        <p:spPr>
          <a:xfrm flipV="1">
            <a:off x="756285" y="3421381"/>
            <a:ext cx="3320415" cy="121920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3" name="Connettore 1 52"/>
          <p:cNvCxnSpPr/>
          <p:nvPr/>
        </p:nvCxnSpPr>
        <p:spPr>
          <a:xfrm>
            <a:off x="4556760" y="3421381"/>
            <a:ext cx="1958340" cy="83439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flipV="1">
            <a:off x="7006590" y="3722371"/>
            <a:ext cx="297180" cy="5219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8" name="Connettore 1 57"/>
          <p:cNvCxnSpPr/>
          <p:nvPr/>
        </p:nvCxnSpPr>
        <p:spPr>
          <a:xfrm>
            <a:off x="4556760" y="4949191"/>
            <a:ext cx="1958340" cy="11620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0" name="Connettore 1 59"/>
          <p:cNvCxnSpPr/>
          <p:nvPr/>
        </p:nvCxnSpPr>
        <p:spPr>
          <a:xfrm flipV="1">
            <a:off x="2114550" y="4945381"/>
            <a:ext cx="1973580" cy="37338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5" name="Connettore 1 64"/>
          <p:cNvCxnSpPr/>
          <p:nvPr/>
        </p:nvCxnSpPr>
        <p:spPr>
          <a:xfrm>
            <a:off x="6991350" y="5093971"/>
            <a:ext cx="327660" cy="5905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9" name="Connettore 1 68"/>
          <p:cNvCxnSpPr/>
          <p:nvPr/>
        </p:nvCxnSpPr>
        <p:spPr>
          <a:xfrm flipV="1">
            <a:off x="1499235" y="4583431"/>
            <a:ext cx="917257" cy="30099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1" name="Connettore 1 70"/>
          <p:cNvCxnSpPr/>
          <p:nvPr/>
        </p:nvCxnSpPr>
        <p:spPr>
          <a:xfrm flipV="1">
            <a:off x="2895600" y="4429126"/>
            <a:ext cx="1177290" cy="15049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3" name="Connettore 1 72"/>
          <p:cNvCxnSpPr/>
          <p:nvPr/>
        </p:nvCxnSpPr>
        <p:spPr>
          <a:xfrm>
            <a:off x="5107305" y="4429127"/>
            <a:ext cx="2207895" cy="207644"/>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sp>
        <p:nvSpPr>
          <p:cNvPr id="35" name="CasellaDiTesto 34"/>
          <p:cNvSpPr txBox="1"/>
          <p:nvPr/>
        </p:nvSpPr>
        <p:spPr>
          <a:xfrm>
            <a:off x="209550" y="421009"/>
            <a:ext cx="523875" cy="215444"/>
          </a:xfrm>
          <a:prstGeom prst="rect">
            <a:avLst/>
          </a:prstGeom>
          <a:noFill/>
        </p:spPr>
        <p:txBody>
          <a:bodyPr wrap="square" rtlCol="0">
            <a:spAutoFit/>
          </a:bodyPr>
          <a:lstStyle/>
          <a:p>
            <a:r>
              <a:rPr lang="it-IT" sz="800" b="1" dirty="0" err="1" smtClean="0">
                <a:latin typeface="+mj-lt"/>
                <a:cs typeface="Arial" pitchFamily="34" charset="0"/>
              </a:rPr>
              <a:t>KxS</a:t>
            </a:r>
            <a:endParaRPr lang="it-IT" sz="800" b="1" dirty="0">
              <a:latin typeface="+mj-lt"/>
              <a:cs typeface="Arial" pitchFamily="34" charset="0"/>
            </a:endParaRPr>
          </a:p>
        </p:txBody>
      </p:sp>
      <p:sp>
        <p:nvSpPr>
          <p:cNvPr id="36" name="CasellaDiTesto 35"/>
          <p:cNvSpPr txBox="1"/>
          <p:nvPr/>
        </p:nvSpPr>
        <p:spPr>
          <a:xfrm>
            <a:off x="1155378" y="422911"/>
            <a:ext cx="523875" cy="215444"/>
          </a:xfrm>
          <a:prstGeom prst="rect">
            <a:avLst/>
          </a:prstGeom>
          <a:noFill/>
        </p:spPr>
        <p:txBody>
          <a:bodyPr wrap="square" rtlCol="0">
            <a:spAutoFit/>
          </a:bodyPr>
          <a:lstStyle/>
          <a:p>
            <a:r>
              <a:rPr lang="it-IT" sz="800" b="1" dirty="0" err="1" smtClean="0">
                <a:latin typeface="+mj-lt"/>
                <a:cs typeface="Arial" pitchFamily="34" charset="0"/>
              </a:rPr>
              <a:t>CxL</a:t>
            </a:r>
            <a:endParaRPr lang="it-IT" sz="800" b="1" dirty="0">
              <a:latin typeface="+mj-lt"/>
              <a:cs typeface="Arial" pitchFamily="34" charset="0"/>
            </a:endParaRPr>
          </a:p>
        </p:txBody>
      </p:sp>
      <p:sp>
        <p:nvSpPr>
          <p:cNvPr id="38" name="CasellaDiTesto 37"/>
          <p:cNvSpPr txBox="1"/>
          <p:nvPr/>
        </p:nvSpPr>
        <p:spPr>
          <a:xfrm>
            <a:off x="2362200" y="422911"/>
            <a:ext cx="523875" cy="215444"/>
          </a:xfrm>
          <a:prstGeom prst="rect">
            <a:avLst/>
          </a:prstGeom>
          <a:noFill/>
        </p:spPr>
        <p:txBody>
          <a:bodyPr wrap="square" rtlCol="0">
            <a:spAutoFit/>
          </a:bodyPr>
          <a:lstStyle/>
          <a:p>
            <a:r>
              <a:rPr lang="it-IT" sz="800" b="1" dirty="0" err="1" smtClean="0">
                <a:latin typeface="+mj-lt"/>
                <a:cs typeface="Arial" pitchFamily="34" charset="0"/>
              </a:rPr>
              <a:t>MxC</a:t>
            </a:r>
            <a:endParaRPr lang="it-IT" sz="800" b="1" dirty="0">
              <a:latin typeface="+mj-lt"/>
              <a:cs typeface="Arial" pitchFamily="34" charset="0"/>
            </a:endParaRPr>
          </a:p>
        </p:txBody>
      </p:sp>
      <p:sp>
        <p:nvSpPr>
          <p:cNvPr id="39" name="CasellaDiTesto 38"/>
          <p:cNvSpPr txBox="1"/>
          <p:nvPr/>
        </p:nvSpPr>
        <p:spPr>
          <a:xfrm>
            <a:off x="4048125" y="422911"/>
            <a:ext cx="523875" cy="215444"/>
          </a:xfrm>
          <a:prstGeom prst="rect">
            <a:avLst/>
          </a:prstGeom>
          <a:noFill/>
        </p:spPr>
        <p:txBody>
          <a:bodyPr wrap="square" rtlCol="0">
            <a:spAutoFit/>
          </a:bodyPr>
          <a:lstStyle/>
          <a:p>
            <a:r>
              <a:rPr lang="it-IT" sz="800" b="1" dirty="0" err="1" smtClean="0">
                <a:latin typeface="+mj-lt"/>
                <a:cs typeface="Arial" pitchFamily="34" charset="0"/>
              </a:rPr>
              <a:t>SxL</a:t>
            </a:r>
            <a:endParaRPr lang="it-IT" sz="800" b="1" dirty="0">
              <a:latin typeface="+mj-lt"/>
              <a:cs typeface="Arial" pitchFamily="34" charset="0"/>
            </a:endParaRPr>
          </a:p>
        </p:txBody>
      </p:sp>
      <p:sp>
        <p:nvSpPr>
          <p:cNvPr id="41" name="CasellaDiTesto 40"/>
          <p:cNvSpPr txBox="1"/>
          <p:nvPr/>
        </p:nvSpPr>
        <p:spPr>
          <a:xfrm>
            <a:off x="5694990" y="420827"/>
            <a:ext cx="523875" cy="215444"/>
          </a:xfrm>
          <a:prstGeom prst="rect">
            <a:avLst/>
          </a:prstGeom>
          <a:noFill/>
        </p:spPr>
        <p:txBody>
          <a:bodyPr wrap="square" rtlCol="0">
            <a:spAutoFit/>
          </a:bodyPr>
          <a:lstStyle/>
          <a:p>
            <a:r>
              <a:rPr lang="it-IT" sz="800" b="1" dirty="0" err="1" smtClean="0">
                <a:latin typeface="+mj-lt"/>
                <a:cs typeface="Arial" pitchFamily="34" charset="0"/>
              </a:rPr>
              <a:t>LxG</a:t>
            </a:r>
            <a:endParaRPr lang="it-IT" sz="800" b="1" dirty="0">
              <a:latin typeface="+mj-lt"/>
              <a:cs typeface="Arial" pitchFamily="34" charset="0"/>
            </a:endParaRPr>
          </a:p>
        </p:txBody>
      </p:sp>
      <p:sp>
        <p:nvSpPr>
          <p:cNvPr id="43" name="CasellaDiTesto 42"/>
          <p:cNvSpPr txBox="1"/>
          <p:nvPr/>
        </p:nvSpPr>
        <p:spPr>
          <a:xfrm>
            <a:off x="6503677" y="427676"/>
            <a:ext cx="523875" cy="215444"/>
          </a:xfrm>
          <a:prstGeom prst="rect">
            <a:avLst/>
          </a:prstGeom>
          <a:noFill/>
        </p:spPr>
        <p:txBody>
          <a:bodyPr wrap="square" rtlCol="0">
            <a:spAutoFit/>
          </a:bodyPr>
          <a:lstStyle/>
          <a:p>
            <a:r>
              <a:rPr lang="it-IT" sz="800" b="1" dirty="0" err="1" smtClean="0">
                <a:latin typeface="+mj-lt"/>
                <a:cs typeface="Arial" pitchFamily="34" charset="0"/>
              </a:rPr>
              <a:t>KxU</a:t>
            </a:r>
            <a:endParaRPr lang="it-IT" sz="800" b="1" dirty="0">
              <a:latin typeface="+mj-lt"/>
              <a:cs typeface="Arial" pitchFamily="34" charset="0"/>
            </a:endParaRPr>
          </a:p>
        </p:txBody>
      </p:sp>
      <p:pic>
        <p:nvPicPr>
          <p:cNvPr id="1027" name="Picture 3" descr="C:\Users\marco.maccaferri\Dropbox\CONSENSUS_MAP_MANUSCRIPT_2012\CONSENSUS-07-04-2013\FIGURE_1_SUPPLEMENTAL\4A\FIG_1_SUPPL_4A002.em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050" r="81234" b="24047"/>
          <a:stretch/>
        </p:blipFill>
        <p:spPr bwMode="auto">
          <a:xfrm>
            <a:off x="7306350" y="335285"/>
            <a:ext cx="1861457" cy="6096000"/>
          </a:xfrm>
          <a:prstGeom prst="rect">
            <a:avLst/>
          </a:prstGeom>
          <a:noFill/>
          <a:extLst>
            <a:ext uri="{909E8E84-426E-40DD-AFC4-6F175D3DCCD1}">
              <a14:hiddenFill xmlns:a14="http://schemas.microsoft.com/office/drawing/2010/main">
                <a:solidFill>
                  <a:srgbClr val="FFFFFF"/>
                </a:solidFill>
              </a14:hiddenFill>
            </a:ext>
          </a:extLst>
        </p:spPr>
      </p:pic>
      <p:sp>
        <p:nvSpPr>
          <p:cNvPr id="47" name="Ovale 46"/>
          <p:cNvSpPr/>
          <p:nvPr/>
        </p:nvSpPr>
        <p:spPr>
          <a:xfrm>
            <a:off x="7491410" y="830581"/>
            <a:ext cx="45719" cy="13705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5" name="CasellaDiTesto 44"/>
          <p:cNvSpPr txBox="1"/>
          <p:nvPr/>
        </p:nvSpPr>
        <p:spPr>
          <a:xfrm>
            <a:off x="198120" y="76200"/>
            <a:ext cx="1616388" cy="276999"/>
          </a:xfrm>
          <a:prstGeom prst="rect">
            <a:avLst/>
          </a:prstGeom>
          <a:noFill/>
        </p:spPr>
        <p:txBody>
          <a:bodyPr wrap="square" rtlCol="0">
            <a:spAutoFit/>
          </a:bodyPr>
          <a:lstStyle/>
          <a:p>
            <a:r>
              <a:rPr lang="it-IT" sz="1200" b="1" dirty="0" err="1" smtClean="0">
                <a:latin typeface="+mj-lt"/>
                <a:cs typeface="Arial" pitchFamily="34" charset="0"/>
              </a:rPr>
              <a:t>Chromosome</a:t>
            </a:r>
            <a:r>
              <a:rPr lang="it-IT" sz="1200" b="1" dirty="0" smtClean="0">
                <a:latin typeface="+mj-lt"/>
                <a:cs typeface="Arial" pitchFamily="34" charset="0"/>
              </a:rPr>
              <a:t> 4A</a:t>
            </a:r>
            <a:endParaRPr lang="it-IT" sz="1200" b="1" dirty="0">
              <a:latin typeface="+mj-lt"/>
              <a:cs typeface="Arial" pitchFamily="34" charset="0"/>
            </a:endParaRPr>
          </a:p>
        </p:txBody>
      </p:sp>
    </p:spTree>
    <p:extLst>
      <p:ext uri="{BB962C8B-B14F-4D97-AF65-F5344CB8AC3E}">
        <p14:creationId xmlns:p14="http://schemas.microsoft.com/office/powerpoint/2010/main" val="25308261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nettore 1 2"/>
          <p:cNvCxnSpPr/>
          <p:nvPr/>
        </p:nvCxnSpPr>
        <p:spPr>
          <a:xfrm>
            <a:off x="2438400" y="5486400"/>
            <a:ext cx="1428750" cy="43053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 name="Connettore 1 5"/>
          <p:cNvCxnSpPr/>
          <p:nvPr/>
        </p:nvCxnSpPr>
        <p:spPr>
          <a:xfrm flipV="1">
            <a:off x="643890" y="5494020"/>
            <a:ext cx="1333500" cy="762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9" name="Connettore 1 8"/>
          <p:cNvCxnSpPr/>
          <p:nvPr/>
        </p:nvCxnSpPr>
        <p:spPr>
          <a:xfrm>
            <a:off x="640080" y="5436870"/>
            <a:ext cx="121920" cy="65913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2" name="Connettore 1 11"/>
          <p:cNvCxnSpPr/>
          <p:nvPr/>
        </p:nvCxnSpPr>
        <p:spPr>
          <a:xfrm flipV="1">
            <a:off x="1295400" y="5311140"/>
            <a:ext cx="662940" cy="81153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4" name="Connettore 1 13"/>
          <p:cNvCxnSpPr/>
          <p:nvPr/>
        </p:nvCxnSpPr>
        <p:spPr>
          <a:xfrm flipH="1" flipV="1">
            <a:off x="2453640" y="5292090"/>
            <a:ext cx="1413510" cy="53340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7" name="Connettore 1 16"/>
          <p:cNvCxnSpPr/>
          <p:nvPr/>
        </p:nvCxnSpPr>
        <p:spPr>
          <a:xfrm flipV="1">
            <a:off x="4572000" y="5715000"/>
            <a:ext cx="2695575" cy="192407"/>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 name="Connettore 1 18"/>
          <p:cNvCxnSpPr/>
          <p:nvPr/>
        </p:nvCxnSpPr>
        <p:spPr>
          <a:xfrm flipV="1">
            <a:off x="4370070" y="5314950"/>
            <a:ext cx="2897505" cy="501017"/>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1" name="Connettore 1 20"/>
          <p:cNvCxnSpPr/>
          <p:nvPr/>
        </p:nvCxnSpPr>
        <p:spPr>
          <a:xfrm flipH="1" flipV="1">
            <a:off x="2514600" y="3322320"/>
            <a:ext cx="1356360" cy="35052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3" name="Connettore 1 22"/>
          <p:cNvCxnSpPr/>
          <p:nvPr/>
        </p:nvCxnSpPr>
        <p:spPr>
          <a:xfrm flipH="1" flipV="1">
            <a:off x="4404360" y="3676650"/>
            <a:ext cx="1524000" cy="4191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5" name="Connettore 1 24"/>
          <p:cNvCxnSpPr/>
          <p:nvPr/>
        </p:nvCxnSpPr>
        <p:spPr>
          <a:xfrm flipH="1" flipV="1">
            <a:off x="6477000" y="3726180"/>
            <a:ext cx="781050" cy="2858"/>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8" name="Connettore 1 27"/>
          <p:cNvCxnSpPr/>
          <p:nvPr/>
        </p:nvCxnSpPr>
        <p:spPr>
          <a:xfrm flipH="1">
            <a:off x="685800" y="3326130"/>
            <a:ext cx="1280160" cy="8648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flipH="1">
            <a:off x="689610" y="3345180"/>
            <a:ext cx="99060" cy="4381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flipV="1">
            <a:off x="1333500" y="3093720"/>
            <a:ext cx="628650" cy="24384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4" name="Connettore 1 33"/>
          <p:cNvCxnSpPr/>
          <p:nvPr/>
        </p:nvCxnSpPr>
        <p:spPr>
          <a:xfrm>
            <a:off x="2796540" y="3086100"/>
            <a:ext cx="2244090" cy="18288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6" name="Connettore 1 35"/>
          <p:cNvCxnSpPr/>
          <p:nvPr/>
        </p:nvCxnSpPr>
        <p:spPr>
          <a:xfrm flipH="1" flipV="1">
            <a:off x="5593081" y="3268980"/>
            <a:ext cx="1679257" cy="30289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8" name="Connettore 1 37"/>
          <p:cNvCxnSpPr/>
          <p:nvPr/>
        </p:nvCxnSpPr>
        <p:spPr>
          <a:xfrm flipH="1">
            <a:off x="678180" y="2659380"/>
            <a:ext cx="1295400" cy="43434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flipH="1">
            <a:off x="2747010" y="2560320"/>
            <a:ext cx="1127760" cy="10668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2" name="Connettore 1 41"/>
          <p:cNvCxnSpPr/>
          <p:nvPr/>
        </p:nvCxnSpPr>
        <p:spPr>
          <a:xfrm flipH="1" flipV="1">
            <a:off x="6918960" y="2781300"/>
            <a:ext cx="339090" cy="2857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4" name="Connettore 1 43"/>
          <p:cNvCxnSpPr/>
          <p:nvPr/>
        </p:nvCxnSpPr>
        <p:spPr>
          <a:xfrm flipV="1">
            <a:off x="685800" y="2526030"/>
            <a:ext cx="106680" cy="3619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6" name="Connettore 1 45"/>
          <p:cNvCxnSpPr/>
          <p:nvPr/>
        </p:nvCxnSpPr>
        <p:spPr>
          <a:xfrm flipH="1">
            <a:off x="1573530" y="2369820"/>
            <a:ext cx="2312670" cy="1333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8" name="Connettore 1 47"/>
          <p:cNvCxnSpPr/>
          <p:nvPr/>
        </p:nvCxnSpPr>
        <p:spPr>
          <a:xfrm flipH="1">
            <a:off x="4693920" y="2343150"/>
            <a:ext cx="2571750" cy="2286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2" name="Connettore 1 51"/>
          <p:cNvCxnSpPr/>
          <p:nvPr/>
        </p:nvCxnSpPr>
        <p:spPr>
          <a:xfrm flipH="1" flipV="1">
            <a:off x="4366260" y="2556510"/>
            <a:ext cx="1562100" cy="23241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4" name="Connettore 1 53"/>
          <p:cNvCxnSpPr/>
          <p:nvPr/>
        </p:nvCxnSpPr>
        <p:spPr>
          <a:xfrm flipV="1">
            <a:off x="685800" y="2609850"/>
            <a:ext cx="106680" cy="3619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7" name="Connettore 1 56"/>
          <p:cNvCxnSpPr/>
          <p:nvPr/>
        </p:nvCxnSpPr>
        <p:spPr>
          <a:xfrm flipH="1" flipV="1">
            <a:off x="4690110" y="2373630"/>
            <a:ext cx="2567940" cy="1905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9" name="Connettore 1 58"/>
          <p:cNvCxnSpPr/>
          <p:nvPr/>
        </p:nvCxnSpPr>
        <p:spPr>
          <a:xfrm flipV="1">
            <a:off x="689610" y="2045970"/>
            <a:ext cx="133350" cy="45339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1" name="Connettore 1 60"/>
          <p:cNvCxnSpPr/>
          <p:nvPr/>
        </p:nvCxnSpPr>
        <p:spPr>
          <a:xfrm flipH="1">
            <a:off x="1653540" y="2007870"/>
            <a:ext cx="331470" cy="3429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3" name="Connettore 1 62"/>
          <p:cNvCxnSpPr/>
          <p:nvPr/>
        </p:nvCxnSpPr>
        <p:spPr>
          <a:xfrm flipH="1">
            <a:off x="2819400" y="1819275"/>
            <a:ext cx="4476750" cy="188595"/>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5" name="Connettore 1 64"/>
          <p:cNvCxnSpPr/>
          <p:nvPr/>
        </p:nvCxnSpPr>
        <p:spPr>
          <a:xfrm flipH="1">
            <a:off x="1592580" y="2346960"/>
            <a:ext cx="396240" cy="19050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7" name="Connettore 1 66"/>
          <p:cNvCxnSpPr/>
          <p:nvPr/>
        </p:nvCxnSpPr>
        <p:spPr>
          <a:xfrm flipH="1" flipV="1">
            <a:off x="2514600" y="2343150"/>
            <a:ext cx="1360170" cy="26670"/>
          </a:xfrm>
          <a:prstGeom prst="line">
            <a:avLst/>
          </a:prstGeom>
          <a:ln w="3175">
            <a:solidFill>
              <a:schemeClr val="tx2">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pic>
        <p:nvPicPr>
          <p:cNvPr id="1027" name="Picture 3" descr="C:\Users\marco.maccaferri\Dropbox\CONSENSUS_MAP_MANUSCRIPT_2012\CONSENSUS-07-04-2013\FIGURE_1_SUPPLEMENTAL\4B\FIG_1_SUPPL_4B001.em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2836" r="8051" b="44683"/>
          <a:stretch/>
        </p:blipFill>
        <p:spPr bwMode="auto">
          <a:xfrm>
            <a:off x="7162800" y="838202"/>
            <a:ext cx="1971735" cy="5257798"/>
          </a:xfrm>
          <a:prstGeom prst="rect">
            <a:avLst/>
          </a:prstGeom>
          <a:noFill/>
          <a:extLst>
            <a:ext uri="{909E8E84-426E-40DD-AFC4-6F175D3DCCD1}">
              <a14:hiddenFill xmlns:a14="http://schemas.microsoft.com/office/drawing/2010/main">
                <a:solidFill>
                  <a:srgbClr val="FFFFFF"/>
                </a:solidFill>
              </a14:hiddenFill>
            </a:ext>
          </a:extLst>
        </p:spPr>
      </p:pic>
      <p:sp>
        <p:nvSpPr>
          <p:cNvPr id="933" name="Rettangolo 932"/>
          <p:cNvSpPr/>
          <p:nvPr/>
        </p:nvSpPr>
        <p:spPr>
          <a:xfrm>
            <a:off x="1905000" y="6419849"/>
            <a:ext cx="914400" cy="438151"/>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5925" name="Group 899"/>
          <p:cNvGrpSpPr>
            <a:grpSpLocks noChangeAspect="1"/>
          </p:cNvGrpSpPr>
          <p:nvPr/>
        </p:nvGrpSpPr>
        <p:grpSpPr bwMode="auto">
          <a:xfrm>
            <a:off x="204786" y="1325563"/>
            <a:ext cx="7096125" cy="5557838"/>
            <a:chOff x="96" y="832"/>
            <a:chExt cx="4470" cy="3501"/>
          </a:xfrm>
        </p:grpSpPr>
        <p:grpSp>
          <p:nvGrpSpPr>
            <p:cNvPr id="5927" name="Group 954"/>
            <p:cNvGrpSpPr>
              <a:grpSpLocks/>
            </p:cNvGrpSpPr>
            <p:nvPr/>
          </p:nvGrpSpPr>
          <p:grpSpPr bwMode="auto">
            <a:xfrm>
              <a:off x="96" y="1206"/>
              <a:ext cx="394" cy="2279"/>
              <a:chOff x="96" y="1206"/>
              <a:chExt cx="394" cy="2279"/>
            </a:xfrm>
          </p:grpSpPr>
          <p:sp>
            <p:nvSpPr>
              <p:cNvPr id="6734" name="AutoShape 900"/>
              <p:cNvSpPr>
                <a:spLocks noChangeArrowheads="1"/>
              </p:cNvSpPr>
              <p:nvPr/>
            </p:nvSpPr>
            <p:spPr bwMode="auto">
              <a:xfrm>
                <a:off x="196" y="1225"/>
                <a:ext cx="19" cy="2240"/>
              </a:xfrm>
              <a:prstGeom prst="roundRect">
                <a:avLst>
                  <a:gd name="adj" fmla="val 50000"/>
                </a:avLst>
              </a:pr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35" name="Rectangle 901"/>
              <p:cNvSpPr>
                <a:spLocks noChangeArrowheads="1"/>
              </p:cNvSpPr>
              <p:nvPr/>
            </p:nvSpPr>
            <p:spPr bwMode="auto">
              <a:xfrm>
                <a:off x="262" y="1206"/>
                <a:ext cx="209"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wmc710-4B#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36" name="Rectangle 902"/>
              <p:cNvSpPr>
                <a:spLocks noChangeArrowheads="1"/>
              </p:cNvSpPr>
              <p:nvPr/>
            </p:nvSpPr>
            <p:spPr bwMode="auto">
              <a:xfrm>
                <a:off x="111" y="1208"/>
                <a:ext cx="59"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0.0</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37" name="Freeform 903"/>
              <p:cNvSpPr>
                <a:spLocks/>
              </p:cNvSpPr>
              <p:nvPr/>
            </p:nvSpPr>
            <p:spPr bwMode="auto">
              <a:xfrm>
                <a:off x="157" y="1222"/>
                <a:ext cx="39" cy="12"/>
              </a:xfrm>
              <a:custGeom>
                <a:avLst/>
                <a:gdLst>
                  <a:gd name="T0" fmla="*/ 0 w 142"/>
                  <a:gd name="T1" fmla="*/ 0 h 46"/>
                  <a:gd name="T2" fmla="*/ 15 w 142"/>
                  <a:gd name="T3" fmla="*/ 0 h 46"/>
                  <a:gd name="T4" fmla="*/ 142 w 142"/>
                  <a:gd name="T5" fmla="*/ 46 h 46"/>
                </a:gdLst>
                <a:ahLst/>
                <a:cxnLst>
                  <a:cxn ang="0">
                    <a:pos x="T0" y="T1"/>
                  </a:cxn>
                  <a:cxn ang="0">
                    <a:pos x="T2" y="T3"/>
                  </a:cxn>
                  <a:cxn ang="0">
                    <a:pos x="T4" y="T5"/>
                  </a:cxn>
                </a:cxnLst>
                <a:rect l="0" t="0" r="r" b="b"/>
                <a:pathLst>
                  <a:path w="142" h="46">
                    <a:moveTo>
                      <a:pt x="0" y="0"/>
                    </a:moveTo>
                    <a:lnTo>
                      <a:pt x="15" y="0"/>
                    </a:lnTo>
                    <a:lnTo>
                      <a:pt x="142" y="46"/>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38" name="Freeform 904"/>
              <p:cNvSpPr>
                <a:spLocks/>
              </p:cNvSpPr>
              <p:nvPr/>
            </p:nvSpPr>
            <p:spPr bwMode="auto">
              <a:xfrm>
                <a:off x="198" y="1222"/>
                <a:ext cx="54" cy="12"/>
              </a:xfrm>
              <a:custGeom>
                <a:avLst/>
                <a:gdLst>
                  <a:gd name="T0" fmla="*/ 0 w 199"/>
                  <a:gd name="T1" fmla="*/ 46 h 46"/>
                  <a:gd name="T2" fmla="*/ 63 w 199"/>
                  <a:gd name="T3" fmla="*/ 46 h 46"/>
                  <a:gd name="T4" fmla="*/ 190 w 199"/>
                  <a:gd name="T5" fmla="*/ 0 h 46"/>
                  <a:gd name="T6" fmla="*/ 199 w 199"/>
                  <a:gd name="T7" fmla="*/ 0 h 46"/>
                </a:gdLst>
                <a:ahLst/>
                <a:cxnLst>
                  <a:cxn ang="0">
                    <a:pos x="T0" y="T1"/>
                  </a:cxn>
                  <a:cxn ang="0">
                    <a:pos x="T2" y="T3"/>
                  </a:cxn>
                  <a:cxn ang="0">
                    <a:pos x="T4" y="T5"/>
                  </a:cxn>
                  <a:cxn ang="0">
                    <a:pos x="T6" y="T7"/>
                  </a:cxn>
                </a:cxnLst>
                <a:rect l="0" t="0" r="r" b="b"/>
                <a:pathLst>
                  <a:path w="199" h="46">
                    <a:moveTo>
                      <a:pt x="0" y="46"/>
                    </a:moveTo>
                    <a:lnTo>
                      <a:pt x="63" y="46"/>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39" name="Rectangle 905"/>
              <p:cNvSpPr>
                <a:spLocks noChangeArrowheads="1"/>
              </p:cNvSpPr>
              <p:nvPr/>
            </p:nvSpPr>
            <p:spPr bwMode="auto">
              <a:xfrm>
                <a:off x="262" y="1238"/>
                <a:ext cx="206"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barc193-4B#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40" name="Rectangle 906"/>
              <p:cNvSpPr>
                <a:spLocks noChangeArrowheads="1"/>
              </p:cNvSpPr>
              <p:nvPr/>
            </p:nvSpPr>
            <p:spPr bwMode="auto">
              <a:xfrm>
                <a:off x="111" y="1240"/>
                <a:ext cx="59"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0.2</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41" name="Freeform 907"/>
              <p:cNvSpPr>
                <a:spLocks/>
              </p:cNvSpPr>
              <p:nvPr/>
            </p:nvSpPr>
            <p:spPr bwMode="auto">
              <a:xfrm>
                <a:off x="157" y="1241"/>
                <a:ext cx="39" cy="12"/>
              </a:xfrm>
              <a:custGeom>
                <a:avLst/>
                <a:gdLst>
                  <a:gd name="T0" fmla="*/ 0 w 142"/>
                  <a:gd name="T1" fmla="*/ 45 h 45"/>
                  <a:gd name="T2" fmla="*/ 15 w 142"/>
                  <a:gd name="T3" fmla="*/ 45 h 45"/>
                  <a:gd name="T4" fmla="*/ 142 w 142"/>
                  <a:gd name="T5" fmla="*/ 0 h 45"/>
                </a:gdLst>
                <a:ahLst/>
                <a:cxnLst>
                  <a:cxn ang="0">
                    <a:pos x="T0" y="T1"/>
                  </a:cxn>
                  <a:cxn ang="0">
                    <a:pos x="T2" y="T3"/>
                  </a:cxn>
                  <a:cxn ang="0">
                    <a:pos x="T4" y="T5"/>
                  </a:cxn>
                </a:cxnLst>
                <a:rect l="0" t="0" r="r" b="b"/>
                <a:pathLst>
                  <a:path w="142" h="45">
                    <a:moveTo>
                      <a:pt x="0" y="45"/>
                    </a:moveTo>
                    <a:lnTo>
                      <a:pt x="15" y="45"/>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42" name="Freeform 908"/>
              <p:cNvSpPr>
                <a:spLocks/>
              </p:cNvSpPr>
              <p:nvPr/>
            </p:nvSpPr>
            <p:spPr bwMode="auto">
              <a:xfrm>
                <a:off x="198" y="1241"/>
                <a:ext cx="54" cy="12"/>
              </a:xfrm>
              <a:custGeom>
                <a:avLst/>
                <a:gdLst>
                  <a:gd name="T0" fmla="*/ 0 w 199"/>
                  <a:gd name="T1" fmla="*/ 0 h 45"/>
                  <a:gd name="T2" fmla="*/ 63 w 199"/>
                  <a:gd name="T3" fmla="*/ 0 h 45"/>
                  <a:gd name="T4" fmla="*/ 190 w 199"/>
                  <a:gd name="T5" fmla="*/ 45 h 45"/>
                  <a:gd name="T6" fmla="*/ 199 w 199"/>
                  <a:gd name="T7" fmla="*/ 45 h 45"/>
                </a:gdLst>
                <a:ahLst/>
                <a:cxnLst>
                  <a:cxn ang="0">
                    <a:pos x="T0" y="T1"/>
                  </a:cxn>
                  <a:cxn ang="0">
                    <a:pos x="T2" y="T3"/>
                  </a:cxn>
                  <a:cxn ang="0">
                    <a:pos x="T4" y="T5"/>
                  </a:cxn>
                  <a:cxn ang="0">
                    <a:pos x="T6" y="T7"/>
                  </a:cxn>
                </a:cxnLst>
                <a:rect l="0" t="0" r="r" b="b"/>
                <a:pathLst>
                  <a:path w="199" h="45">
                    <a:moveTo>
                      <a:pt x="0" y="0"/>
                    </a:moveTo>
                    <a:lnTo>
                      <a:pt x="63" y="0"/>
                    </a:lnTo>
                    <a:lnTo>
                      <a:pt x="190" y="45"/>
                    </a:lnTo>
                    <a:lnTo>
                      <a:pt x="199" y="45"/>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43" name="Rectangle 909"/>
              <p:cNvSpPr>
                <a:spLocks noChangeArrowheads="1"/>
              </p:cNvSpPr>
              <p:nvPr/>
            </p:nvSpPr>
            <p:spPr bwMode="auto">
              <a:xfrm>
                <a:off x="262" y="1580"/>
                <a:ext cx="228"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gwm1278-4B#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44" name="Rectangle 910"/>
              <p:cNvSpPr>
                <a:spLocks noChangeArrowheads="1"/>
              </p:cNvSpPr>
              <p:nvPr/>
            </p:nvSpPr>
            <p:spPr bwMode="auto">
              <a:xfrm>
                <a:off x="96" y="1582"/>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11.2</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45" name="Freeform 911"/>
              <p:cNvSpPr>
                <a:spLocks/>
              </p:cNvSpPr>
              <p:nvPr/>
            </p:nvSpPr>
            <p:spPr bwMode="auto">
              <a:xfrm>
                <a:off x="157" y="1596"/>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46" name="Freeform 912"/>
              <p:cNvSpPr>
                <a:spLocks/>
              </p:cNvSpPr>
              <p:nvPr/>
            </p:nvSpPr>
            <p:spPr bwMode="auto">
              <a:xfrm>
                <a:off x="198" y="1596"/>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47" name="Rectangle 913"/>
              <p:cNvSpPr>
                <a:spLocks noChangeArrowheads="1"/>
              </p:cNvSpPr>
              <p:nvPr/>
            </p:nvSpPr>
            <p:spPr bwMode="auto">
              <a:xfrm>
                <a:off x="262" y="1806"/>
                <a:ext cx="21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gwm368-4B#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48" name="Rectangle 914"/>
              <p:cNvSpPr>
                <a:spLocks noChangeArrowheads="1"/>
              </p:cNvSpPr>
              <p:nvPr/>
            </p:nvSpPr>
            <p:spPr bwMode="auto">
              <a:xfrm>
                <a:off x="96" y="1808"/>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18.2</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49" name="Freeform 915"/>
              <p:cNvSpPr>
                <a:spLocks/>
              </p:cNvSpPr>
              <p:nvPr/>
            </p:nvSpPr>
            <p:spPr bwMode="auto">
              <a:xfrm>
                <a:off x="157" y="1821"/>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50" name="Freeform 916"/>
              <p:cNvSpPr>
                <a:spLocks/>
              </p:cNvSpPr>
              <p:nvPr/>
            </p:nvSpPr>
            <p:spPr bwMode="auto">
              <a:xfrm>
                <a:off x="198" y="1821"/>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51" name="Rectangle 917"/>
              <p:cNvSpPr>
                <a:spLocks noChangeArrowheads="1"/>
              </p:cNvSpPr>
              <p:nvPr/>
            </p:nvSpPr>
            <p:spPr bwMode="auto">
              <a:xfrm>
                <a:off x="262" y="1841"/>
                <a:ext cx="21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gwm856-4B#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52" name="Rectangle 918"/>
              <p:cNvSpPr>
                <a:spLocks noChangeArrowheads="1"/>
              </p:cNvSpPr>
              <p:nvPr/>
            </p:nvSpPr>
            <p:spPr bwMode="auto">
              <a:xfrm>
                <a:off x="96" y="1843"/>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19.3</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53" name="Freeform 919"/>
              <p:cNvSpPr>
                <a:spLocks/>
              </p:cNvSpPr>
              <p:nvPr/>
            </p:nvSpPr>
            <p:spPr bwMode="auto">
              <a:xfrm>
                <a:off x="157" y="1857"/>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54" name="Freeform 920"/>
              <p:cNvSpPr>
                <a:spLocks/>
              </p:cNvSpPr>
              <p:nvPr/>
            </p:nvSpPr>
            <p:spPr bwMode="auto">
              <a:xfrm>
                <a:off x="198" y="1857"/>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55" name="Rectangle 921"/>
              <p:cNvSpPr>
                <a:spLocks noChangeArrowheads="1"/>
              </p:cNvSpPr>
              <p:nvPr/>
            </p:nvSpPr>
            <p:spPr bwMode="auto">
              <a:xfrm>
                <a:off x="262" y="1887"/>
                <a:ext cx="185"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dirty="0" smtClean="0">
                    <a:ln>
                      <a:noFill/>
                    </a:ln>
                    <a:solidFill>
                      <a:srgbClr val="000000"/>
                    </a:solidFill>
                    <a:effectLst/>
                    <a:latin typeface="Arial" pitchFamily="34" charset="0"/>
                    <a:cs typeface="Arial" pitchFamily="34" charset="0"/>
                  </a:rPr>
                  <a:t>gwm888-4B</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756" name="Rectangle 922"/>
              <p:cNvSpPr>
                <a:spLocks noChangeArrowheads="1"/>
              </p:cNvSpPr>
              <p:nvPr/>
            </p:nvSpPr>
            <p:spPr bwMode="auto">
              <a:xfrm>
                <a:off x="96" y="1888"/>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20.7</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57" name="Freeform 923"/>
              <p:cNvSpPr>
                <a:spLocks/>
              </p:cNvSpPr>
              <p:nvPr/>
            </p:nvSpPr>
            <p:spPr bwMode="auto">
              <a:xfrm>
                <a:off x="157" y="1902"/>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58" name="Freeform 924"/>
              <p:cNvSpPr>
                <a:spLocks/>
              </p:cNvSpPr>
              <p:nvPr/>
            </p:nvSpPr>
            <p:spPr bwMode="auto">
              <a:xfrm>
                <a:off x="197" y="1902"/>
                <a:ext cx="57"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59" name="Rectangle 925"/>
              <p:cNvSpPr>
                <a:spLocks noChangeArrowheads="1"/>
              </p:cNvSpPr>
              <p:nvPr/>
            </p:nvSpPr>
            <p:spPr bwMode="auto">
              <a:xfrm>
                <a:off x="262" y="1931"/>
                <a:ext cx="191"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wmc48-4B#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60" name="Rectangle 926"/>
              <p:cNvSpPr>
                <a:spLocks noChangeArrowheads="1"/>
              </p:cNvSpPr>
              <p:nvPr/>
            </p:nvSpPr>
            <p:spPr bwMode="auto">
              <a:xfrm>
                <a:off x="96" y="1933"/>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22.1</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61" name="Freeform 927"/>
              <p:cNvSpPr>
                <a:spLocks/>
              </p:cNvSpPr>
              <p:nvPr/>
            </p:nvSpPr>
            <p:spPr bwMode="auto">
              <a:xfrm>
                <a:off x="157" y="1947"/>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62" name="Freeform 928"/>
              <p:cNvSpPr>
                <a:spLocks/>
              </p:cNvSpPr>
              <p:nvPr/>
            </p:nvSpPr>
            <p:spPr bwMode="auto">
              <a:xfrm>
                <a:off x="198" y="1947"/>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63" name="Rectangle 929"/>
              <p:cNvSpPr>
                <a:spLocks noChangeArrowheads="1"/>
              </p:cNvSpPr>
              <p:nvPr/>
            </p:nvSpPr>
            <p:spPr bwMode="auto">
              <a:xfrm>
                <a:off x="262" y="2318"/>
                <a:ext cx="206"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dirty="0" smtClean="0">
                    <a:ln>
                      <a:noFill/>
                    </a:ln>
                    <a:solidFill>
                      <a:srgbClr val="FF0000"/>
                    </a:solidFill>
                    <a:effectLst/>
                    <a:latin typeface="Arial" pitchFamily="34" charset="0"/>
                    <a:cs typeface="Arial" pitchFamily="34" charset="0"/>
                  </a:rPr>
                  <a:t>barc340-4B#</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764" name="Rectangle 930"/>
              <p:cNvSpPr>
                <a:spLocks noChangeArrowheads="1"/>
              </p:cNvSpPr>
              <p:nvPr/>
            </p:nvSpPr>
            <p:spPr bwMode="auto">
              <a:xfrm>
                <a:off x="96" y="2320"/>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34.1</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65" name="Freeform 931"/>
              <p:cNvSpPr>
                <a:spLocks/>
              </p:cNvSpPr>
              <p:nvPr/>
            </p:nvSpPr>
            <p:spPr bwMode="auto">
              <a:xfrm>
                <a:off x="157" y="2334"/>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66" name="Freeform 932"/>
              <p:cNvSpPr>
                <a:spLocks/>
              </p:cNvSpPr>
              <p:nvPr/>
            </p:nvSpPr>
            <p:spPr bwMode="auto">
              <a:xfrm>
                <a:off x="198" y="2334"/>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67" name="Rectangle 933"/>
              <p:cNvSpPr>
                <a:spLocks noChangeArrowheads="1"/>
              </p:cNvSpPr>
              <p:nvPr/>
            </p:nvSpPr>
            <p:spPr bwMode="auto">
              <a:xfrm>
                <a:off x="262" y="2373"/>
                <a:ext cx="21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gwm513-4B#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68" name="Rectangle 934"/>
              <p:cNvSpPr>
                <a:spLocks noChangeArrowheads="1"/>
              </p:cNvSpPr>
              <p:nvPr/>
            </p:nvSpPr>
            <p:spPr bwMode="auto">
              <a:xfrm>
                <a:off x="96" y="2375"/>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35.8</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69" name="Freeform 935"/>
              <p:cNvSpPr>
                <a:spLocks/>
              </p:cNvSpPr>
              <p:nvPr/>
            </p:nvSpPr>
            <p:spPr bwMode="auto">
              <a:xfrm>
                <a:off x="157" y="2389"/>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70" name="Freeform 936"/>
              <p:cNvSpPr>
                <a:spLocks/>
              </p:cNvSpPr>
              <p:nvPr/>
            </p:nvSpPr>
            <p:spPr bwMode="auto">
              <a:xfrm>
                <a:off x="198" y="2389"/>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71" name="Rectangle 937"/>
              <p:cNvSpPr>
                <a:spLocks noChangeArrowheads="1"/>
              </p:cNvSpPr>
              <p:nvPr/>
            </p:nvSpPr>
            <p:spPr bwMode="auto">
              <a:xfrm>
                <a:off x="262" y="2628"/>
                <a:ext cx="21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gwm495-4B#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72" name="Rectangle 938"/>
              <p:cNvSpPr>
                <a:spLocks noChangeArrowheads="1"/>
              </p:cNvSpPr>
              <p:nvPr/>
            </p:nvSpPr>
            <p:spPr bwMode="auto">
              <a:xfrm>
                <a:off x="96" y="2630"/>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43.7</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73" name="Freeform 939"/>
              <p:cNvSpPr>
                <a:spLocks/>
              </p:cNvSpPr>
              <p:nvPr/>
            </p:nvSpPr>
            <p:spPr bwMode="auto">
              <a:xfrm>
                <a:off x="157" y="2643"/>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74" name="Freeform 940"/>
              <p:cNvSpPr>
                <a:spLocks/>
              </p:cNvSpPr>
              <p:nvPr/>
            </p:nvSpPr>
            <p:spPr bwMode="auto">
              <a:xfrm>
                <a:off x="198" y="2643"/>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75" name="Rectangle 941"/>
              <p:cNvSpPr>
                <a:spLocks noChangeArrowheads="1"/>
              </p:cNvSpPr>
              <p:nvPr/>
            </p:nvSpPr>
            <p:spPr bwMode="auto">
              <a:xfrm>
                <a:off x="262" y="2992"/>
                <a:ext cx="228"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gwm1084-4B#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76" name="Rectangle 942"/>
              <p:cNvSpPr>
                <a:spLocks noChangeArrowheads="1"/>
              </p:cNvSpPr>
              <p:nvPr/>
            </p:nvSpPr>
            <p:spPr bwMode="auto">
              <a:xfrm>
                <a:off x="96" y="2994"/>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55.0</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77" name="Freeform 943"/>
              <p:cNvSpPr>
                <a:spLocks/>
              </p:cNvSpPr>
              <p:nvPr/>
            </p:nvSpPr>
            <p:spPr bwMode="auto">
              <a:xfrm>
                <a:off x="157" y="3008"/>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78" name="Freeform 944"/>
              <p:cNvSpPr>
                <a:spLocks/>
              </p:cNvSpPr>
              <p:nvPr/>
            </p:nvSpPr>
            <p:spPr bwMode="auto">
              <a:xfrm>
                <a:off x="198" y="3008"/>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79" name="Rectangle 945"/>
              <p:cNvSpPr>
                <a:spLocks noChangeArrowheads="1"/>
              </p:cNvSpPr>
              <p:nvPr/>
            </p:nvSpPr>
            <p:spPr bwMode="auto">
              <a:xfrm>
                <a:off x="262" y="3398"/>
                <a:ext cx="174"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gwm6-4B#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80" name="Rectangle 946"/>
              <p:cNvSpPr>
                <a:spLocks noChangeArrowheads="1"/>
              </p:cNvSpPr>
              <p:nvPr/>
            </p:nvSpPr>
            <p:spPr bwMode="auto">
              <a:xfrm>
                <a:off x="96" y="3400"/>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67.6</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81" name="Freeform 947"/>
              <p:cNvSpPr>
                <a:spLocks/>
              </p:cNvSpPr>
              <p:nvPr/>
            </p:nvSpPr>
            <p:spPr bwMode="auto">
              <a:xfrm>
                <a:off x="157" y="3414"/>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82" name="Freeform 948"/>
              <p:cNvSpPr>
                <a:spLocks/>
              </p:cNvSpPr>
              <p:nvPr/>
            </p:nvSpPr>
            <p:spPr bwMode="auto">
              <a:xfrm>
                <a:off x="198" y="3414"/>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83" name="Rectangle 949"/>
              <p:cNvSpPr>
                <a:spLocks noChangeArrowheads="1"/>
              </p:cNvSpPr>
              <p:nvPr/>
            </p:nvSpPr>
            <p:spPr bwMode="auto">
              <a:xfrm>
                <a:off x="262" y="3440"/>
                <a:ext cx="168"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cfd54-4B#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84" name="Rectangle 950"/>
              <p:cNvSpPr>
                <a:spLocks noChangeArrowheads="1"/>
              </p:cNvSpPr>
              <p:nvPr/>
            </p:nvSpPr>
            <p:spPr bwMode="auto">
              <a:xfrm>
                <a:off x="96" y="3442"/>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68.9</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85" name="Freeform 951"/>
              <p:cNvSpPr>
                <a:spLocks/>
              </p:cNvSpPr>
              <p:nvPr/>
            </p:nvSpPr>
            <p:spPr bwMode="auto">
              <a:xfrm>
                <a:off x="157" y="3456"/>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86" name="Freeform 952"/>
              <p:cNvSpPr>
                <a:spLocks/>
              </p:cNvSpPr>
              <p:nvPr/>
            </p:nvSpPr>
            <p:spPr bwMode="auto">
              <a:xfrm>
                <a:off x="198" y="3456"/>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grpSp>
        <p:grpSp>
          <p:nvGrpSpPr>
            <p:cNvPr id="5928" name="Group 1046"/>
            <p:cNvGrpSpPr>
              <a:grpSpLocks/>
            </p:cNvGrpSpPr>
            <p:nvPr/>
          </p:nvGrpSpPr>
          <p:grpSpPr bwMode="auto">
            <a:xfrm>
              <a:off x="497" y="1219"/>
              <a:ext cx="739" cy="2691"/>
              <a:chOff x="497" y="1219"/>
              <a:chExt cx="739" cy="2691"/>
            </a:xfrm>
          </p:grpSpPr>
          <p:sp>
            <p:nvSpPr>
              <p:cNvPr id="6643" name="AutoShape 955"/>
              <p:cNvSpPr>
                <a:spLocks noChangeArrowheads="1"/>
              </p:cNvSpPr>
              <p:nvPr/>
            </p:nvSpPr>
            <p:spPr bwMode="auto">
              <a:xfrm>
                <a:off x="597" y="1225"/>
                <a:ext cx="19" cy="2663"/>
              </a:xfrm>
              <a:prstGeom prst="roundRect">
                <a:avLst>
                  <a:gd name="adj" fmla="val 50000"/>
                </a:avLst>
              </a:pr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44" name="Rectangle 956"/>
              <p:cNvSpPr>
                <a:spLocks noChangeArrowheads="1"/>
              </p:cNvSpPr>
              <p:nvPr/>
            </p:nvSpPr>
            <p:spPr bwMode="auto">
              <a:xfrm>
                <a:off x="662" y="1219"/>
                <a:ext cx="209"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wmc710-4B#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45" name="Rectangle 957"/>
              <p:cNvSpPr>
                <a:spLocks noChangeArrowheads="1"/>
              </p:cNvSpPr>
              <p:nvPr/>
            </p:nvSpPr>
            <p:spPr bwMode="auto">
              <a:xfrm>
                <a:off x="512" y="1221"/>
                <a:ext cx="59"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0.0</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46" name="Freeform 958"/>
              <p:cNvSpPr>
                <a:spLocks/>
              </p:cNvSpPr>
              <p:nvPr/>
            </p:nvSpPr>
            <p:spPr bwMode="auto">
              <a:xfrm>
                <a:off x="558" y="1234"/>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47" name="Freeform 959"/>
              <p:cNvSpPr>
                <a:spLocks/>
              </p:cNvSpPr>
              <p:nvPr/>
            </p:nvSpPr>
            <p:spPr bwMode="auto">
              <a:xfrm>
                <a:off x="599" y="1234"/>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48" name="Rectangle 960"/>
              <p:cNvSpPr>
                <a:spLocks noChangeArrowheads="1"/>
              </p:cNvSpPr>
              <p:nvPr/>
            </p:nvSpPr>
            <p:spPr bwMode="auto">
              <a:xfrm>
                <a:off x="662" y="1270"/>
                <a:ext cx="223"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kbo-0064-4B#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49" name="Rectangle 961"/>
              <p:cNvSpPr>
                <a:spLocks noChangeArrowheads="1"/>
              </p:cNvSpPr>
              <p:nvPr/>
            </p:nvSpPr>
            <p:spPr bwMode="auto">
              <a:xfrm>
                <a:off x="848" y="1270"/>
                <a:ext cx="228"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gwm1278-4B#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50" name="Rectangle 962"/>
              <p:cNvSpPr>
                <a:spLocks noChangeArrowheads="1"/>
              </p:cNvSpPr>
              <p:nvPr/>
            </p:nvSpPr>
            <p:spPr bwMode="auto">
              <a:xfrm>
                <a:off x="512" y="1272"/>
                <a:ext cx="59"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1.6</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51" name="Freeform 963"/>
              <p:cNvSpPr>
                <a:spLocks/>
              </p:cNvSpPr>
              <p:nvPr/>
            </p:nvSpPr>
            <p:spPr bwMode="auto">
              <a:xfrm>
                <a:off x="558" y="1286"/>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52" name="Freeform 964"/>
              <p:cNvSpPr>
                <a:spLocks/>
              </p:cNvSpPr>
              <p:nvPr/>
            </p:nvSpPr>
            <p:spPr bwMode="auto">
              <a:xfrm>
                <a:off x="599" y="1286"/>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53" name="Line 965"/>
              <p:cNvSpPr>
                <a:spLocks noChangeShapeType="1"/>
              </p:cNvSpPr>
              <p:nvPr/>
            </p:nvSpPr>
            <p:spPr bwMode="auto">
              <a:xfrm>
                <a:off x="655" y="1275"/>
                <a:ext cx="0" cy="21"/>
              </a:xfrm>
              <a:prstGeom prst="line">
                <a:avLst/>
              </a:prstGeom>
              <a:noFill/>
              <a:ln w="1">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54" name="Rectangle 966"/>
              <p:cNvSpPr>
                <a:spLocks noChangeArrowheads="1"/>
              </p:cNvSpPr>
              <p:nvPr/>
            </p:nvSpPr>
            <p:spPr bwMode="auto">
              <a:xfrm>
                <a:off x="662" y="1563"/>
                <a:ext cx="21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gwm368-4B#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55" name="Rectangle 967"/>
              <p:cNvSpPr>
                <a:spLocks noChangeArrowheads="1"/>
              </p:cNvSpPr>
              <p:nvPr/>
            </p:nvSpPr>
            <p:spPr bwMode="auto">
              <a:xfrm>
                <a:off x="838" y="1564"/>
                <a:ext cx="19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kbo-0086-4B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56" name="Rectangle 968"/>
              <p:cNvSpPr>
                <a:spLocks noChangeArrowheads="1"/>
              </p:cNvSpPr>
              <p:nvPr/>
            </p:nvSpPr>
            <p:spPr bwMode="auto">
              <a:xfrm>
                <a:off x="497" y="1565"/>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11.2</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57" name="Freeform 969"/>
              <p:cNvSpPr>
                <a:spLocks/>
              </p:cNvSpPr>
              <p:nvPr/>
            </p:nvSpPr>
            <p:spPr bwMode="auto">
              <a:xfrm>
                <a:off x="558" y="1579"/>
                <a:ext cx="39" cy="17"/>
              </a:xfrm>
              <a:custGeom>
                <a:avLst/>
                <a:gdLst>
                  <a:gd name="T0" fmla="*/ 0 w 142"/>
                  <a:gd name="T1" fmla="*/ 0 h 62"/>
                  <a:gd name="T2" fmla="*/ 15 w 142"/>
                  <a:gd name="T3" fmla="*/ 0 h 62"/>
                  <a:gd name="T4" fmla="*/ 142 w 142"/>
                  <a:gd name="T5" fmla="*/ 62 h 62"/>
                </a:gdLst>
                <a:ahLst/>
                <a:cxnLst>
                  <a:cxn ang="0">
                    <a:pos x="T0" y="T1"/>
                  </a:cxn>
                  <a:cxn ang="0">
                    <a:pos x="T2" y="T3"/>
                  </a:cxn>
                  <a:cxn ang="0">
                    <a:pos x="T4" y="T5"/>
                  </a:cxn>
                </a:cxnLst>
                <a:rect l="0" t="0" r="r" b="b"/>
                <a:pathLst>
                  <a:path w="142" h="62">
                    <a:moveTo>
                      <a:pt x="0" y="0"/>
                    </a:moveTo>
                    <a:lnTo>
                      <a:pt x="15" y="0"/>
                    </a:lnTo>
                    <a:lnTo>
                      <a:pt x="142" y="62"/>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58" name="Freeform 970"/>
              <p:cNvSpPr>
                <a:spLocks/>
              </p:cNvSpPr>
              <p:nvPr/>
            </p:nvSpPr>
            <p:spPr bwMode="auto">
              <a:xfrm>
                <a:off x="599" y="1579"/>
                <a:ext cx="54" cy="17"/>
              </a:xfrm>
              <a:custGeom>
                <a:avLst/>
                <a:gdLst>
                  <a:gd name="T0" fmla="*/ 0 w 199"/>
                  <a:gd name="T1" fmla="*/ 62 h 62"/>
                  <a:gd name="T2" fmla="*/ 63 w 199"/>
                  <a:gd name="T3" fmla="*/ 62 h 62"/>
                  <a:gd name="T4" fmla="*/ 190 w 199"/>
                  <a:gd name="T5" fmla="*/ 0 h 62"/>
                  <a:gd name="T6" fmla="*/ 199 w 199"/>
                  <a:gd name="T7" fmla="*/ 0 h 62"/>
                </a:gdLst>
                <a:ahLst/>
                <a:cxnLst>
                  <a:cxn ang="0">
                    <a:pos x="T0" y="T1"/>
                  </a:cxn>
                  <a:cxn ang="0">
                    <a:pos x="T2" y="T3"/>
                  </a:cxn>
                  <a:cxn ang="0">
                    <a:pos x="T4" y="T5"/>
                  </a:cxn>
                  <a:cxn ang="0">
                    <a:pos x="T6" y="T7"/>
                  </a:cxn>
                </a:cxnLst>
                <a:rect l="0" t="0" r="r" b="b"/>
                <a:pathLst>
                  <a:path w="199" h="62">
                    <a:moveTo>
                      <a:pt x="0" y="62"/>
                    </a:moveTo>
                    <a:lnTo>
                      <a:pt x="63" y="62"/>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59" name="Line 971"/>
              <p:cNvSpPr>
                <a:spLocks noChangeShapeType="1"/>
              </p:cNvSpPr>
              <p:nvPr/>
            </p:nvSpPr>
            <p:spPr bwMode="auto">
              <a:xfrm>
                <a:off x="655" y="1568"/>
                <a:ext cx="0" cy="20"/>
              </a:xfrm>
              <a:prstGeom prst="line">
                <a:avLst/>
              </a:prstGeom>
              <a:noFill/>
              <a:ln w="1">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60" name="Rectangle 972"/>
              <p:cNvSpPr>
                <a:spLocks noChangeArrowheads="1"/>
              </p:cNvSpPr>
              <p:nvPr/>
            </p:nvSpPr>
            <p:spPr bwMode="auto">
              <a:xfrm>
                <a:off x="662" y="1594"/>
                <a:ext cx="21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gwm856-4B#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61" name="Rectangle 973"/>
              <p:cNvSpPr>
                <a:spLocks noChangeArrowheads="1"/>
              </p:cNvSpPr>
              <p:nvPr/>
            </p:nvSpPr>
            <p:spPr bwMode="auto">
              <a:xfrm>
                <a:off x="838" y="1594"/>
                <a:ext cx="188"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barc20-4B#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62" name="Rectangle 974"/>
              <p:cNvSpPr>
                <a:spLocks noChangeArrowheads="1"/>
              </p:cNvSpPr>
              <p:nvPr/>
            </p:nvSpPr>
            <p:spPr bwMode="auto">
              <a:xfrm>
                <a:off x="497" y="1596"/>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11.6</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63" name="Freeform 975"/>
              <p:cNvSpPr>
                <a:spLocks/>
              </p:cNvSpPr>
              <p:nvPr/>
            </p:nvSpPr>
            <p:spPr bwMode="auto">
              <a:xfrm>
                <a:off x="558" y="1608"/>
                <a:ext cx="39" cy="2"/>
              </a:xfrm>
              <a:custGeom>
                <a:avLst/>
                <a:gdLst>
                  <a:gd name="T0" fmla="*/ 0 w 142"/>
                  <a:gd name="T1" fmla="*/ 6 h 6"/>
                  <a:gd name="T2" fmla="*/ 15 w 142"/>
                  <a:gd name="T3" fmla="*/ 6 h 6"/>
                  <a:gd name="T4" fmla="*/ 142 w 142"/>
                  <a:gd name="T5" fmla="*/ 0 h 6"/>
                </a:gdLst>
                <a:ahLst/>
                <a:cxnLst>
                  <a:cxn ang="0">
                    <a:pos x="T0" y="T1"/>
                  </a:cxn>
                  <a:cxn ang="0">
                    <a:pos x="T2" y="T3"/>
                  </a:cxn>
                  <a:cxn ang="0">
                    <a:pos x="T4" y="T5"/>
                  </a:cxn>
                </a:cxnLst>
                <a:rect l="0" t="0" r="r" b="b"/>
                <a:pathLst>
                  <a:path w="142" h="6">
                    <a:moveTo>
                      <a:pt x="0" y="6"/>
                    </a:moveTo>
                    <a:lnTo>
                      <a:pt x="15" y="6"/>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64" name="Freeform 976"/>
              <p:cNvSpPr>
                <a:spLocks/>
              </p:cNvSpPr>
              <p:nvPr/>
            </p:nvSpPr>
            <p:spPr bwMode="auto">
              <a:xfrm>
                <a:off x="599" y="1608"/>
                <a:ext cx="54" cy="2"/>
              </a:xfrm>
              <a:custGeom>
                <a:avLst/>
                <a:gdLst>
                  <a:gd name="T0" fmla="*/ 0 w 199"/>
                  <a:gd name="T1" fmla="*/ 0 h 6"/>
                  <a:gd name="T2" fmla="*/ 63 w 199"/>
                  <a:gd name="T3" fmla="*/ 0 h 6"/>
                  <a:gd name="T4" fmla="*/ 190 w 199"/>
                  <a:gd name="T5" fmla="*/ 6 h 6"/>
                  <a:gd name="T6" fmla="*/ 199 w 199"/>
                  <a:gd name="T7" fmla="*/ 6 h 6"/>
                </a:gdLst>
                <a:ahLst/>
                <a:cxnLst>
                  <a:cxn ang="0">
                    <a:pos x="T0" y="T1"/>
                  </a:cxn>
                  <a:cxn ang="0">
                    <a:pos x="T2" y="T3"/>
                  </a:cxn>
                  <a:cxn ang="0">
                    <a:pos x="T4" y="T5"/>
                  </a:cxn>
                  <a:cxn ang="0">
                    <a:pos x="T6" y="T7"/>
                  </a:cxn>
                </a:cxnLst>
                <a:rect l="0" t="0" r="r" b="b"/>
                <a:pathLst>
                  <a:path w="199" h="6">
                    <a:moveTo>
                      <a:pt x="0" y="0"/>
                    </a:moveTo>
                    <a:lnTo>
                      <a:pt x="63" y="0"/>
                    </a:lnTo>
                    <a:lnTo>
                      <a:pt x="190" y="6"/>
                    </a:lnTo>
                    <a:lnTo>
                      <a:pt x="199" y="6"/>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65" name="Line 977"/>
              <p:cNvSpPr>
                <a:spLocks noChangeShapeType="1"/>
              </p:cNvSpPr>
              <p:nvPr/>
            </p:nvSpPr>
            <p:spPr bwMode="auto">
              <a:xfrm>
                <a:off x="655" y="1599"/>
                <a:ext cx="0" cy="21"/>
              </a:xfrm>
              <a:prstGeom prst="line">
                <a:avLst/>
              </a:prstGeom>
              <a:noFill/>
              <a:ln w="1">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66" name="Rectangle 978"/>
              <p:cNvSpPr>
                <a:spLocks noChangeArrowheads="1"/>
              </p:cNvSpPr>
              <p:nvPr/>
            </p:nvSpPr>
            <p:spPr bwMode="auto">
              <a:xfrm>
                <a:off x="662" y="1626"/>
                <a:ext cx="223"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wPt-8892-4B#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67" name="Rectangle 979"/>
              <p:cNvSpPr>
                <a:spLocks noChangeArrowheads="1"/>
              </p:cNvSpPr>
              <p:nvPr/>
            </p:nvSpPr>
            <p:spPr bwMode="auto">
              <a:xfrm>
                <a:off x="497" y="1628"/>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12.1</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68" name="Freeform 980"/>
              <p:cNvSpPr>
                <a:spLocks/>
              </p:cNvSpPr>
              <p:nvPr/>
            </p:nvSpPr>
            <p:spPr bwMode="auto">
              <a:xfrm>
                <a:off x="558" y="1624"/>
                <a:ext cx="39" cy="17"/>
              </a:xfrm>
              <a:custGeom>
                <a:avLst/>
                <a:gdLst>
                  <a:gd name="T0" fmla="*/ 0 w 142"/>
                  <a:gd name="T1" fmla="*/ 62 h 62"/>
                  <a:gd name="T2" fmla="*/ 15 w 142"/>
                  <a:gd name="T3" fmla="*/ 62 h 62"/>
                  <a:gd name="T4" fmla="*/ 142 w 142"/>
                  <a:gd name="T5" fmla="*/ 0 h 62"/>
                </a:gdLst>
                <a:ahLst/>
                <a:cxnLst>
                  <a:cxn ang="0">
                    <a:pos x="T0" y="T1"/>
                  </a:cxn>
                  <a:cxn ang="0">
                    <a:pos x="T2" y="T3"/>
                  </a:cxn>
                  <a:cxn ang="0">
                    <a:pos x="T4" y="T5"/>
                  </a:cxn>
                </a:cxnLst>
                <a:rect l="0" t="0" r="r" b="b"/>
                <a:pathLst>
                  <a:path w="142" h="62">
                    <a:moveTo>
                      <a:pt x="0" y="62"/>
                    </a:moveTo>
                    <a:lnTo>
                      <a:pt x="15" y="62"/>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69" name="Freeform 981"/>
              <p:cNvSpPr>
                <a:spLocks/>
              </p:cNvSpPr>
              <p:nvPr/>
            </p:nvSpPr>
            <p:spPr bwMode="auto">
              <a:xfrm>
                <a:off x="599" y="1624"/>
                <a:ext cx="54" cy="17"/>
              </a:xfrm>
              <a:custGeom>
                <a:avLst/>
                <a:gdLst>
                  <a:gd name="T0" fmla="*/ 0 w 199"/>
                  <a:gd name="T1" fmla="*/ 0 h 62"/>
                  <a:gd name="T2" fmla="*/ 63 w 199"/>
                  <a:gd name="T3" fmla="*/ 0 h 62"/>
                  <a:gd name="T4" fmla="*/ 190 w 199"/>
                  <a:gd name="T5" fmla="*/ 62 h 62"/>
                  <a:gd name="T6" fmla="*/ 199 w 199"/>
                  <a:gd name="T7" fmla="*/ 62 h 62"/>
                </a:gdLst>
                <a:ahLst/>
                <a:cxnLst>
                  <a:cxn ang="0">
                    <a:pos x="T0" y="T1"/>
                  </a:cxn>
                  <a:cxn ang="0">
                    <a:pos x="T2" y="T3"/>
                  </a:cxn>
                  <a:cxn ang="0">
                    <a:pos x="T4" y="T5"/>
                  </a:cxn>
                  <a:cxn ang="0">
                    <a:pos x="T6" y="T7"/>
                  </a:cxn>
                </a:cxnLst>
                <a:rect l="0" t="0" r="r" b="b"/>
                <a:pathLst>
                  <a:path w="199" h="62">
                    <a:moveTo>
                      <a:pt x="0" y="0"/>
                    </a:moveTo>
                    <a:lnTo>
                      <a:pt x="63" y="0"/>
                    </a:lnTo>
                    <a:lnTo>
                      <a:pt x="190" y="62"/>
                    </a:lnTo>
                    <a:lnTo>
                      <a:pt x="199" y="62"/>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70" name="Rectangle 982"/>
              <p:cNvSpPr>
                <a:spLocks noChangeArrowheads="1"/>
              </p:cNvSpPr>
              <p:nvPr/>
            </p:nvSpPr>
            <p:spPr bwMode="auto">
              <a:xfrm>
                <a:off x="662" y="1845"/>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wPt-5655-4B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71" name="Rectangle 983"/>
              <p:cNvSpPr>
                <a:spLocks noChangeArrowheads="1"/>
              </p:cNvSpPr>
              <p:nvPr/>
            </p:nvSpPr>
            <p:spPr bwMode="auto">
              <a:xfrm>
                <a:off x="497" y="1846"/>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20.0</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72" name="Freeform 984"/>
              <p:cNvSpPr>
                <a:spLocks/>
              </p:cNvSpPr>
              <p:nvPr/>
            </p:nvSpPr>
            <p:spPr bwMode="auto">
              <a:xfrm>
                <a:off x="558" y="1860"/>
                <a:ext cx="39" cy="19"/>
              </a:xfrm>
              <a:custGeom>
                <a:avLst/>
                <a:gdLst>
                  <a:gd name="T0" fmla="*/ 0 w 142"/>
                  <a:gd name="T1" fmla="*/ 0 h 71"/>
                  <a:gd name="T2" fmla="*/ 15 w 142"/>
                  <a:gd name="T3" fmla="*/ 0 h 71"/>
                  <a:gd name="T4" fmla="*/ 142 w 142"/>
                  <a:gd name="T5" fmla="*/ 71 h 71"/>
                </a:gdLst>
                <a:ahLst/>
                <a:cxnLst>
                  <a:cxn ang="0">
                    <a:pos x="T0" y="T1"/>
                  </a:cxn>
                  <a:cxn ang="0">
                    <a:pos x="T2" y="T3"/>
                  </a:cxn>
                  <a:cxn ang="0">
                    <a:pos x="T4" y="T5"/>
                  </a:cxn>
                </a:cxnLst>
                <a:rect l="0" t="0" r="r" b="b"/>
                <a:pathLst>
                  <a:path w="142" h="71">
                    <a:moveTo>
                      <a:pt x="0" y="0"/>
                    </a:moveTo>
                    <a:lnTo>
                      <a:pt x="15" y="0"/>
                    </a:lnTo>
                    <a:lnTo>
                      <a:pt x="142" y="71"/>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73" name="Freeform 985"/>
              <p:cNvSpPr>
                <a:spLocks/>
              </p:cNvSpPr>
              <p:nvPr/>
            </p:nvSpPr>
            <p:spPr bwMode="auto">
              <a:xfrm>
                <a:off x="598" y="1860"/>
                <a:ext cx="56" cy="19"/>
              </a:xfrm>
              <a:custGeom>
                <a:avLst/>
                <a:gdLst>
                  <a:gd name="T0" fmla="*/ 0 w 206"/>
                  <a:gd name="T1" fmla="*/ 71 h 71"/>
                  <a:gd name="T2" fmla="*/ 66 w 206"/>
                  <a:gd name="T3" fmla="*/ 71 h 71"/>
                  <a:gd name="T4" fmla="*/ 193 w 206"/>
                  <a:gd name="T5" fmla="*/ 0 h 71"/>
                  <a:gd name="T6" fmla="*/ 206 w 206"/>
                  <a:gd name="T7" fmla="*/ 0 h 71"/>
                </a:gdLst>
                <a:ahLst/>
                <a:cxnLst>
                  <a:cxn ang="0">
                    <a:pos x="T0" y="T1"/>
                  </a:cxn>
                  <a:cxn ang="0">
                    <a:pos x="T2" y="T3"/>
                  </a:cxn>
                  <a:cxn ang="0">
                    <a:pos x="T4" y="T5"/>
                  </a:cxn>
                  <a:cxn ang="0">
                    <a:pos x="T6" y="T7"/>
                  </a:cxn>
                </a:cxnLst>
                <a:rect l="0" t="0" r="r" b="b"/>
                <a:pathLst>
                  <a:path w="206" h="71">
                    <a:moveTo>
                      <a:pt x="0" y="71"/>
                    </a:moveTo>
                    <a:lnTo>
                      <a:pt x="66" y="71"/>
                    </a:lnTo>
                    <a:lnTo>
                      <a:pt x="193" y="0"/>
                    </a:lnTo>
                    <a:lnTo>
                      <a:pt x="206"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74" name="Rectangle 986"/>
              <p:cNvSpPr>
                <a:spLocks noChangeArrowheads="1"/>
              </p:cNvSpPr>
              <p:nvPr/>
            </p:nvSpPr>
            <p:spPr bwMode="auto">
              <a:xfrm>
                <a:off x="662" y="1875"/>
                <a:ext cx="19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kbo-0041-4B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75" name="Rectangle 987"/>
              <p:cNvSpPr>
                <a:spLocks noChangeArrowheads="1"/>
              </p:cNvSpPr>
              <p:nvPr/>
            </p:nvSpPr>
            <p:spPr bwMode="auto">
              <a:xfrm>
                <a:off x="497" y="1877"/>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20.4</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76" name="Freeform 988"/>
              <p:cNvSpPr>
                <a:spLocks/>
              </p:cNvSpPr>
              <p:nvPr/>
            </p:nvSpPr>
            <p:spPr bwMode="auto">
              <a:xfrm>
                <a:off x="558" y="1890"/>
                <a:ext cx="39" cy="2"/>
              </a:xfrm>
              <a:custGeom>
                <a:avLst/>
                <a:gdLst>
                  <a:gd name="T0" fmla="*/ 0 w 142"/>
                  <a:gd name="T1" fmla="*/ 0 h 6"/>
                  <a:gd name="T2" fmla="*/ 15 w 142"/>
                  <a:gd name="T3" fmla="*/ 0 h 6"/>
                  <a:gd name="T4" fmla="*/ 142 w 142"/>
                  <a:gd name="T5" fmla="*/ 6 h 6"/>
                </a:gdLst>
                <a:ahLst/>
                <a:cxnLst>
                  <a:cxn ang="0">
                    <a:pos x="T0" y="T1"/>
                  </a:cxn>
                  <a:cxn ang="0">
                    <a:pos x="T2" y="T3"/>
                  </a:cxn>
                  <a:cxn ang="0">
                    <a:pos x="T4" y="T5"/>
                  </a:cxn>
                </a:cxnLst>
                <a:rect l="0" t="0" r="r" b="b"/>
                <a:pathLst>
                  <a:path w="142" h="6">
                    <a:moveTo>
                      <a:pt x="0" y="0"/>
                    </a:moveTo>
                    <a:lnTo>
                      <a:pt x="15" y="0"/>
                    </a:lnTo>
                    <a:lnTo>
                      <a:pt x="142" y="6"/>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77" name="Freeform 989"/>
              <p:cNvSpPr>
                <a:spLocks/>
              </p:cNvSpPr>
              <p:nvPr/>
            </p:nvSpPr>
            <p:spPr bwMode="auto">
              <a:xfrm>
                <a:off x="598" y="1890"/>
                <a:ext cx="56" cy="2"/>
              </a:xfrm>
              <a:custGeom>
                <a:avLst/>
                <a:gdLst>
                  <a:gd name="T0" fmla="*/ 0 w 206"/>
                  <a:gd name="T1" fmla="*/ 6 h 6"/>
                  <a:gd name="T2" fmla="*/ 66 w 206"/>
                  <a:gd name="T3" fmla="*/ 6 h 6"/>
                  <a:gd name="T4" fmla="*/ 193 w 206"/>
                  <a:gd name="T5" fmla="*/ 0 h 6"/>
                  <a:gd name="T6" fmla="*/ 206 w 206"/>
                  <a:gd name="T7" fmla="*/ 0 h 6"/>
                </a:gdLst>
                <a:ahLst/>
                <a:cxnLst>
                  <a:cxn ang="0">
                    <a:pos x="T0" y="T1"/>
                  </a:cxn>
                  <a:cxn ang="0">
                    <a:pos x="T2" y="T3"/>
                  </a:cxn>
                  <a:cxn ang="0">
                    <a:pos x="T4" y="T5"/>
                  </a:cxn>
                  <a:cxn ang="0">
                    <a:pos x="T6" y="T7"/>
                  </a:cxn>
                </a:cxnLst>
                <a:rect l="0" t="0" r="r" b="b"/>
                <a:pathLst>
                  <a:path w="206" h="6">
                    <a:moveTo>
                      <a:pt x="0" y="6"/>
                    </a:moveTo>
                    <a:lnTo>
                      <a:pt x="66" y="6"/>
                    </a:lnTo>
                    <a:lnTo>
                      <a:pt x="193" y="0"/>
                    </a:lnTo>
                    <a:lnTo>
                      <a:pt x="206"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78" name="Rectangle 990"/>
              <p:cNvSpPr>
                <a:spLocks noChangeArrowheads="1"/>
              </p:cNvSpPr>
              <p:nvPr/>
            </p:nvSpPr>
            <p:spPr bwMode="auto">
              <a:xfrm>
                <a:off x="662" y="1906"/>
                <a:ext cx="223"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wPt-0872-4B#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79" name="Rectangle 991"/>
              <p:cNvSpPr>
                <a:spLocks noChangeArrowheads="1"/>
              </p:cNvSpPr>
              <p:nvPr/>
            </p:nvSpPr>
            <p:spPr bwMode="auto">
              <a:xfrm>
                <a:off x="497" y="1908"/>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20.7</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80" name="Freeform 992"/>
              <p:cNvSpPr>
                <a:spLocks/>
              </p:cNvSpPr>
              <p:nvPr/>
            </p:nvSpPr>
            <p:spPr bwMode="auto">
              <a:xfrm>
                <a:off x="558" y="1902"/>
                <a:ext cx="39" cy="19"/>
              </a:xfrm>
              <a:custGeom>
                <a:avLst/>
                <a:gdLst>
                  <a:gd name="T0" fmla="*/ 0 w 142"/>
                  <a:gd name="T1" fmla="*/ 71 h 71"/>
                  <a:gd name="T2" fmla="*/ 15 w 142"/>
                  <a:gd name="T3" fmla="*/ 71 h 71"/>
                  <a:gd name="T4" fmla="*/ 142 w 142"/>
                  <a:gd name="T5" fmla="*/ 0 h 71"/>
                </a:gdLst>
                <a:ahLst/>
                <a:cxnLst>
                  <a:cxn ang="0">
                    <a:pos x="T0" y="T1"/>
                  </a:cxn>
                  <a:cxn ang="0">
                    <a:pos x="T2" y="T3"/>
                  </a:cxn>
                  <a:cxn ang="0">
                    <a:pos x="T4" y="T5"/>
                  </a:cxn>
                </a:cxnLst>
                <a:rect l="0" t="0" r="r" b="b"/>
                <a:pathLst>
                  <a:path w="142" h="71">
                    <a:moveTo>
                      <a:pt x="0" y="71"/>
                    </a:moveTo>
                    <a:lnTo>
                      <a:pt x="15" y="71"/>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81" name="Freeform 993"/>
              <p:cNvSpPr>
                <a:spLocks/>
              </p:cNvSpPr>
              <p:nvPr/>
            </p:nvSpPr>
            <p:spPr bwMode="auto">
              <a:xfrm>
                <a:off x="599" y="1902"/>
                <a:ext cx="54" cy="19"/>
              </a:xfrm>
              <a:custGeom>
                <a:avLst/>
                <a:gdLst>
                  <a:gd name="T0" fmla="*/ 0 w 199"/>
                  <a:gd name="T1" fmla="*/ 0 h 71"/>
                  <a:gd name="T2" fmla="*/ 63 w 199"/>
                  <a:gd name="T3" fmla="*/ 0 h 71"/>
                  <a:gd name="T4" fmla="*/ 190 w 199"/>
                  <a:gd name="T5" fmla="*/ 71 h 71"/>
                  <a:gd name="T6" fmla="*/ 199 w 199"/>
                  <a:gd name="T7" fmla="*/ 71 h 71"/>
                </a:gdLst>
                <a:ahLst/>
                <a:cxnLst>
                  <a:cxn ang="0">
                    <a:pos x="T0" y="T1"/>
                  </a:cxn>
                  <a:cxn ang="0">
                    <a:pos x="T2" y="T3"/>
                  </a:cxn>
                  <a:cxn ang="0">
                    <a:pos x="T4" y="T5"/>
                  </a:cxn>
                  <a:cxn ang="0">
                    <a:pos x="T6" y="T7"/>
                  </a:cxn>
                </a:cxnLst>
                <a:rect l="0" t="0" r="r" b="b"/>
                <a:pathLst>
                  <a:path w="199" h="71">
                    <a:moveTo>
                      <a:pt x="0" y="0"/>
                    </a:moveTo>
                    <a:lnTo>
                      <a:pt x="63" y="0"/>
                    </a:lnTo>
                    <a:lnTo>
                      <a:pt x="190" y="71"/>
                    </a:lnTo>
                    <a:lnTo>
                      <a:pt x="199" y="71"/>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82" name="Rectangle 994"/>
              <p:cNvSpPr>
                <a:spLocks noChangeArrowheads="1"/>
              </p:cNvSpPr>
              <p:nvPr/>
            </p:nvSpPr>
            <p:spPr bwMode="auto">
              <a:xfrm>
                <a:off x="662" y="2018"/>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wPt-1491-4B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83" name="Rectangle 995"/>
              <p:cNvSpPr>
                <a:spLocks noChangeArrowheads="1"/>
              </p:cNvSpPr>
              <p:nvPr/>
            </p:nvSpPr>
            <p:spPr bwMode="auto">
              <a:xfrm>
                <a:off x="497" y="2020"/>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24.9</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84" name="Freeform 996"/>
              <p:cNvSpPr>
                <a:spLocks/>
              </p:cNvSpPr>
              <p:nvPr/>
            </p:nvSpPr>
            <p:spPr bwMode="auto">
              <a:xfrm>
                <a:off x="558" y="2033"/>
                <a:ext cx="39" cy="4"/>
              </a:xfrm>
              <a:custGeom>
                <a:avLst/>
                <a:gdLst>
                  <a:gd name="T0" fmla="*/ 0 w 142"/>
                  <a:gd name="T1" fmla="*/ 0 h 14"/>
                  <a:gd name="T2" fmla="*/ 15 w 142"/>
                  <a:gd name="T3" fmla="*/ 0 h 14"/>
                  <a:gd name="T4" fmla="*/ 142 w 142"/>
                  <a:gd name="T5" fmla="*/ 14 h 14"/>
                </a:gdLst>
                <a:ahLst/>
                <a:cxnLst>
                  <a:cxn ang="0">
                    <a:pos x="T0" y="T1"/>
                  </a:cxn>
                  <a:cxn ang="0">
                    <a:pos x="T2" y="T3"/>
                  </a:cxn>
                  <a:cxn ang="0">
                    <a:pos x="T4" y="T5"/>
                  </a:cxn>
                </a:cxnLst>
                <a:rect l="0" t="0" r="r" b="b"/>
                <a:pathLst>
                  <a:path w="142" h="14">
                    <a:moveTo>
                      <a:pt x="0" y="0"/>
                    </a:moveTo>
                    <a:lnTo>
                      <a:pt x="15" y="0"/>
                    </a:lnTo>
                    <a:lnTo>
                      <a:pt x="142" y="14"/>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85" name="Freeform 997"/>
              <p:cNvSpPr>
                <a:spLocks/>
              </p:cNvSpPr>
              <p:nvPr/>
            </p:nvSpPr>
            <p:spPr bwMode="auto">
              <a:xfrm>
                <a:off x="598" y="2033"/>
                <a:ext cx="56" cy="4"/>
              </a:xfrm>
              <a:custGeom>
                <a:avLst/>
                <a:gdLst>
                  <a:gd name="T0" fmla="*/ 0 w 206"/>
                  <a:gd name="T1" fmla="*/ 14 h 14"/>
                  <a:gd name="T2" fmla="*/ 66 w 206"/>
                  <a:gd name="T3" fmla="*/ 14 h 14"/>
                  <a:gd name="T4" fmla="*/ 193 w 206"/>
                  <a:gd name="T5" fmla="*/ 0 h 14"/>
                  <a:gd name="T6" fmla="*/ 206 w 206"/>
                  <a:gd name="T7" fmla="*/ 0 h 14"/>
                </a:gdLst>
                <a:ahLst/>
                <a:cxnLst>
                  <a:cxn ang="0">
                    <a:pos x="T0" y="T1"/>
                  </a:cxn>
                  <a:cxn ang="0">
                    <a:pos x="T2" y="T3"/>
                  </a:cxn>
                  <a:cxn ang="0">
                    <a:pos x="T4" y="T5"/>
                  </a:cxn>
                  <a:cxn ang="0">
                    <a:pos x="T6" y="T7"/>
                  </a:cxn>
                </a:cxnLst>
                <a:rect l="0" t="0" r="r" b="b"/>
                <a:pathLst>
                  <a:path w="206" h="14">
                    <a:moveTo>
                      <a:pt x="0" y="14"/>
                    </a:moveTo>
                    <a:lnTo>
                      <a:pt x="66" y="14"/>
                    </a:lnTo>
                    <a:lnTo>
                      <a:pt x="193" y="0"/>
                    </a:lnTo>
                    <a:lnTo>
                      <a:pt x="206"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86" name="Rectangle 998"/>
              <p:cNvSpPr>
                <a:spLocks noChangeArrowheads="1"/>
              </p:cNvSpPr>
              <p:nvPr/>
            </p:nvSpPr>
            <p:spPr bwMode="auto">
              <a:xfrm>
                <a:off x="662" y="2049"/>
                <a:ext cx="206"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barc340-4B#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87" name="Rectangle 999"/>
              <p:cNvSpPr>
                <a:spLocks noChangeArrowheads="1"/>
              </p:cNvSpPr>
              <p:nvPr/>
            </p:nvSpPr>
            <p:spPr bwMode="auto">
              <a:xfrm>
                <a:off x="497" y="2051"/>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26.0</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88" name="Freeform 1000"/>
              <p:cNvSpPr>
                <a:spLocks/>
              </p:cNvSpPr>
              <p:nvPr/>
            </p:nvSpPr>
            <p:spPr bwMode="auto">
              <a:xfrm>
                <a:off x="558" y="2064"/>
                <a:ext cx="39" cy="9"/>
              </a:xfrm>
              <a:custGeom>
                <a:avLst/>
                <a:gdLst>
                  <a:gd name="T0" fmla="*/ 0 w 142"/>
                  <a:gd name="T1" fmla="*/ 0 h 31"/>
                  <a:gd name="T2" fmla="*/ 15 w 142"/>
                  <a:gd name="T3" fmla="*/ 0 h 31"/>
                  <a:gd name="T4" fmla="*/ 142 w 142"/>
                  <a:gd name="T5" fmla="*/ 31 h 31"/>
                </a:gdLst>
                <a:ahLst/>
                <a:cxnLst>
                  <a:cxn ang="0">
                    <a:pos x="T0" y="T1"/>
                  </a:cxn>
                  <a:cxn ang="0">
                    <a:pos x="T2" y="T3"/>
                  </a:cxn>
                  <a:cxn ang="0">
                    <a:pos x="T4" y="T5"/>
                  </a:cxn>
                </a:cxnLst>
                <a:rect l="0" t="0" r="r" b="b"/>
                <a:pathLst>
                  <a:path w="142" h="31">
                    <a:moveTo>
                      <a:pt x="0" y="0"/>
                    </a:moveTo>
                    <a:lnTo>
                      <a:pt x="15" y="0"/>
                    </a:lnTo>
                    <a:lnTo>
                      <a:pt x="142" y="31"/>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89" name="Freeform 1001"/>
              <p:cNvSpPr>
                <a:spLocks/>
              </p:cNvSpPr>
              <p:nvPr/>
            </p:nvSpPr>
            <p:spPr bwMode="auto">
              <a:xfrm>
                <a:off x="599" y="2064"/>
                <a:ext cx="54" cy="9"/>
              </a:xfrm>
              <a:custGeom>
                <a:avLst/>
                <a:gdLst>
                  <a:gd name="T0" fmla="*/ 0 w 199"/>
                  <a:gd name="T1" fmla="*/ 31 h 31"/>
                  <a:gd name="T2" fmla="*/ 63 w 199"/>
                  <a:gd name="T3" fmla="*/ 31 h 31"/>
                  <a:gd name="T4" fmla="*/ 190 w 199"/>
                  <a:gd name="T5" fmla="*/ 0 h 31"/>
                  <a:gd name="T6" fmla="*/ 199 w 199"/>
                  <a:gd name="T7" fmla="*/ 0 h 31"/>
                </a:gdLst>
                <a:ahLst/>
                <a:cxnLst>
                  <a:cxn ang="0">
                    <a:pos x="T0" y="T1"/>
                  </a:cxn>
                  <a:cxn ang="0">
                    <a:pos x="T2" y="T3"/>
                  </a:cxn>
                  <a:cxn ang="0">
                    <a:pos x="T4" y="T5"/>
                  </a:cxn>
                  <a:cxn ang="0">
                    <a:pos x="T6" y="T7"/>
                  </a:cxn>
                </a:cxnLst>
                <a:rect l="0" t="0" r="r" b="b"/>
                <a:pathLst>
                  <a:path w="199" h="31">
                    <a:moveTo>
                      <a:pt x="0" y="31"/>
                    </a:moveTo>
                    <a:lnTo>
                      <a:pt x="63" y="31"/>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90" name="Rectangle 1002"/>
              <p:cNvSpPr>
                <a:spLocks noChangeArrowheads="1"/>
              </p:cNvSpPr>
              <p:nvPr/>
            </p:nvSpPr>
            <p:spPr bwMode="auto">
              <a:xfrm>
                <a:off x="662" y="2080"/>
                <a:ext cx="21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gwm513-4B#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91" name="Rectangle 1003"/>
              <p:cNvSpPr>
                <a:spLocks noChangeArrowheads="1"/>
              </p:cNvSpPr>
              <p:nvPr/>
            </p:nvSpPr>
            <p:spPr bwMode="auto">
              <a:xfrm>
                <a:off x="497" y="2082"/>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26.6</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92" name="Freeform 1004"/>
              <p:cNvSpPr>
                <a:spLocks/>
              </p:cNvSpPr>
              <p:nvPr/>
            </p:nvSpPr>
            <p:spPr bwMode="auto">
              <a:xfrm>
                <a:off x="558" y="2092"/>
                <a:ext cx="39" cy="4"/>
              </a:xfrm>
              <a:custGeom>
                <a:avLst/>
                <a:gdLst>
                  <a:gd name="T0" fmla="*/ 0 w 142"/>
                  <a:gd name="T1" fmla="*/ 13 h 13"/>
                  <a:gd name="T2" fmla="*/ 15 w 142"/>
                  <a:gd name="T3" fmla="*/ 13 h 13"/>
                  <a:gd name="T4" fmla="*/ 142 w 142"/>
                  <a:gd name="T5" fmla="*/ 0 h 13"/>
                </a:gdLst>
                <a:ahLst/>
                <a:cxnLst>
                  <a:cxn ang="0">
                    <a:pos x="T0" y="T1"/>
                  </a:cxn>
                  <a:cxn ang="0">
                    <a:pos x="T2" y="T3"/>
                  </a:cxn>
                  <a:cxn ang="0">
                    <a:pos x="T4" y="T5"/>
                  </a:cxn>
                </a:cxnLst>
                <a:rect l="0" t="0" r="r" b="b"/>
                <a:pathLst>
                  <a:path w="142" h="13">
                    <a:moveTo>
                      <a:pt x="0" y="13"/>
                    </a:moveTo>
                    <a:lnTo>
                      <a:pt x="15" y="13"/>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93" name="Freeform 1005"/>
              <p:cNvSpPr>
                <a:spLocks/>
              </p:cNvSpPr>
              <p:nvPr/>
            </p:nvSpPr>
            <p:spPr bwMode="auto">
              <a:xfrm>
                <a:off x="599" y="2092"/>
                <a:ext cx="54" cy="4"/>
              </a:xfrm>
              <a:custGeom>
                <a:avLst/>
                <a:gdLst>
                  <a:gd name="T0" fmla="*/ 0 w 199"/>
                  <a:gd name="T1" fmla="*/ 0 h 13"/>
                  <a:gd name="T2" fmla="*/ 63 w 199"/>
                  <a:gd name="T3" fmla="*/ 0 h 13"/>
                  <a:gd name="T4" fmla="*/ 190 w 199"/>
                  <a:gd name="T5" fmla="*/ 13 h 13"/>
                  <a:gd name="T6" fmla="*/ 199 w 199"/>
                  <a:gd name="T7" fmla="*/ 13 h 13"/>
                </a:gdLst>
                <a:ahLst/>
                <a:cxnLst>
                  <a:cxn ang="0">
                    <a:pos x="T0" y="T1"/>
                  </a:cxn>
                  <a:cxn ang="0">
                    <a:pos x="T2" y="T3"/>
                  </a:cxn>
                  <a:cxn ang="0">
                    <a:pos x="T4" y="T5"/>
                  </a:cxn>
                  <a:cxn ang="0">
                    <a:pos x="T6" y="T7"/>
                  </a:cxn>
                </a:cxnLst>
                <a:rect l="0" t="0" r="r" b="b"/>
                <a:pathLst>
                  <a:path w="199" h="13">
                    <a:moveTo>
                      <a:pt x="0" y="0"/>
                    </a:moveTo>
                    <a:lnTo>
                      <a:pt x="63" y="0"/>
                    </a:lnTo>
                    <a:lnTo>
                      <a:pt x="190" y="13"/>
                    </a:lnTo>
                    <a:lnTo>
                      <a:pt x="199" y="13"/>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94" name="Rectangle 1006"/>
              <p:cNvSpPr>
                <a:spLocks noChangeArrowheads="1"/>
              </p:cNvSpPr>
              <p:nvPr/>
            </p:nvSpPr>
            <p:spPr bwMode="auto">
              <a:xfrm>
                <a:off x="662" y="2563"/>
                <a:ext cx="21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gwm165-4B#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95" name="Rectangle 1007"/>
              <p:cNvSpPr>
                <a:spLocks noChangeArrowheads="1"/>
              </p:cNvSpPr>
              <p:nvPr/>
            </p:nvSpPr>
            <p:spPr bwMode="auto">
              <a:xfrm>
                <a:off x="497" y="2565"/>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42.1</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96" name="Freeform 1008"/>
              <p:cNvSpPr>
                <a:spLocks/>
              </p:cNvSpPr>
              <p:nvPr/>
            </p:nvSpPr>
            <p:spPr bwMode="auto">
              <a:xfrm>
                <a:off x="558" y="2579"/>
                <a:ext cx="39" cy="13"/>
              </a:xfrm>
              <a:custGeom>
                <a:avLst/>
                <a:gdLst>
                  <a:gd name="T0" fmla="*/ 0 w 142"/>
                  <a:gd name="T1" fmla="*/ 0 h 48"/>
                  <a:gd name="T2" fmla="*/ 15 w 142"/>
                  <a:gd name="T3" fmla="*/ 0 h 48"/>
                  <a:gd name="T4" fmla="*/ 142 w 142"/>
                  <a:gd name="T5" fmla="*/ 48 h 48"/>
                </a:gdLst>
                <a:ahLst/>
                <a:cxnLst>
                  <a:cxn ang="0">
                    <a:pos x="T0" y="T1"/>
                  </a:cxn>
                  <a:cxn ang="0">
                    <a:pos x="T2" y="T3"/>
                  </a:cxn>
                  <a:cxn ang="0">
                    <a:pos x="T4" y="T5"/>
                  </a:cxn>
                </a:cxnLst>
                <a:rect l="0" t="0" r="r" b="b"/>
                <a:pathLst>
                  <a:path w="142" h="48">
                    <a:moveTo>
                      <a:pt x="0" y="0"/>
                    </a:moveTo>
                    <a:lnTo>
                      <a:pt x="15" y="0"/>
                    </a:lnTo>
                    <a:lnTo>
                      <a:pt x="142" y="48"/>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97" name="Freeform 1009"/>
              <p:cNvSpPr>
                <a:spLocks/>
              </p:cNvSpPr>
              <p:nvPr/>
            </p:nvSpPr>
            <p:spPr bwMode="auto">
              <a:xfrm>
                <a:off x="599" y="2579"/>
                <a:ext cx="54" cy="13"/>
              </a:xfrm>
              <a:custGeom>
                <a:avLst/>
                <a:gdLst>
                  <a:gd name="T0" fmla="*/ 0 w 199"/>
                  <a:gd name="T1" fmla="*/ 48 h 48"/>
                  <a:gd name="T2" fmla="*/ 63 w 199"/>
                  <a:gd name="T3" fmla="*/ 48 h 48"/>
                  <a:gd name="T4" fmla="*/ 190 w 199"/>
                  <a:gd name="T5" fmla="*/ 0 h 48"/>
                  <a:gd name="T6" fmla="*/ 199 w 199"/>
                  <a:gd name="T7" fmla="*/ 0 h 48"/>
                </a:gdLst>
                <a:ahLst/>
                <a:cxnLst>
                  <a:cxn ang="0">
                    <a:pos x="T0" y="T1"/>
                  </a:cxn>
                  <a:cxn ang="0">
                    <a:pos x="T2" y="T3"/>
                  </a:cxn>
                  <a:cxn ang="0">
                    <a:pos x="T4" y="T5"/>
                  </a:cxn>
                  <a:cxn ang="0">
                    <a:pos x="T6" y="T7"/>
                  </a:cxn>
                </a:cxnLst>
                <a:rect l="0" t="0" r="r" b="b"/>
                <a:pathLst>
                  <a:path w="199" h="48">
                    <a:moveTo>
                      <a:pt x="0" y="48"/>
                    </a:moveTo>
                    <a:lnTo>
                      <a:pt x="63" y="48"/>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98" name="Rectangle 1010"/>
              <p:cNvSpPr>
                <a:spLocks noChangeArrowheads="1"/>
              </p:cNvSpPr>
              <p:nvPr/>
            </p:nvSpPr>
            <p:spPr bwMode="auto">
              <a:xfrm>
                <a:off x="662" y="2594"/>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wPt-2273-4B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99" name="Rectangle 1011"/>
              <p:cNvSpPr>
                <a:spLocks noChangeArrowheads="1"/>
              </p:cNvSpPr>
              <p:nvPr/>
            </p:nvSpPr>
            <p:spPr bwMode="auto">
              <a:xfrm>
                <a:off x="497" y="2596"/>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42.8</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00" name="Freeform 1012"/>
              <p:cNvSpPr>
                <a:spLocks/>
              </p:cNvSpPr>
              <p:nvPr/>
            </p:nvSpPr>
            <p:spPr bwMode="auto">
              <a:xfrm>
                <a:off x="558" y="2610"/>
                <a:ext cx="39" cy="4"/>
              </a:xfrm>
              <a:custGeom>
                <a:avLst/>
                <a:gdLst>
                  <a:gd name="T0" fmla="*/ 0 w 142"/>
                  <a:gd name="T1" fmla="*/ 0 h 17"/>
                  <a:gd name="T2" fmla="*/ 15 w 142"/>
                  <a:gd name="T3" fmla="*/ 0 h 17"/>
                  <a:gd name="T4" fmla="*/ 142 w 142"/>
                  <a:gd name="T5" fmla="*/ 17 h 17"/>
                </a:gdLst>
                <a:ahLst/>
                <a:cxnLst>
                  <a:cxn ang="0">
                    <a:pos x="T0" y="T1"/>
                  </a:cxn>
                  <a:cxn ang="0">
                    <a:pos x="T2" y="T3"/>
                  </a:cxn>
                  <a:cxn ang="0">
                    <a:pos x="T4" y="T5"/>
                  </a:cxn>
                </a:cxnLst>
                <a:rect l="0" t="0" r="r" b="b"/>
                <a:pathLst>
                  <a:path w="142" h="17">
                    <a:moveTo>
                      <a:pt x="0" y="0"/>
                    </a:moveTo>
                    <a:lnTo>
                      <a:pt x="15" y="0"/>
                    </a:lnTo>
                    <a:lnTo>
                      <a:pt x="142" y="17"/>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01" name="Freeform 1013"/>
              <p:cNvSpPr>
                <a:spLocks/>
              </p:cNvSpPr>
              <p:nvPr/>
            </p:nvSpPr>
            <p:spPr bwMode="auto">
              <a:xfrm>
                <a:off x="598" y="2610"/>
                <a:ext cx="56" cy="4"/>
              </a:xfrm>
              <a:custGeom>
                <a:avLst/>
                <a:gdLst>
                  <a:gd name="T0" fmla="*/ 0 w 206"/>
                  <a:gd name="T1" fmla="*/ 17 h 17"/>
                  <a:gd name="T2" fmla="*/ 66 w 206"/>
                  <a:gd name="T3" fmla="*/ 17 h 17"/>
                  <a:gd name="T4" fmla="*/ 193 w 206"/>
                  <a:gd name="T5" fmla="*/ 0 h 17"/>
                  <a:gd name="T6" fmla="*/ 206 w 206"/>
                  <a:gd name="T7" fmla="*/ 0 h 17"/>
                </a:gdLst>
                <a:ahLst/>
                <a:cxnLst>
                  <a:cxn ang="0">
                    <a:pos x="T0" y="T1"/>
                  </a:cxn>
                  <a:cxn ang="0">
                    <a:pos x="T2" y="T3"/>
                  </a:cxn>
                  <a:cxn ang="0">
                    <a:pos x="T4" y="T5"/>
                  </a:cxn>
                  <a:cxn ang="0">
                    <a:pos x="T6" y="T7"/>
                  </a:cxn>
                </a:cxnLst>
                <a:rect l="0" t="0" r="r" b="b"/>
                <a:pathLst>
                  <a:path w="206" h="17">
                    <a:moveTo>
                      <a:pt x="0" y="17"/>
                    </a:moveTo>
                    <a:lnTo>
                      <a:pt x="66" y="17"/>
                    </a:lnTo>
                    <a:lnTo>
                      <a:pt x="193" y="0"/>
                    </a:lnTo>
                    <a:lnTo>
                      <a:pt x="206"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02" name="Rectangle 1014"/>
              <p:cNvSpPr>
                <a:spLocks noChangeArrowheads="1"/>
              </p:cNvSpPr>
              <p:nvPr/>
            </p:nvSpPr>
            <p:spPr bwMode="auto">
              <a:xfrm>
                <a:off x="662" y="2625"/>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wPt-2994-4B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03" name="Rectangle 1015"/>
              <p:cNvSpPr>
                <a:spLocks noChangeArrowheads="1"/>
              </p:cNvSpPr>
              <p:nvPr/>
            </p:nvSpPr>
            <p:spPr bwMode="auto">
              <a:xfrm>
                <a:off x="497" y="2627"/>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43.2</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04" name="Freeform 1016"/>
              <p:cNvSpPr>
                <a:spLocks/>
              </p:cNvSpPr>
              <p:nvPr/>
            </p:nvSpPr>
            <p:spPr bwMode="auto">
              <a:xfrm>
                <a:off x="558" y="2627"/>
                <a:ext cx="39" cy="13"/>
              </a:xfrm>
              <a:custGeom>
                <a:avLst/>
                <a:gdLst>
                  <a:gd name="T0" fmla="*/ 0 w 142"/>
                  <a:gd name="T1" fmla="*/ 48 h 48"/>
                  <a:gd name="T2" fmla="*/ 15 w 142"/>
                  <a:gd name="T3" fmla="*/ 48 h 48"/>
                  <a:gd name="T4" fmla="*/ 142 w 142"/>
                  <a:gd name="T5" fmla="*/ 0 h 48"/>
                </a:gdLst>
                <a:ahLst/>
                <a:cxnLst>
                  <a:cxn ang="0">
                    <a:pos x="T0" y="T1"/>
                  </a:cxn>
                  <a:cxn ang="0">
                    <a:pos x="T2" y="T3"/>
                  </a:cxn>
                  <a:cxn ang="0">
                    <a:pos x="T4" y="T5"/>
                  </a:cxn>
                </a:cxnLst>
                <a:rect l="0" t="0" r="r" b="b"/>
                <a:pathLst>
                  <a:path w="142" h="48">
                    <a:moveTo>
                      <a:pt x="0" y="48"/>
                    </a:moveTo>
                    <a:lnTo>
                      <a:pt x="15" y="48"/>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05" name="Freeform 1017"/>
              <p:cNvSpPr>
                <a:spLocks/>
              </p:cNvSpPr>
              <p:nvPr/>
            </p:nvSpPr>
            <p:spPr bwMode="auto">
              <a:xfrm>
                <a:off x="598" y="2627"/>
                <a:ext cx="56" cy="13"/>
              </a:xfrm>
              <a:custGeom>
                <a:avLst/>
                <a:gdLst>
                  <a:gd name="T0" fmla="*/ 0 w 206"/>
                  <a:gd name="T1" fmla="*/ 0 h 48"/>
                  <a:gd name="T2" fmla="*/ 66 w 206"/>
                  <a:gd name="T3" fmla="*/ 0 h 48"/>
                  <a:gd name="T4" fmla="*/ 193 w 206"/>
                  <a:gd name="T5" fmla="*/ 48 h 48"/>
                  <a:gd name="T6" fmla="*/ 206 w 206"/>
                  <a:gd name="T7" fmla="*/ 48 h 48"/>
                </a:gdLst>
                <a:ahLst/>
                <a:cxnLst>
                  <a:cxn ang="0">
                    <a:pos x="T0" y="T1"/>
                  </a:cxn>
                  <a:cxn ang="0">
                    <a:pos x="T2" y="T3"/>
                  </a:cxn>
                  <a:cxn ang="0">
                    <a:pos x="T4" y="T5"/>
                  </a:cxn>
                  <a:cxn ang="0">
                    <a:pos x="T6" y="T7"/>
                  </a:cxn>
                </a:cxnLst>
                <a:rect l="0" t="0" r="r" b="b"/>
                <a:pathLst>
                  <a:path w="206" h="48">
                    <a:moveTo>
                      <a:pt x="0" y="0"/>
                    </a:moveTo>
                    <a:lnTo>
                      <a:pt x="66" y="0"/>
                    </a:lnTo>
                    <a:lnTo>
                      <a:pt x="193" y="48"/>
                    </a:lnTo>
                    <a:lnTo>
                      <a:pt x="206" y="48"/>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06" name="Rectangle 1018"/>
              <p:cNvSpPr>
                <a:spLocks noChangeArrowheads="1"/>
              </p:cNvSpPr>
              <p:nvPr/>
            </p:nvSpPr>
            <p:spPr bwMode="auto">
              <a:xfrm>
                <a:off x="662" y="3006"/>
                <a:ext cx="19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kbo-0237-4B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07" name="Rectangle 1019"/>
              <p:cNvSpPr>
                <a:spLocks noChangeArrowheads="1"/>
              </p:cNvSpPr>
              <p:nvPr/>
            </p:nvSpPr>
            <p:spPr bwMode="auto">
              <a:xfrm>
                <a:off x="827" y="3005"/>
                <a:ext cx="223"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kbo-0059-4B#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08" name="Rectangle 1020"/>
              <p:cNvSpPr>
                <a:spLocks noChangeArrowheads="1"/>
              </p:cNvSpPr>
              <p:nvPr/>
            </p:nvSpPr>
            <p:spPr bwMode="auto">
              <a:xfrm>
                <a:off x="1013" y="3005"/>
                <a:ext cx="223"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kbo-0331-4B#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09" name="Rectangle 1021"/>
              <p:cNvSpPr>
                <a:spLocks noChangeArrowheads="1"/>
              </p:cNvSpPr>
              <p:nvPr/>
            </p:nvSpPr>
            <p:spPr bwMode="auto">
              <a:xfrm>
                <a:off x="497" y="3007"/>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55.4</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10" name="Freeform 1022"/>
              <p:cNvSpPr>
                <a:spLocks/>
              </p:cNvSpPr>
              <p:nvPr/>
            </p:nvSpPr>
            <p:spPr bwMode="auto">
              <a:xfrm>
                <a:off x="558" y="3021"/>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11" name="Freeform 1023"/>
              <p:cNvSpPr>
                <a:spLocks/>
              </p:cNvSpPr>
              <p:nvPr/>
            </p:nvSpPr>
            <p:spPr bwMode="auto">
              <a:xfrm>
                <a:off x="599" y="3021"/>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12" name="Line 1024"/>
              <p:cNvSpPr>
                <a:spLocks noChangeShapeType="1"/>
              </p:cNvSpPr>
              <p:nvPr/>
            </p:nvSpPr>
            <p:spPr bwMode="auto">
              <a:xfrm>
                <a:off x="655" y="3010"/>
                <a:ext cx="0" cy="20"/>
              </a:xfrm>
              <a:prstGeom prst="line">
                <a:avLst/>
              </a:prstGeom>
              <a:noFill/>
              <a:ln w="1">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13" name="Rectangle 1025"/>
              <p:cNvSpPr>
                <a:spLocks noChangeArrowheads="1"/>
              </p:cNvSpPr>
              <p:nvPr/>
            </p:nvSpPr>
            <p:spPr bwMode="auto">
              <a:xfrm>
                <a:off x="662" y="3379"/>
                <a:ext cx="228"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gwm1084-4B#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14" name="Rectangle 1026"/>
              <p:cNvSpPr>
                <a:spLocks noChangeArrowheads="1"/>
              </p:cNvSpPr>
              <p:nvPr/>
            </p:nvSpPr>
            <p:spPr bwMode="auto">
              <a:xfrm>
                <a:off x="497" y="3381"/>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67.0</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15" name="Freeform 1027"/>
              <p:cNvSpPr>
                <a:spLocks/>
              </p:cNvSpPr>
              <p:nvPr/>
            </p:nvSpPr>
            <p:spPr bwMode="auto">
              <a:xfrm>
                <a:off x="558" y="3394"/>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16" name="Freeform 1028"/>
              <p:cNvSpPr>
                <a:spLocks/>
              </p:cNvSpPr>
              <p:nvPr/>
            </p:nvSpPr>
            <p:spPr bwMode="auto">
              <a:xfrm>
                <a:off x="599" y="3394"/>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17" name="Rectangle 1029"/>
              <p:cNvSpPr>
                <a:spLocks noChangeArrowheads="1"/>
              </p:cNvSpPr>
              <p:nvPr/>
            </p:nvSpPr>
            <p:spPr bwMode="auto">
              <a:xfrm>
                <a:off x="662" y="3428"/>
                <a:ext cx="19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kbo-0346-4B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18" name="Rectangle 1030"/>
              <p:cNvSpPr>
                <a:spLocks noChangeArrowheads="1"/>
              </p:cNvSpPr>
              <p:nvPr/>
            </p:nvSpPr>
            <p:spPr bwMode="auto">
              <a:xfrm>
                <a:off x="497" y="3429"/>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68.5</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19" name="Freeform 1031"/>
              <p:cNvSpPr>
                <a:spLocks/>
              </p:cNvSpPr>
              <p:nvPr/>
            </p:nvSpPr>
            <p:spPr bwMode="auto">
              <a:xfrm>
                <a:off x="558" y="3443"/>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20" name="Freeform 1032"/>
              <p:cNvSpPr>
                <a:spLocks/>
              </p:cNvSpPr>
              <p:nvPr/>
            </p:nvSpPr>
            <p:spPr bwMode="auto">
              <a:xfrm>
                <a:off x="598" y="3443"/>
                <a:ext cx="56"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21" name="Rectangle 1033"/>
              <p:cNvSpPr>
                <a:spLocks noChangeArrowheads="1"/>
              </p:cNvSpPr>
              <p:nvPr/>
            </p:nvSpPr>
            <p:spPr bwMode="auto">
              <a:xfrm>
                <a:off x="662" y="3469"/>
                <a:ext cx="223"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kbo-0236-4B#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22" name="Rectangle 1034"/>
              <p:cNvSpPr>
                <a:spLocks noChangeArrowheads="1"/>
              </p:cNvSpPr>
              <p:nvPr/>
            </p:nvSpPr>
            <p:spPr bwMode="auto">
              <a:xfrm>
                <a:off x="497" y="3471"/>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69.8</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23" name="Freeform 1035"/>
              <p:cNvSpPr>
                <a:spLocks/>
              </p:cNvSpPr>
              <p:nvPr/>
            </p:nvSpPr>
            <p:spPr bwMode="auto">
              <a:xfrm>
                <a:off x="558" y="3485"/>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24" name="Freeform 1036"/>
              <p:cNvSpPr>
                <a:spLocks/>
              </p:cNvSpPr>
              <p:nvPr/>
            </p:nvSpPr>
            <p:spPr bwMode="auto">
              <a:xfrm>
                <a:off x="599" y="3485"/>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25" name="Rectangle 1037"/>
              <p:cNvSpPr>
                <a:spLocks noChangeArrowheads="1"/>
              </p:cNvSpPr>
              <p:nvPr/>
            </p:nvSpPr>
            <p:spPr bwMode="auto">
              <a:xfrm>
                <a:off x="662" y="3834"/>
                <a:ext cx="174"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gwm6-4B#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26" name="Rectangle 1038"/>
              <p:cNvSpPr>
                <a:spLocks noChangeArrowheads="1"/>
              </p:cNvSpPr>
              <p:nvPr/>
            </p:nvSpPr>
            <p:spPr bwMode="auto">
              <a:xfrm>
                <a:off x="497" y="3836"/>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81.2</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27" name="Freeform 1039"/>
              <p:cNvSpPr>
                <a:spLocks/>
              </p:cNvSpPr>
              <p:nvPr/>
            </p:nvSpPr>
            <p:spPr bwMode="auto">
              <a:xfrm>
                <a:off x="558" y="3850"/>
                <a:ext cx="39" cy="3"/>
              </a:xfrm>
              <a:custGeom>
                <a:avLst/>
                <a:gdLst>
                  <a:gd name="T0" fmla="*/ 0 w 142"/>
                  <a:gd name="T1" fmla="*/ 0 h 10"/>
                  <a:gd name="T2" fmla="*/ 15 w 142"/>
                  <a:gd name="T3" fmla="*/ 0 h 10"/>
                  <a:gd name="T4" fmla="*/ 142 w 142"/>
                  <a:gd name="T5" fmla="*/ 10 h 10"/>
                </a:gdLst>
                <a:ahLst/>
                <a:cxnLst>
                  <a:cxn ang="0">
                    <a:pos x="T0" y="T1"/>
                  </a:cxn>
                  <a:cxn ang="0">
                    <a:pos x="T2" y="T3"/>
                  </a:cxn>
                  <a:cxn ang="0">
                    <a:pos x="T4" y="T5"/>
                  </a:cxn>
                </a:cxnLst>
                <a:rect l="0" t="0" r="r" b="b"/>
                <a:pathLst>
                  <a:path w="142" h="10">
                    <a:moveTo>
                      <a:pt x="0" y="0"/>
                    </a:moveTo>
                    <a:lnTo>
                      <a:pt x="15" y="0"/>
                    </a:lnTo>
                    <a:lnTo>
                      <a:pt x="142" y="1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28" name="Freeform 1040"/>
              <p:cNvSpPr>
                <a:spLocks/>
              </p:cNvSpPr>
              <p:nvPr/>
            </p:nvSpPr>
            <p:spPr bwMode="auto">
              <a:xfrm>
                <a:off x="599" y="3850"/>
                <a:ext cx="54" cy="3"/>
              </a:xfrm>
              <a:custGeom>
                <a:avLst/>
                <a:gdLst>
                  <a:gd name="T0" fmla="*/ 0 w 199"/>
                  <a:gd name="T1" fmla="*/ 10 h 10"/>
                  <a:gd name="T2" fmla="*/ 63 w 199"/>
                  <a:gd name="T3" fmla="*/ 10 h 10"/>
                  <a:gd name="T4" fmla="*/ 190 w 199"/>
                  <a:gd name="T5" fmla="*/ 0 h 10"/>
                  <a:gd name="T6" fmla="*/ 199 w 199"/>
                  <a:gd name="T7" fmla="*/ 0 h 10"/>
                </a:gdLst>
                <a:ahLst/>
                <a:cxnLst>
                  <a:cxn ang="0">
                    <a:pos x="T0" y="T1"/>
                  </a:cxn>
                  <a:cxn ang="0">
                    <a:pos x="T2" y="T3"/>
                  </a:cxn>
                  <a:cxn ang="0">
                    <a:pos x="T4" y="T5"/>
                  </a:cxn>
                  <a:cxn ang="0">
                    <a:pos x="T6" y="T7"/>
                  </a:cxn>
                </a:cxnLst>
                <a:rect l="0" t="0" r="r" b="b"/>
                <a:pathLst>
                  <a:path w="199" h="10">
                    <a:moveTo>
                      <a:pt x="0" y="10"/>
                    </a:moveTo>
                    <a:lnTo>
                      <a:pt x="63" y="1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29" name="Rectangle 1041"/>
              <p:cNvSpPr>
                <a:spLocks noChangeArrowheads="1"/>
              </p:cNvSpPr>
              <p:nvPr/>
            </p:nvSpPr>
            <p:spPr bwMode="auto">
              <a:xfrm>
                <a:off x="662" y="3866"/>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wPt-7412-4B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30" name="Rectangle 1042"/>
              <p:cNvSpPr>
                <a:spLocks noChangeArrowheads="1"/>
              </p:cNvSpPr>
              <p:nvPr/>
            </p:nvSpPr>
            <p:spPr bwMode="auto">
              <a:xfrm>
                <a:off x="497" y="3867"/>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82.0</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31" name="Freeform 1043"/>
              <p:cNvSpPr>
                <a:spLocks/>
              </p:cNvSpPr>
              <p:nvPr/>
            </p:nvSpPr>
            <p:spPr bwMode="auto">
              <a:xfrm>
                <a:off x="558" y="3878"/>
                <a:ext cx="39" cy="3"/>
              </a:xfrm>
              <a:custGeom>
                <a:avLst/>
                <a:gdLst>
                  <a:gd name="T0" fmla="*/ 0 w 142"/>
                  <a:gd name="T1" fmla="*/ 10 h 10"/>
                  <a:gd name="T2" fmla="*/ 15 w 142"/>
                  <a:gd name="T3" fmla="*/ 10 h 10"/>
                  <a:gd name="T4" fmla="*/ 142 w 142"/>
                  <a:gd name="T5" fmla="*/ 0 h 10"/>
                </a:gdLst>
                <a:ahLst/>
                <a:cxnLst>
                  <a:cxn ang="0">
                    <a:pos x="T0" y="T1"/>
                  </a:cxn>
                  <a:cxn ang="0">
                    <a:pos x="T2" y="T3"/>
                  </a:cxn>
                  <a:cxn ang="0">
                    <a:pos x="T4" y="T5"/>
                  </a:cxn>
                </a:cxnLst>
                <a:rect l="0" t="0" r="r" b="b"/>
                <a:pathLst>
                  <a:path w="142" h="10">
                    <a:moveTo>
                      <a:pt x="0" y="10"/>
                    </a:moveTo>
                    <a:lnTo>
                      <a:pt x="15" y="1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732" name="Freeform 1044"/>
              <p:cNvSpPr>
                <a:spLocks/>
              </p:cNvSpPr>
              <p:nvPr/>
            </p:nvSpPr>
            <p:spPr bwMode="auto">
              <a:xfrm>
                <a:off x="598" y="3878"/>
                <a:ext cx="56" cy="3"/>
              </a:xfrm>
              <a:custGeom>
                <a:avLst/>
                <a:gdLst>
                  <a:gd name="T0" fmla="*/ 0 w 206"/>
                  <a:gd name="T1" fmla="*/ 0 h 10"/>
                  <a:gd name="T2" fmla="*/ 66 w 206"/>
                  <a:gd name="T3" fmla="*/ 0 h 10"/>
                  <a:gd name="T4" fmla="*/ 193 w 206"/>
                  <a:gd name="T5" fmla="*/ 10 h 10"/>
                  <a:gd name="T6" fmla="*/ 206 w 206"/>
                  <a:gd name="T7" fmla="*/ 10 h 10"/>
                </a:gdLst>
                <a:ahLst/>
                <a:cxnLst>
                  <a:cxn ang="0">
                    <a:pos x="T0" y="T1"/>
                  </a:cxn>
                  <a:cxn ang="0">
                    <a:pos x="T2" y="T3"/>
                  </a:cxn>
                  <a:cxn ang="0">
                    <a:pos x="T4" y="T5"/>
                  </a:cxn>
                  <a:cxn ang="0">
                    <a:pos x="T6" y="T7"/>
                  </a:cxn>
                </a:cxnLst>
                <a:rect l="0" t="0" r="r" b="b"/>
                <a:pathLst>
                  <a:path w="206" h="10">
                    <a:moveTo>
                      <a:pt x="0" y="0"/>
                    </a:moveTo>
                    <a:lnTo>
                      <a:pt x="66" y="0"/>
                    </a:lnTo>
                    <a:lnTo>
                      <a:pt x="193" y="10"/>
                    </a:lnTo>
                    <a:lnTo>
                      <a:pt x="206" y="1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grpSp>
        <p:grpSp>
          <p:nvGrpSpPr>
            <p:cNvPr id="5929" name="Group 1194"/>
            <p:cNvGrpSpPr>
              <a:grpSpLocks/>
            </p:cNvGrpSpPr>
            <p:nvPr/>
          </p:nvGrpSpPr>
          <p:grpSpPr bwMode="auto">
            <a:xfrm>
              <a:off x="1243" y="1216"/>
              <a:ext cx="1188" cy="3117"/>
              <a:chOff x="1243" y="1216"/>
              <a:chExt cx="1188" cy="3117"/>
            </a:xfrm>
          </p:grpSpPr>
          <p:sp>
            <p:nvSpPr>
              <p:cNvPr id="6496" name="AutoShape 1047"/>
              <p:cNvSpPr>
                <a:spLocks noChangeArrowheads="1"/>
              </p:cNvSpPr>
              <p:nvPr/>
            </p:nvSpPr>
            <p:spPr bwMode="auto">
              <a:xfrm>
                <a:off x="1343" y="1225"/>
                <a:ext cx="19" cy="3088"/>
              </a:xfrm>
              <a:prstGeom prst="roundRect">
                <a:avLst>
                  <a:gd name="adj" fmla="val 50000"/>
                </a:avLst>
              </a:pr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97" name="Rectangle 1048"/>
              <p:cNvSpPr>
                <a:spLocks noChangeArrowheads="1"/>
              </p:cNvSpPr>
              <p:nvPr/>
            </p:nvSpPr>
            <p:spPr bwMode="auto">
              <a:xfrm>
                <a:off x="1409" y="1216"/>
                <a:ext cx="207"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dirty="0" smtClean="0">
                    <a:ln>
                      <a:noFill/>
                    </a:ln>
                    <a:solidFill>
                      <a:srgbClr val="FF0000"/>
                    </a:solidFill>
                    <a:effectLst/>
                    <a:latin typeface="Arial" pitchFamily="34" charset="0"/>
                    <a:cs typeface="Arial" pitchFamily="34" charset="0"/>
                  </a:rPr>
                  <a:t>barc193-4B#</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498" name="Rectangle 1049"/>
              <p:cNvSpPr>
                <a:spLocks noChangeArrowheads="1"/>
              </p:cNvSpPr>
              <p:nvPr/>
            </p:nvSpPr>
            <p:spPr bwMode="auto">
              <a:xfrm>
                <a:off x="1258" y="1218"/>
                <a:ext cx="59"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0.0</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99" name="Freeform 1050"/>
              <p:cNvSpPr>
                <a:spLocks/>
              </p:cNvSpPr>
              <p:nvPr/>
            </p:nvSpPr>
            <p:spPr bwMode="auto">
              <a:xfrm>
                <a:off x="1304" y="1231"/>
                <a:ext cx="39" cy="3"/>
              </a:xfrm>
              <a:custGeom>
                <a:avLst/>
                <a:gdLst>
                  <a:gd name="T0" fmla="*/ 0 w 142"/>
                  <a:gd name="T1" fmla="*/ 0 h 11"/>
                  <a:gd name="T2" fmla="*/ 15 w 142"/>
                  <a:gd name="T3" fmla="*/ 0 h 11"/>
                  <a:gd name="T4" fmla="*/ 142 w 142"/>
                  <a:gd name="T5" fmla="*/ 11 h 11"/>
                </a:gdLst>
                <a:ahLst/>
                <a:cxnLst>
                  <a:cxn ang="0">
                    <a:pos x="T0" y="T1"/>
                  </a:cxn>
                  <a:cxn ang="0">
                    <a:pos x="T2" y="T3"/>
                  </a:cxn>
                  <a:cxn ang="0">
                    <a:pos x="T4" y="T5"/>
                  </a:cxn>
                </a:cxnLst>
                <a:rect l="0" t="0" r="r" b="b"/>
                <a:pathLst>
                  <a:path w="142" h="11">
                    <a:moveTo>
                      <a:pt x="0" y="0"/>
                    </a:moveTo>
                    <a:lnTo>
                      <a:pt x="15" y="0"/>
                    </a:lnTo>
                    <a:lnTo>
                      <a:pt x="142" y="11"/>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00" name="Freeform 1051"/>
              <p:cNvSpPr>
                <a:spLocks/>
              </p:cNvSpPr>
              <p:nvPr/>
            </p:nvSpPr>
            <p:spPr bwMode="auto">
              <a:xfrm>
                <a:off x="1345" y="1231"/>
                <a:ext cx="55" cy="3"/>
              </a:xfrm>
              <a:custGeom>
                <a:avLst/>
                <a:gdLst>
                  <a:gd name="T0" fmla="*/ 0 w 199"/>
                  <a:gd name="T1" fmla="*/ 11 h 11"/>
                  <a:gd name="T2" fmla="*/ 63 w 199"/>
                  <a:gd name="T3" fmla="*/ 11 h 11"/>
                  <a:gd name="T4" fmla="*/ 190 w 199"/>
                  <a:gd name="T5" fmla="*/ 0 h 11"/>
                  <a:gd name="T6" fmla="*/ 199 w 199"/>
                  <a:gd name="T7" fmla="*/ 0 h 11"/>
                </a:gdLst>
                <a:ahLst/>
                <a:cxnLst>
                  <a:cxn ang="0">
                    <a:pos x="T0" y="T1"/>
                  </a:cxn>
                  <a:cxn ang="0">
                    <a:pos x="T2" y="T3"/>
                  </a:cxn>
                  <a:cxn ang="0">
                    <a:pos x="T4" y="T5"/>
                  </a:cxn>
                  <a:cxn ang="0">
                    <a:pos x="T6" y="T7"/>
                  </a:cxn>
                </a:cxnLst>
                <a:rect l="0" t="0" r="r" b="b"/>
                <a:pathLst>
                  <a:path w="199" h="11">
                    <a:moveTo>
                      <a:pt x="0" y="11"/>
                    </a:moveTo>
                    <a:lnTo>
                      <a:pt x="63" y="11"/>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01" name="Rectangle 1052"/>
              <p:cNvSpPr>
                <a:spLocks noChangeArrowheads="1"/>
              </p:cNvSpPr>
              <p:nvPr/>
            </p:nvSpPr>
            <p:spPr bwMode="auto">
              <a:xfrm>
                <a:off x="1409" y="1247"/>
                <a:ext cx="224"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dirty="0" smtClean="0">
                    <a:ln>
                      <a:noFill/>
                    </a:ln>
                    <a:solidFill>
                      <a:srgbClr val="FF0000"/>
                    </a:solidFill>
                    <a:effectLst/>
                    <a:latin typeface="Arial" pitchFamily="34" charset="0"/>
                    <a:cs typeface="Arial" pitchFamily="34" charset="0"/>
                  </a:rPr>
                  <a:t>kbo-0064-4B#</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502" name="Rectangle 1053"/>
              <p:cNvSpPr>
                <a:spLocks noChangeArrowheads="1"/>
              </p:cNvSpPr>
              <p:nvPr/>
            </p:nvSpPr>
            <p:spPr bwMode="auto">
              <a:xfrm>
                <a:off x="1595" y="1247"/>
                <a:ext cx="228"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gwm1278-4B#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03" name="Rectangle 1054"/>
              <p:cNvSpPr>
                <a:spLocks noChangeArrowheads="1"/>
              </p:cNvSpPr>
              <p:nvPr/>
            </p:nvSpPr>
            <p:spPr bwMode="auto">
              <a:xfrm>
                <a:off x="1258" y="1249"/>
                <a:ext cx="59"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0.8</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04" name="Freeform 1055"/>
              <p:cNvSpPr>
                <a:spLocks/>
              </p:cNvSpPr>
              <p:nvPr/>
            </p:nvSpPr>
            <p:spPr bwMode="auto">
              <a:xfrm>
                <a:off x="1304" y="1260"/>
                <a:ext cx="39" cy="3"/>
              </a:xfrm>
              <a:custGeom>
                <a:avLst/>
                <a:gdLst>
                  <a:gd name="T0" fmla="*/ 0 w 142"/>
                  <a:gd name="T1" fmla="*/ 10 h 10"/>
                  <a:gd name="T2" fmla="*/ 15 w 142"/>
                  <a:gd name="T3" fmla="*/ 10 h 10"/>
                  <a:gd name="T4" fmla="*/ 142 w 142"/>
                  <a:gd name="T5" fmla="*/ 0 h 10"/>
                </a:gdLst>
                <a:ahLst/>
                <a:cxnLst>
                  <a:cxn ang="0">
                    <a:pos x="T0" y="T1"/>
                  </a:cxn>
                  <a:cxn ang="0">
                    <a:pos x="T2" y="T3"/>
                  </a:cxn>
                  <a:cxn ang="0">
                    <a:pos x="T4" y="T5"/>
                  </a:cxn>
                </a:cxnLst>
                <a:rect l="0" t="0" r="r" b="b"/>
                <a:pathLst>
                  <a:path w="142" h="10">
                    <a:moveTo>
                      <a:pt x="0" y="10"/>
                    </a:moveTo>
                    <a:lnTo>
                      <a:pt x="15" y="10"/>
                    </a:lnTo>
                    <a:lnTo>
                      <a:pt x="142"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05" name="Freeform 1056"/>
              <p:cNvSpPr>
                <a:spLocks/>
              </p:cNvSpPr>
              <p:nvPr/>
            </p:nvSpPr>
            <p:spPr bwMode="auto">
              <a:xfrm>
                <a:off x="1345" y="1260"/>
                <a:ext cx="55" cy="3"/>
              </a:xfrm>
              <a:custGeom>
                <a:avLst/>
                <a:gdLst>
                  <a:gd name="T0" fmla="*/ 0 w 199"/>
                  <a:gd name="T1" fmla="*/ 0 h 10"/>
                  <a:gd name="T2" fmla="*/ 63 w 199"/>
                  <a:gd name="T3" fmla="*/ 0 h 10"/>
                  <a:gd name="T4" fmla="*/ 190 w 199"/>
                  <a:gd name="T5" fmla="*/ 10 h 10"/>
                  <a:gd name="T6" fmla="*/ 199 w 199"/>
                  <a:gd name="T7" fmla="*/ 10 h 10"/>
                </a:gdLst>
                <a:ahLst/>
                <a:cxnLst>
                  <a:cxn ang="0">
                    <a:pos x="T0" y="T1"/>
                  </a:cxn>
                  <a:cxn ang="0">
                    <a:pos x="T2" y="T3"/>
                  </a:cxn>
                  <a:cxn ang="0">
                    <a:pos x="T4" y="T5"/>
                  </a:cxn>
                  <a:cxn ang="0">
                    <a:pos x="T6" y="T7"/>
                  </a:cxn>
                </a:cxnLst>
                <a:rect l="0" t="0" r="r" b="b"/>
                <a:pathLst>
                  <a:path w="199" h="10">
                    <a:moveTo>
                      <a:pt x="0" y="0"/>
                    </a:moveTo>
                    <a:lnTo>
                      <a:pt x="63" y="0"/>
                    </a:lnTo>
                    <a:lnTo>
                      <a:pt x="190" y="10"/>
                    </a:lnTo>
                    <a:lnTo>
                      <a:pt x="199" y="1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06" name="Line 1057"/>
              <p:cNvSpPr>
                <a:spLocks noChangeShapeType="1"/>
              </p:cNvSpPr>
              <p:nvPr/>
            </p:nvSpPr>
            <p:spPr bwMode="auto">
              <a:xfrm>
                <a:off x="1401" y="1252"/>
                <a:ext cx="0" cy="21"/>
              </a:xfrm>
              <a:prstGeom prst="line">
                <a:avLst/>
              </a:prstGeom>
              <a:noFill/>
              <a:ln w="2">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07" name="Rectangle 1058"/>
              <p:cNvSpPr>
                <a:spLocks noChangeArrowheads="1"/>
              </p:cNvSpPr>
              <p:nvPr/>
            </p:nvSpPr>
            <p:spPr bwMode="auto">
              <a:xfrm>
                <a:off x="1409" y="1461"/>
                <a:ext cx="21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dirty="0" smtClean="0">
                    <a:ln>
                      <a:noFill/>
                    </a:ln>
                    <a:solidFill>
                      <a:srgbClr val="FF0000"/>
                    </a:solidFill>
                    <a:effectLst/>
                    <a:latin typeface="Arial" pitchFamily="34" charset="0"/>
                    <a:cs typeface="Arial" pitchFamily="34" charset="0"/>
                  </a:rPr>
                  <a:t>gwm856-4B#</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508" name="Rectangle 1059"/>
              <p:cNvSpPr>
                <a:spLocks noChangeArrowheads="1"/>
              </p:cNvSpPr>
              <p:nvPr/>
            </p:nvSpPr>
            <p:spPr bwMode="auto">
              <a:xfrm>
                <a:off x="1258" y="1463"/>
                <a:ext cx="59"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7.5</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09" name="Freeform 1060"/>
              <p:cNvSpPr>
                <a:spLocks/>
              </p:cNvSpPr>
              <p:nvPr/>
            </p:nvSpPr>
            <p:spPr bwMode="auto">
              <a:xfrm>
                <a:off x="1304" y="1476"/>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10" name="Freeform 1061"/>
              <p:cNvSpPr>
                <a:spLocks/>
              </p:cNvSpPr>
              <p:nvPr/>
            </p:nvSpPr>
            <p:spPr bwMode="auto">
              <a:xfrm>
                <a:off x="1345" y="1476"/>
                <a:ext cx="55"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11" name="Rectangle 1062"/>
              <p:cNvSpPr>
                <a:spLocks noChangeArrowheads="1"/>
              </p:cNvSpPr>
              <p:nvPr/>
            </p:nvSpPr>
            <p:spPr bwMode="auto">
              <a:xfrm>
                <a:off x="1409" y="1496"/>
                <a:ext cx="189"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barc20-4B#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12" name="Rectangle 1063"/>
              <p:cNvSpPr>
                <a:spLocks noChangeArrowheads="1"/>
              </p:cNvSpPr>
              <p:nvPr/>
            </p:nvSpPr>
            <p:spPr bwMode="auto">
              <a:xfrm>
                <a:off x="1258" y="1498"/>
                <a:ext cx="59"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8.6</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13" name="Freeform 1064"/>
              <p:cNvSpPr>
                <a:spLocks/>
              </p:cNvSpPr>
              <p:nvPr/>
            </p:nvSpPr>
            <p:spPr bwMode="auto">
              <a:xfrm>
                <a:off x="1304" y="1512"/>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14" name="Freeform 1065"/>
              <p:cNvSpPr>
                <a:spLocks/>
              </p:cNvSpPr>
              <p:nvPr/>
            </p:nvSpPr>
            <p:spPr bwMode="auto">
              <a:xfrm>
                <a:off x="1345" y="1512"/>
                <a:ext cx="55"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15" name="Rectangle 1066"/>
              <p:cNvSpPr>
                <a:spLocks noChangeArrowheads="1"/>
              </p:cNvSpPr>
              <p:nvPr/>
            </p:nvSpPr>
            <p:spPr bwMode="auto">
              <a:xfrm>
                <a:off x="1409" y="1559"/>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wPt-5334-4B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16" name="Rectangle 1067"/>
              <p:cNvSpPr>
                <a:spLocks noChangeArrowheads="1"/>
              </p:cNvSpPr>
              <p:nvPr/>
            </p:nvSpPr>
            <p:spPr bwMode="auto">
              <a:xfrm>
                <a:off x="1575" y="1559"/>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wPt-5497-4B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17" name="Rectangle 1068"/>
              <p:cNvSpPr>
                <a:spLocks noChangeArrowheads="1"/>
              </p:cNvSpPr>
              <p:nvPr/>
            </p:nvSpPr>
            <p:spPr bwMode="auto">
              <a:xfrm>
                <a:off x="1243" y="1561"/>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10.7</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18" name="Freeform 1069"/>
              <p:cNvSpPr>
                <a:spLocks/>
              </p:cNvSpPr>
              <p:nvPr/>
            </p:nvSpPr>
            <p:spPr bwMode="auto">
              <a:xfrm>
                <a:off x="1304" y="1575"/>
                <a:ext cx="39" cy="4"/>
              </a:xfrm>
              <a:custGeom>
                <a:avLst/>
                <a:gdLst>
                  <a:gd name="T0" fmla="*/ 0 w 142"/>
                  <a:gd name="T1" fmla="*/ 0 h 18"/>
                  <a:gd name="T2" fmla="*/ 15 w 142"/>
                  <a:gd name="T3" fmla="*/ 0 h 18"/>
                  <a:gd name="T4" fmla="*/ 142 w 142"/>
                  <a:gd name="T5" fmla="*/ 18 h 18"/>
                </a:gdLst>
                <a:ahLst/>
                <a:cxnLst>
                  <a:cxn ang="0">
                    <a:pos x="T0" y="T1"/>
                  </a:cxn>
                  <a:cxn ang="0">
                    <a:pos x="T2" y="T3"/>
                  </a:cxn>
                  <a:cxn ang="0">
                    <a:pos x="T4" y="T5"/>
                  </a:cxn>
                </a:cxnLst>
                <a:rect l="0" t="0" r="r" b="b"/>
                <a:pathLst>
                  <a:path w="142" h="18">
                    <a:moveTo>
                      <a:pt x="0" y="0"/>
                    </a:moveTo>
                    <a:lnTo>
                      <a:pt x="15" y="0"/>
                    </a:lnTo>
                    <a:lnTo>
                      <a:pt x="142" y="18"/>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19" name="Freeform 1070"/>
              <p:cNvSpPr>
                <a:spLocks/>
              </p:cNvSpPr>
              <p:nvPr/>
            </p:nvSpPr>
            <p:spPr bwMode="auto">
              <a:xfrm>
                <a:off x="1344" y="1575"/>
                <a:ext cx="57" cy="4"/>
              </a:xfrm>
              <a:custGeom>
                <a:avLst/>
                <a:gdLst>
                  <a:gd name="T0" fmla="*/ 0 w 206"/>
                  <a:gd name="T1" fmla="*/ 18 h 18"/>
                  <a:gd name="T2" fmla="*/ 66 w 206"/>
                  <a:gd name="T3" fmla="*/ 18 h 18"/>
                  <a:gd name="T4" fmla="*/ 193 w 206"/>
                  <a:gd name="T5" fmla="*/ 0 h 18"/>
                  <a:gd name="T6" fmla="*/ 206 w 206"/>
                  <a:gd name="T7" fmla="*/ 0 h 18"/>
                </a:gdLst>
                <a:ahLst/>
                <a:cxnLst>
                  <a:cxn ang="0">
                    <a:pos x="T0" y="T1"/>
                  </a:cxn>
                  <a:cxn ang="0">
                    <a:pos x="T2" y="T3"/>
                  </a:cxn>
                  <a:cxn ang="0">
                    <a:pos x="T4" y="T5"/>
                  </a:cxn>
                  <a:cxn ang="0">
                    <a:pos x="T6" y="T7"/>
                  </a:cxn>
                </a:cxnLst>
                <a:rect l="0" t="0" r="r" b="b"/>
                <a:pathLst>
                  <a:path w="206" h="18">
                    <a:moveTo>
                      <a:pt x="0" y="18"/>
                    </a:moveTo>
                    <a:lnTo>
                      <a:pt x="66" y="18"/>
                    </a:lnTo>
                    <a:lnTo>
                      <a:pt x="193" y="0"/>
                    </a:lnTo>
                    <a:lnTo>
                      <a:pt x="206"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20" name="Line 1071"/>
              <p:cNvSpPr>
                <a:spLocks noChangeShapeType="1"/>
              </p:cNvSpPr>
              <p:nvPr/>
            </p:nvSpPr>
            <p:spPr bwMode="auto">
              <a:xfrm>
                <a:off x="1401" y="1563"/>
                <a:ext cx="0" cy="21"/>
              </a:xfrm>
              <a:prstGeom prst="line">
                <a:avLst/>
              </a:prstGeom>
              <a:noFill/>
              <a:ln w="2">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21" name="Rectangle 1072"/>
              <p:cNvSpPr>
                <a:spLocks noChangeArrowheads="1"/>
              </p:cNvSpPr>
              <p:nvPr/>
            </p:nvSpPr>
            <p:spPr bwMode="auto">
              <a:xfrm>
                <a:off x="1409" y="1590"/>
                <a:ext cx="186"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tPt-5342-4B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22" name="Rectangle 1073"/>
              <p:cNvSpPr>
                <a:spLocks noChangeArrowheads="1"/>
              </p:cNvSpPr>
              <p:nvPr/>
            </p:nvSpPr>
            <p:spPr bwMode="auto">
              <a:xfrm>
                <a:off x="1563" y="1590"/>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wPt-0915-4B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23" name="Rectangle 1074"/>
              <p:cNvSpPr>
                <a:spLocks noChangeArrowheads="1"/>
              </p:cNvSpPr>
              <p:nvPr/>
            </p:nvSpPr>
            <p:spPr bwMode="auto">
              <a:xfrm>
                <a:off x="1243" y="1591"/>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11.1</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24" name="Freeform 1075"/>
              <p:cNvSpPr>
                <a:spLocks/>
              </p:cNvSpPr>
              <p:nvPr/>
            </p:nvSpPr>
            <p:spPr bwMode="auto">
              <a:xfrm>
                <a:off x="1304" y="1592"/>
                <a:ext cx="39" cy="13"/>
              </a:xfrm>
              <a:custGeom>
                <a:avLst/>
                <a:gdLst>
                  <a:gd name="T0" fmla="*/ 0 w 142"/>
                  <a:gd name="T1" fmla="*/ 47 h 47"/>
                  <a:gd name="T2" fmla="*/ 15 w 142"/>
                  <a:gd name="T3" fmla="*/ 47 h 47"/>
                  <a:gd name="T4" fmla="*/ 142 w 142"/>
                  <a:gd name="T5" fmla="*/ 0 h 47"/>
                </a:gdLst>
                <a:ahLst/>
                <a:cxnLst>
                  <a:cxn ang="0">
                    <a:pos x="T0" y="T1"/>
                  </a:cxn>
                  <a:cxn ang="0">
                    <a:pos x="T2" y="T3"/>
                  </a:cxn>
                  <a:cxn ang="0">
                    <a:pos x="T4" y="T5"/>
                  </a:cxn>
                </a:cxnLst>
                <a:rect l="0" t="0" r="r" b="b"/>
                <a:pathLst>
                  <a:path w="142" h="47">
                    <a:moveTo>
                      <a:pt x="0" y="47"/>
                    </a:moveTo>
                    <a:lnTo>
                      <a:pt x="15" y="47"/>
                    </a:lnTo>
                    <a:lnTo>
                      <a:pt x="142"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25" name="Freeform 1076"/>
              <p:cNvSpPr>
                <a:spLocks/>
              </p:cNvSpPr>
              <p:nvPr/>
            </p:nvSpPr>
            <p:spPr bwMode="auto">
              <a:xfrm>
                <a:off x="1344" y="1592"/>
                <a:ext cx="57" cy="13"/>
              </a:xfrm>
              <a:custGeom>
                <a:avLst/>
                <a:gdLst>
                  <a:gd name="T0" fmla="*/ 0 w 206"/>
                  <a:gd name="T1" fmla="*/ 0 h 47"/>
                  <a:gd name="T2" fmla="*/ 66 w 206"/>
                  <a:gd name="T3" fmla="*/ 0 h 47"/>
                  <a:gd name="T4" fmla="*/ 193 w 206"/>
                  <a:gd name="T5" fmla="*/ 47 h 47"/>
                  <a:gd name="T6" fmla="*/ 206 w 206"/>
                  <a:gd name="T7" fmla="*/ 47 h 47"/>
                </a:gdLst>
                <a:ahLst/>
                <a:cxnLst>
                  <a:cxn ang="0">
                    <a:pos x="T0" y="T1"/>
                  </a:cxn>
                  <a:cxn ang="0">
                    <a:pos x="T2" y="T3"/>
                  </a:cxn>
                  <a:cxn ang="0">
                    <a:pos x="T4" y="T5"/>
                  </a:cxn>
                  <a:cxn ang="0">
                    <a:pos x="T6" y="T7"/>
                  </a:cxn>
                </a:cxnLst>
                <a:rect l="0" t="0" r="r" b="b"/>
                <a:pathLst>
                  <a:path w="206" h="47">
                    <a:moveTo>
                      <a:pt x="0" y="0"/>
                    </a:moveTo>
                    <a:lnTo>
                      <a:pt x="66" y="0"/>
                    </a:lnTo>
                    <a:lnTo>
                      <a:pt x="193" y="47"/>
                    </a:lnTo>
                    <a:lnTo>
                      <a:pt x="206" y="47"/>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26" name="Line 1077"/>
              <p:cNvSpPr>
                <a:spLocks noChangeShapeType="1"/>
              </p:cNvSpPr>
              <p:nvPr/>
            </p:nvSpPr>
            <p:spPr bwMode="auto">
              <a:xfrm>
                <a:off x="1401" y="1594"/>
                <a:ext cx="0" cy="20"/>
              </a:xfrm>
              <a:prstGeom prst="line">
                <a:avLst/>
              </a:prstGeom>
              <a:noFill/>
              <a:ln w="2">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27" name="Rectangle 1078"/>
              <p:cNvSpPr>
                <a:spLocks noChangeArrowheads="1"/>
              </p:cNvSpPr>
              <p:nvPr/>
            </p:nvSpPr>
            <p:spPr bwMode="auto">
              <a:xfrm>
                <a:off x="1409" y="1620"/>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wPt-8134-4B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28" name="Rectangle 1079"/>
              <p:cNvSpPr>
                <a:spLocks noChangeArrowheads="1"/>
              </p:cNvSpPr>
              <p:nvPr/>
            </p:nvSpPr>
            <p:spPr bwMode="auto">
              <a:xfrm>
                <a:off x="1243" y="1622"/>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12.3</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29" name="Freeform 1080"/>
              <p:cNvSpPr>
                <a:spLocks/>
              </p:cNvSpPr>
              <p:nvPr/>
            </p:nvSpPr>
            <p:spPr bwMode="auto">
              <a:xfrm>
                <a:off x="1304" y="1631"/>
                <a:ext cx="39" cy="5"/>
              </a:xfrm>
              <a:custGeom>
                <a:avLst/>
                <a:gdLst>
                  <a:gd name="T0" fmla="*/ 0 w 142"/>
                  <a:gd name="T1" fmla="*/ 17 h 17"/>
                  <a:gd name="T2" fmla="*/ 15 w 142"/>
                  <a:gd name="T3" fmla="*/ 17 h 17"/>
                  <a:gd name="T4" fmla="*/ 142 w 142"/>
                  <a:gd name="T5" fmla="*/ 0 h 17"/>
                </a:gdLst>
                <a:ahLst/>
                <a:cxnLst>
                  <a:cxn ang="0">
                    <a:pos x="T0" y="T1"/>
                  </a:cxn>
                  <a:cxn ang="0">
                    <a:pos x="T2" y="T3"/>
                  </a:cxn>
                  <a:cxn ang="0">
                    <a:pos x="T4" y="T5"/>
                  </a:cxn>
                </a:cxnLst>
                <a:rect l="0" t="0" r="r" b="b"/>
                <a:pathLst>
                  <a:path w="142" h="17">
                    <a:moveTo>
                      <a:pt x="0" y="17"/>
                    </a:moveTo>
                    <a:lnTo>
                      <a:pt x="15" y="17"/>
                    </a:lnTo>
                    <a:lnTo>
                      <a:pt x="142"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30" name="Freeform 1081"/>
              <p:cNvSpPr>
                <a:spLocks/>
              </p:cNvSpPr>
              <p:nvPr/>
            </p:nvSpPr>
            <p:spPr bwMode="auto">
              <a:xfrm>
                <a:off x="1344" y="1631"/>
                <a:ext cx="57" cy="5"/>
              </a:xfrm>
              <a:custGeom>
                <a:avLst/>
                <a:gdLst>
                  <a:gd name="T0" fmla="*/ 0 w 206"/>
                  <a:gd name="T1" fmla="*/ 0 h 17"/>
                  <a:gd name="T2" fmla="*/ 66 w 206"/>
                  <a:gd name="T3" fmla="*/ 0 h 17"/>
                  <a:gd name="T4" fmla="*/ 193 w 206"/>
                  <a:gd name="T5" fmla="*/ 17 h 17"/>
                  <a:gd name="T6" fmla="*/ 206 w 206"/>
                  <a:gd name="T7" fmla="*/ 17 h 17"/>
                </a:gdLst>
                <a:ahLst/>
                <a:cxnLst>
                  <a:cxn ang="0">
                    <a:pos x="T0" y="T1"/>
                  </a:cxn>
                  <a:cxn ang="0">
                    <a:pos x="T2" y="T3"/>
                  </a:cxn>
                  <a:cxn ang="0">
                    <a:pos x="T4" y="T5"/>
                  </a:cxn>
                  <a:cxn ang="0">
                    <a:pos x="T6" y="T7"/>
                  </a:cxn>
                </a:cxnLst>
                <a:rect l="0" t="0" r="r" b="b"/>
                <a:pathLst>
                  <a:path w="206" h="17">
                    <a:moveTo>
                      <a:pt x="0" y="0"/>
                    </a:moveTo>
                    <a:lnTo>
                      <a:pt x="66" y="0"/>
                    </a:lnTo>
                    <a:lnTo>
                      <a:pt x="193" y="17"/>
                    </a:lnTo>
                    <a:lnTo>
                      <a:pt x="206" y="17"/>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31" name="Rectangle 1082"/>
              <p:cNvSpPr>
                <a:spLocks noChangeArrowheads="1"/>
              </p:cNvSpPr>
              <p:nvPr/>
            </p:nvSpPr>
            <p:spPr bwMode="auto">
              <a:xfrm>
                <a:off x="1409" y="1661"/>
                <a:ext cx="192"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wmc89-4B#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32" name="Rectangle 1083"/>
              <p:cNvSpPr>
                <a:spLocks noChangeArrowheads="1"/>
              </p:cNvSpPr>
              <p:nvPr/>
            </p:nvSpPr>
            <p:spPr bwMode="auto">
              <a:xfrm>
                <a:off x="1568" y="1661"/>
                <a:ext cx="192"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wmc48-4B#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33" name="Rectangle 1084"/>
              <p:cNvSpPr>
                <a:spLocks noChangeArrowheads="1"/>
              </p:cNvSpPr>
              <p:nvPr/>
            </p:nvSpPr>
            <p:spPr bwMode="auto">
              <a:xfrm>
                <a:off x="1243" y="1662"/>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13.7</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34" name="Freeform 1085"/>
              <p:cNvSpPr>
                <a:spLocks/>
              </p:cNvSpPr>
              <p:nvPr/>
            </p:nvSpPr>
            <p:spPr bwMode="auto">
              <a:xfrm>
                <a:off x="1304" y="1676"/>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35" name="Freeform 1086"/>
              <p:cNvSpPr>
                <a:spLocks/>
              </p:cNvSpPr>
              <p:nvPr/>
            </p:nvSpPr>
            <p:spPr bwMode="auto">
              <a:xfrm>
                <a:off x="1345" y="1676"/>
                <a:ext cx="55"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36" name="Line 1087"/>
              <p:cNvSpPr>
                <a:spLocks noChangeShapeType="1"/>
              </p:cNvSpPr>
              <p:nvPr/>
            </p:nvSpPr>
            <p:spPr bwMode="auto">
              <a:xfrm>
                <a:off x="1401" y="1665"/>
                <a:ext cx="0" cy="21"/>
              </a:xfrm>
              <a:prstGeom prst="line">
                <a:avLst/>
              </a:prstGeom>
              <a:noFill/>
              <a:ln w="2">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37" name="Rectangle 1088"/>
              <p:cNvSpPr>
                <a:spLocks noChangeArrowheads="1"/>
              </p:cNvSpPr>
              <p:nvPr/>
            </p:nvSpPr>
            <p:spPr bwMode="auto">
              <a:xfrm>
                <a:off x="1409" y="1931"/>
                <a:ext cx="207"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barc340-4B#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38" name="Rectangle 1089"/>
              <p:cNvSpPr>
                <a:spLocks noChangeArrowheads="1"/>
              </p:cNvSpPr>
              <p:nvPr/>
            </p:nvSpPr>
            <p:spPr bwMode="auto">
              <a:xfrm>
                <a:off x="1580" y="1931"/>
                <a:ext cx="21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gwm513-4B#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39" name="Rectangle 1090"/>
              <p:cNvSpPr>
                <a:spLocks noChangeArrowheads="1"/>
              </p:cNvSpPr>
              <p:nvPr/>
            </p:nvSpPr>
            <p:spPr bwMode="auto">
              <a:xfrm>
                <a:off x="1243" y="1933"/>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22.1</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40" name="Freeform 1091"/>
              <p:cNvSpPr>
                <a:spLocks/>
              </p:cNvSpPr>
              <p:nvPr/>
            </p:nvSpPr>
            <p:spPr bwMode="auto">
              <a:xfrm>
                <a:off x="1304" y="1947"/>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41" name="Freeform 1092"/>
              <p:cNvSpPr>
                <a:spLocks/>
              </p:cNvSpPr>
              <p:nvPr/>
            </p:nvSpPr>
            <p:spPr bwMode="auto">
              <a:xfrm>
                <a:off x="1345" y="1947"/>
                <a:ext cx="55"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42" name="Line 1093"/>
              <p:cNvSpPr>
                <a:spLocks noChangeShapeType="1"/>
              </p:cNvSpPr>
              <p:nvPr/>
            </p:nvSpPr>
            <p:spPr bwMode="auto">
              <a:xfrm>
                <a:off x="1401" y="1936"/>
                <a:ext cx="0" cy="21"/>
              </a:xfrm>
              <a:prstGeom prst="line">
                <a:avLst/>
              </a:prstGeom>
              <a:noFill/>
              <a:ln w="2">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43" name="Rectangle 1094"/>
              <p:cNvSpPr>
                <a:spLocks noChangeArrowheads="1"/>
              </p:cNvSpPr>
              <p:nvPr/>
            </p:nvSpPr>
            <p:spPr bwMode="auto">
              <a:xfrm>
                <a:off x="1409" y="2080"/>
                <a:ext cx="21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gwm495-4B#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44" name="Rectangle 1095"/>
              <p:cNvSpPr>
                <a:spLocks noChangeArrowheads="1"/>
              </p:cNvSpPr>
              <p:nvPr/>
            </p:nvSpPr>
            <p:spPr bwMode="auto">
              <a:xfrm>
                <a:off x="1243" y="2082"/>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26.7</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45" name="Freeform 1096"/>
              <p:cNvSpPr>
                <a:spLocks/>
              </p:cNvSpPr>
              <p:nvPr/>
            </p:nvSpPr>
            <p:spPr bwMode="auto">
              <a:xfrm>
                <a:off x="1304" y="2095"/>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46" name="Freeform 1097"/>
              <p:cNvSpPr>
                <a:spLocks/>
              </p:cNvSpPr>
              <p:nvPr/>
            </p:nvSpPr>
            <p:spPr bwMode="auto">
              <a:xfrm>
                <a:off x="1345" y="2095"/>
                <a:ext cx="55"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47" name="Rectangle 1098"/>
              <p:cNvSpPr>
                <a:spLocks noChangeArrowheads="1"/>
              </p:cNvSpPr>
              <p:nvPr/>
            </p:nvSpPr>
            <p:spPr bwMode="auto">
              <a:xfrm>
                <a:off x="1409" y="2134"/>
                <a:ext cx="21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gwm192-4B#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48" name="Rectangle 1099"/>
              <p:cNvSpPr>
                <a:spLocks noChangeArrowheads="1"/>
              </p:cNvSpPr>
              <p:nvPr/>
            </p:nvSpPr>
            <p:spPr bwMode="auto">
              <a:xfrm>
                <a:off x="1243" y="2136"/>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28.4</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49" name="Freeform 1100"/>
              <p:cNvSpPr>
                <a:spLocks/>
              </p:cNvSpPr>
              <p:nvPr/>
            </p:nvSpPr>
            <p:spPr bwMode="auto">
              <a:xfrm>
                <a:off x="1304" y="2150"/>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50" name="Freeform 1101"/>
              <p:cNvSpPr>
                <a:spLocks/>
              </p:cNvSpPr>
              <p:nvPr/>
            </p:nvSpPr>
            <p:spPr bwMode="auto">
              <a:xfrm>
                <a:off x="1345" y="2150"/>
                <a:ext cx="55"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51" name="Rectangle 1102"/>
              <p:cNvSpPr>
                <a:spLocks noChangeArrowheads="1"/>
              </p:cNvSpPr>
              <p:nvPr/>
            </p:nvSpPr>
            <p:spPr bwMode="auto">
              <a:xfrm>
                <a:off x="1409" y="2434"/>
                <a:ext cx="224"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kbo-0331-4B#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52" name="Rectangle 1103"/>
              <p:cNvSpPr>
                <a:spLocks noChangeArrowheads="1"/>
              </p:cNvSpPr>
              <p:nvPr/>
            </p:nvSpPr>
            <p:spPr bwMode="auto">
              <a:xfrm>
                <a:off x="1595" y="2434"/>
                <a:ext cx="224"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kbo-0059-4B#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53" name="Rectangle 1104"/>
              <p:cNvSpPr>
                <a:spLocks noChangeArrowheads="1"/>
              </p:cNvSpPr>
              <p:nvPr/>
            </p:nvSpPr>
            <p:spPr bwMode="auto">
              <a:xfrm>
                <a:off x="1781" y="2435"/>
                <a:ext cx="236"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wPt-664166-4B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54" name="Rectangle 1105"/>
              <p:cNvSpPr>
                <a:spLocks noChangeArrowheads="1"/>
              </p:cNvSpPr>
              <p:nvPr/>
            </p:nvSpPr>
            <p:spPr bwMode="auto">
              <a:xfrm>
                <a:off x="1977" y="2435"/>
                <a:ext cx="19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kbo-0170-4B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55" name="Rectangle 1106"/>
              <p:cNvSpPr>
                <a:spLocks noChangeArrowheads="1"/>
              </p:cNvSpPr>
              <p:nvPr/>
            </p:nvSpPr>
            <p:spPr bwMode="auto">
              <a:xfrm>
                <a:off x="1243" y="2436"/>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37.7</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56" name="Freeform 1107"/>
              <p:cNvSpPr>
                <a:spLocks/>
              </p:cNvSpPr>
              <p:nvPr/>
            </p:nvSpPr>
            <p:spPr bwMode="auto">
              <a:xfrm>
                <a:off x="1304" y="2450"/>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57" name="Freeform 1108"/>
              <p:cNvSpPr>
                <a:spLocks/>
              </p:cNvSpPr>
              <p:nvPr/>
            </p:nvSpPr>
            <p:spPr bwMode="auto">
              <a:xfrm>
                <a:off x="1345" y="2450"/>
                <a:ext cx="55"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58" name="Line 1109"/>
              <p:cNvSpPr>
                <a:spLocks noChangeShapeType="1"/>
              </p:cNvSpPr>
              <p:nvPr/>
            </p:nvSpPr>
            <p:spPr bwMode="auto">
              <a:xfrm>
                <a:off x="1401" y="2439"/>
                <a:ext cx="0" cy="21"/>
              </a:xfrm>
              <a:prstGeom prst="line">
                <a:avLst/>
              </a:prstGeom>
              <a:noFill/>
              <a:ln w="2">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59" name="Rectangle 1110"/>
              <p:cNvSpPr>
                <a:spLocks noChangeArrowheads="1"/>
              </p:cNvSpPr>
              <p:nvPr/>
            </p:nvSpPr>
            <p:spPr bwMode="auto">
              <a:xfrm>
                <a:off x="1409" y="2592"/>
                <a:ext cx="19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kbo-0379-4B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60" name="Rectangle 1111"/>
              <p:cNvSpPr>
                <a:spLocks noChangeArrowheads="1"/>
              </p:cNvSpPr>
              <p:nvPr/>
            </p:nvSpPr>
            <p:spPr bwMode="auto">
              <a:xfrm>
                <a:off x="1574" y="2592"/>
                <a:ext cx="184"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wmc471-4B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61" name="Rectangle 1112"/>
              <p:cNvSpPr>
                <a:spLocks noChangeArrowheads="1"/>
              </p:cNvSpPr>
              <p:nvPr/>
            </p:nvSpPr>
            <p:spPr bwMode="auto">
              <a:xfrm>
                <a:off x="1243" y="2594"/>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42.6</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62" name="Freeform 1113"/>
              <p:cNvSpPr>
                <a:spLocks/>
              </p:cNvSpPr>
              <p:nvPr/>
            </p:nvSpPr>
            <p:spPr bwMode="auto">
              <a:xfrm>
                <a:off x="1304" y="2608"/>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63" name="Freeform 1114"/>
              <p:cNvSpPr>
                <a:spLocks/>
              </p:cNvSpPr>
              <p:nvPr/>
            </p:nvSpPr>
            <p:spPr bwMode="auto">
              <a:xfrm>
                <a:off x="1344" y="2608"/>
                <a:ext cx="57"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64" name="Line 1115"/>
              <p:cNvSpPr>
                <a:spLocks noChangeShapeType="1"/>
              </p:cNvSpPr>
              <p:nvPr/>
            </p:nvSpPr>
            <p:spPr bwMode="auto">
              <a:xfrm>
                <a:off x="1401" y="2597"/>
                <a:ext cx="0" cy="20"/>
              </a:xfrm>
              <a:prstGeom prst="line">
                <a:avLst/>
              </a:prstGeom>
              <a:noFill/>
              <a:ln w="2">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65" name="Rectangle 1116"/>
              <p:cNvSpPr>
                <a:spLocks noChangeArrowheads="1"/>
              </p:cNvSpPr>
              <p:nvPr/>
            </p:nvSpPr>
            <p:spPr bwMode="auto">
              <a:xfrm>
                <a:off x="1409" y="2650"/>
                <a:ext cx="228"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gwm1084-4B#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66" name="Rectangle 1117"/>
              <p:cNvSpPr>
                <a:spLocks noChangeArrowheads="1"/>
              </p:cNvSpPr>
              <p:nvPr/>
            </p:nvSpPr>
            <p:spPr bwMode="auto">
              <a:xfrm>
                <a:off x="1243" y="2652"/>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44.4</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67" name="Freeform 1118"/>
              <p:cNvSpPr>
                <a:spLocks/>
              </p:cNvSpPr>
              <p:nvPr/>
            </p:nvSpPr>
            <p:spPr bwMode="auto">
              <a:xfrm>
                <a:off x="1304" y="2666"/>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68" name="Freeform 1119"/>
              <p:cNvSpPr>
                <a:spLocks/>
              </p:cNvSpPr>
              <p:nvPr/>
            </p:nvSpPr>
            <p:spPr bwMode="auto">
              <a:xfrm>
                <a:off x="1345" y="2666"/>
                <a:ext cx="55"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69" name="Rectangle 1120"/>
              <p:cNvSpPr>
                <a:spLocks noChangeArrowheads="1"/>
              </p:cNvSpPr>
              <p:nvPr/>
            </p:nvSpPr>
            <p:spPr bwMode="auto">
              <a:xfrm>
                <a:off x="1409" y="2766"/>
                <a:ext cx="211"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rPt-6847-4B#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70" name="Rectangle 1121"/>
              <p:cNvSpPr>
                <a:spLocks noChangeArrowheads="1"/>
              </p:cNvSpPr>
              <p:nvPr/>
            </p:nvSpPr>
            <p:spPr bwMode="auto">
              <a:xfrm>
                <a:off x="1584" y="2766"/>
                <a:ext cx="224"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kbo-0236-4B#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71" name="Rectangle 1122"/>
              <p:cNvSpPr>
                <a:spLocks noChangeArrowheads="1"/>
              </p:cNvSpPr>
              <p:nvPr/>
            </p:nvSpPr>
            <p:spPr bwMode="auto">
              <a:xfrm>
                <a:off x="1243" y="2768"/>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48.0</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72" name="Freeform 1123"/>
              <p:cNvSpPr>
                <a:spLocks/>
              </p:cNvSpPr>
              <p:nvPr/>
            </p:nvSpPr>
            <p:spPr bwMode="auto">
              <a:xfrm>
                <a:off x="1304" y="2782"/>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73" name="Freeform 1124"/>
              <p:cNvSpPr>
                <a:spLocks/>
              </p:cNvSpPr>
              <p:nvPr/>
            </p:nvSpPr>
            <p:spPr bwMode="auto">
              <a:xfrm>
                <a:off x="1345" y="2782"/>
                <a:ext cx="55"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74" name="Line 1125"/>
              <p:cNvSpPr>
                <a:spLocks noChangeShapeType="1"/>
              </p:cNvSpPr>
              <p:nvPr/>
            </p:nvSpPr>
            <p:spPr bwMode="auto">
              <a:xfrm>
                <a:off x="1401" y="2771"/>
                <a:ext cx="0" cy="21"/>
              </a:xfrm>
              <a:prstGeom prst="line">
                <a:avLst/>
              </a:prstGeom>
              <a:noFill/>
              <a:ln w="2">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75" name="Rectangle 1126"/>
              <p:cNvSpPr>
                <a:spLocks noChangeArrowheads="1"/>
              </p:cNvSpPr>
              <p:nvPr/>
            </p:nvSpPr>
            <p:spPr bwMode="auto">
              <a:xfrm>
                <a:off x="1409" y="2864"/>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wPt-7500-4B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76" name="Rectangle 1127"/>
              <p:cNvSpPr>
                <a:spLocks noChangeArrowheads="1"/>
              </p:cNvSpPr>
              <p:nvPr/>
            </p:nvSpPr>
            <p:spPr bwMode="auto">
              <a:xfrm>
                <a:off x="1575" y="2864"/>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wPt-0230-4B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77" name="Rectangle 1128"/>
              <p:cNvSpPr>
                <a:spLocks noChangeArrowheads="1"/>
              </p:cNvSpPr>
              <p:nvPr/>
            </p:nvSpPr>
            <p:spPr bwMode="auto">
              <a:xfrm>
                <a:off x="1243" y="2865"/>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51.0</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78" name="Freeform 1129"/>
              <p:cNvSpPr>
                <a:spLocks/>
              </p:cNvSpPr>
              <p:nvPr/>
            </p:nvSpPr>
            <p:spPr bwMode="auto">
              <a:xfrm>
                <a:off x="1304" y="2879"/>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79" name="Freeform 1130"/>
              <p:cNvSpPr>
                <a:spLocks/>
              </p:cNvSpPr>
              <p:nvPr/>
            </p:nvSpPr>
            <p:spPr bwMode="auto">
              <a:xfrm>
                <a:off x="1344" y="2879"/>
                <a:ext cx="57"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80" name="Line 1131"/>
              <p:cNvSpPr>
                <a:spLocks noChangeShapeType="1"/>
              </p:cNvSpPr>
              <p:nvPr/>
            </p:nvSpPr>
            <p:spPr bwMode="auto">
              <a:xfrm>
                <a:off x="1401" y="2868"/>
                <a:ext cx="0" cy="20"/>
              </a:xfrm>
              <a:prstGeom prst="line">
                <a:avLst/>
              </a:prstGeom>
              <a:noFill/>
              <a:ln w="2">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81" name="Rectangle 1132"/>
              <p:cNvSpPr>
                <a:spLocks noChangeArrowheads="1"/>
              </p:cNvSpPr>
              <p:nvPr/>
            </p:nvSpPr>
            <p:spPr bwMode="auto">
              <a:xfrm>
                <a:off x="1409" y="2958"/>
                <a:ext cx="224"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wPt-8291-4B#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82" name="Rectangle 1133"/>
              <p:cNvSpPr>
                <a:spLocks noChangeArrowheads="1"/>
              </p:cNvSpPr>
              <p:nvPr/>
            </p:nvSpPr>
            <p:spPr bwMode="auto">
              <a:xfrm>
                <a:off x="1595" y="2958"/>
                <a:ext cx="189"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barc60-4B#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83" name="Rectangle 1134"/>
              <p:cNvSpPr>
                <a:spLocks noChangeArrowheads="1"/>
              </p:cNvSpPr>
              <p:nvPr/>
            </p:nvSpPr>
            <p:spPr bwMode="auto">
              <a:xfrm>
                <a:off x="1751" y="2959"/>
                <a:ext cx="186"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tPt-9147-4B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84" name="Rectangle 1135"/>
              <p:cNvSpPr>
                <a:spLocks noChangeArrowheads="1"/>
              </p:cNvSpPr>
              <p:nvPr/>
            </p:nvSpPr>
            <p:spPr bwMode="auto">
              <a:xfrm>
                <a:off x="1905" y="2959"/>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wPt-7858-4B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85" name="Rectangle 1136"/>
              <p:cNvSpPr>
                <a:spLocks noChangeArrowheads="1"/>
              </p:cNvSpPr>
              <p:nvPr/>
            </p:nvSpPr>
            <p:spPr bwMode="auto">
              <a:xfrm>
                <a:off x="2071" y="2959"/>
                <a:ext cx="236"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wPt-730435-4B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86" name="Rectangle 1137"/>
              <p:cNvSpPr>
                <a:spLocks noChangeArrowheads="1"/>
              </p:cNvSpPr>
              <p:nvPr/>
            </p:nvSpPr>
            <p:spPr bwMode="auto">
              <a:xfrm>
                <a:off x="1409" y="2989"/>
                <a:ext cx="236"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wPt-729837-4B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87" name="Rectangle 1138"/>
              <p:cNvSpPr>
                <a:spLocks noChangeArrowheads="1"/>
              </p:cNvSpPr>
              <p:nvPr/>
            </p:nvSpPr>
            <p:spPr bwMode="auto">
              <a:xfrm>
                <a:off x="1243" y="2975"/>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55.2</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88" name="Freeform 1139"/>
              <p:cNvSpPr>
                <a:spLocks/>
              </p:cNvSpPr>
              <p:nvPr/>
            </p:nvSpPr>
            <p:spPr bwMode="auto">
              <a:xfrm>
                <a:off x="1304" y="2989"/>
                <a:ext cx="39" cy="25"/>
              </a:xfrm>
              <a:custGeom>
                <a:avLst/>
                <a:gdLst>
                  <a:gd name="T0" fmla="*/ 0 w 142"/>
                  <a:gd name="T1" fmla="*/ 0 h 94"/>
                  <a:gd name="T2" fmla="*/ 15 w 142"/>
                  <a:gd name="T3" fmla="*/ 0 h 94"/>
                  <a:gd name="T4" fmla="*/ 142 w 142"/>
                  <a:gd name="T5" fmla="*/ 94 h 94"/>
                </a:gdLst>
                <a:ahLst/>
                <a:cxnLst>
                  <a:cxn ang="0">
                    <a:pos x="T0" y="T1"/>
                  </a:cxn>
                  <a:cxn ang="0">
                    <a:pos x="T2" y="T3"/>
                  </a:cxn>
                  <a:cxn ang="0">
                    <a:pos x="T4" y="T5"/>
                  </a:cxn>
                </a:cxnLst>
                <a:rect l="0" t="0" r="r" b="b"/>
                <a:pathLst>
                  <a:path w="142" h="94">
                    <a:moveTo>
                      <a:pt x="0" y="0"/>
                    </a:moveTo>
                    <a:lnTo>
                      <a:pt x="15" y="0"/>
                    </a:lnTo>
                    <a:lnTo>
                      <a:pt x="142" y="94"/>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89" name="Freeform 1140"/>
              <p:cNvSpPr>
                <a:spLocks/>
              </p:cNvSpPr>
              <p:nvPr/>
            </p:nvSpPr>
            <p:spPr bwMode="auto">
              <a:xfrm>
                <a:off x="1345" y="2989"/>
                <a:ext cx="55" cy="25"/>
              </a:xfrm>
              <a:custGeom>
                <a:avLst/>
                <a:gdLst>
                  <a:gd name="T0" fmla="*/ 0 w 199"/>
                  <a:gd name="T1" fmla="*/ 94 h 94"/>
                  <a:gd name="T2" fmla="*/ 63 w 199"/>
                  <a:gd name="T3" fmla="*/ 94 h 94"/>
                  <a:gd name="T4" fmla="*/ 190 w 199"/>
                  <a:gd name="T5" fmla="*/ 0 h 94"/>
                  <a:gd name="T6" fmla="*/ 199 w 199"/>
                  <a:gd name="T7" fmla="*/ 0 h 94"/>
                </a:gdLst>
                <a:ahLst/>
                <a:cxnLst>
                  <a:cxn ang="0">
                    <a:pos x="T0" y="T1"/>
                  </a:cxn>
                  <a:cxn ang="0">
                    <a:pos x="T2" y="T3"/>
                  </a:cxn>
                  <a:cxn ang="0">
                    <a:pos x="T4" y="T5"/>
                  </a:cxn>
                  <a:cxn ang="0">
                    <a:pos x="T6" y="T7"/>
                  </a:cxn>
                </a:cxnLst>
                <a:rect l="0" t="0" r="r" b="b"/>
                <a:pathLst>
                  <a:path w="199" h="94">
                    <a:moveTo>
                      <a:pt x="0" y="94"/>
                    </a:moveTo>
                    <a:lnTo>
                      <a:pt x="63" y="94"/>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90" name="Line 1141"/>
              <p:cNvSpPr>
                <a:spLocks noChangeShapeType="1"/>
              </p:cNvSpPr>
              <p:nvPr/>
            </p:nvSpPr>
            <p:spPr bwMode="auto">
              <a:xfrm>
                <a:off x="1401" y="2963"/>
                <a:ext cx="0" cy="51"/>
              </a:xfrm>
              <a:prstGeom prst="line">
                <a:avLst/>
              </a:prstGeom>
              <a:noFill/>
              <a:ln w="2">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91" name="Rectangle 1142"/>
              <p:cNvSpPr>
                <a:spLocks noChangeArrowheads="1"/>
              </p:cNvSpPr>
              <p:nvPr/>
            </p:nvSpPr>
            <p:spPr bwMode="auto">
              <a:xfrm>
                <a:off x="1409" y="3020"/>
                <a:ext cx="236"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wPt-733082-4B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92" name="Rectangle 1143"/>
              <p:cNvSpPr>
                <a:spLocks noChangeArrowheads="1"/>
              </p:cNvSpPr>
              <p:nvPr/>
            </p:nvSpPr>
            <p:spPr bwMode="auto">
              <a:xfrm>
                <a:off x="1243" y="3021"/>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55.7</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93" name="Freeform 1144"/>
              <p:cNvSpPr>
                <a:spLocks/>
              </p:cNvSpPr>
              <p:nvPr/>
            </p:nvSpPr>
            <p:spPr bwMode="auto">
              <a:xfrm>
                <a:off x="1304" y="3030"/>
                <a:ext cx="39" cy="5"/>
              </a:xfrm>
              <a:custGeom>
                <a:avLst/>
                <a:gdLst>
                  <a:gd name="T0" fmla="*/ 0 w 142"/>
                  <a:gd name="T1" fmla="*/ 17 h 17"/>
                  <a:gd name="T2" fmla="*/ 15 w 142"/>
                  <a:gd name="T3" fmla="*/ 17 h 17"/>
                  <a:gd name="T4" fmla="*/ 142 w 142"/>
                  <a:gd name="T5" fmla="*/ 0 h 17"/>
                </a:gdLst>
                <a:ahLst/>
                <a:cxnLst>
                  <a:cxn ang="0">
                    <a:pos x="T0" y="T1"/>
                  </a:cxn>
                  <a:cxn ang="0">
                    <a:pos x="T2" y="T3"/>
                  </a:cxn>
                  <a:cxn ang="0">
                    <a:pos x="T4" y="T5"/>
                  </a:cxn>
                </a:cxnLst>
                <a:rect l="0" t="0" r="r" b="b"/>
                <a:pathLst>
                  <a:path w="142" h="17">
                    <a:moveTo>
                      <a:pt x="0" y="17"/>
                    </a:moveTo>
                    <a:lnTo>
                      <a:pt x="15" y="17"/>
                    </a:lnTo>
                    <a:lnTo>
                      <a:pt x="142"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94" name="Freeform 1145"/>
              <p:cNvSpPr>
                <a:spLocks/>
              </p:cNvSpPr>
              <p:nvPr/>
            </p:nvSpPr>
            <p:spPr bwMode="auto">
              <a:xfrm>
                <a:off x="1344" y="3030"/>
                <a:ext cx="57" cy="5"/>
              </a:xfrm>
              <a:custGeom>
                <a:avLst/>
                <a:gdLst>
                  <a:gd name="T0" fmla="*/ 0 w 206"/>
                  <a:gd name="T1" fmla="*/ 0 h 17"/>
                  <a:gd name="T2" fmla="*/ 66 w 206"/>
                  <a:gd name="T3" fmla="*/ 0 h 17"/>
                  <a:gd name="T4" fmla="*/ 193 w 206"/>
                  <a:gd name="T5" fmla="*/ 17 h 17"/>
                  <a:gd name="T6" fmla="*/ 206 w 206"/>
                  <a:gd name="T7" fmla="*/ 17 h 17"/>
                </a:gdLst>
                <a:ahLst/>
                <a:cxnLst>
                  <a:cxn ang="0">
                    <a:pos x="T0" y="T1"/>
                  </a:cxn>
                  <a:cxn ang="0">
                    <a:pos x="T2" y="T3"/>
                  </a:cxn>
                  <a:cxn ang="0">
                    <a:pos x="T4" y="T5"/>
                  </a:cxn>
                  <a:cxn ang="0">
                    <a:pos x="T6" y="T7"/>
                  </a:cxn>
                </a:cxnLst>
                <a:rect l="0" t="0" r="r" b="b"/>
                <a:pathLst>
                  <a:path w="206" h="17">
                    <a:moveTo>
                      <a:pt x="0" y="0"/>
                    </a:moveTo>
                    <a:lnTo>
                      <a:pt x="66" y="0"/>
                    </a:lnTo>
                    <a:lnTo>
                      <a:pt x="193" y="17"/>
                    </a:lnTo>
                    <a:lnTo>
                      <a:pt x="206" y="17"/>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95" name="Rectangle 1146"/>
              <p:cNvSpPr>
                <a:spLocks noChangeArrowheads="1"/>
              </p:cNvSpPr>
              <p:nvPr/>
            </p:nvSpPr>
            <p:spPr bwMode="auto">
              <a:xfrm>
                <a:off x="1409" y="3050"/>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wPt-3190-4B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96" name="Rectangle 1147"/>
              <p:cNvSpPr>
                <a:spLocks noChangeArrowheads="1"/>
              </p:cNvSpPr>
              <p:nvPr/>
            </p:nvSpPr>
            <p:spPr bwMode="auto">
              <a:xfrm>
                <a:off x="1243" y="3052"/>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56.0</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597" name="Freeform 1148"/>
              <p:cNvSpPr>
                <a:spLocks/>
              </p:cNvSpPr>
              <p:nvPr/>
            </p:nvSpPr>
            <p:spPr bwMode="auto">
              <a:xfrm>
                <a:off x="1304" y="3040"/>
                <a:ext cx="39" cy="26"/>
              </a:xfrm>
              <a:custGeom>
                <a:avLst/>
                <a:gdLst>
                  <a:gd name="T0" fmla="*/ 0 w 142"/>
                  <a:gd name="T1" fmla="*/ 94 h 94"/>
                  <a:gd name="T2" fmla="*/ 15 w 142"/>
                  <a:gd name="T3" fmla="*/ 94 h 94"/>
                  <a:gd name="T4" fmla="*/ 142 w 142"/>
                  <a:gd name="T5" fmla="*/ 0 h 94"/>
                </a:gdLst>
                <a:ahLst/>
                <a:cxnLst>
                  <a:cxn ang="0">
                    <a:pos x="T0" y="T1"/>
                  </a:cxn>
                  <a:cxn ang="0">
                    <a:pos x="T2" y="T3"/>
                  </a:cxn>
                  <a:cxn ang="0">
                    <a:pos x="T4" y="T5"/>
                  </a:cxn>
                </a:cxnLst>
                <a:rect l="0" t="0" r="r" b="b"/>
                <a:pathLst>
                  <a:path w="142" h="94">
                    <a:moveTo>
                      <a:pt x="0" y="94"/>
                    </a:moveTo>
                    <a:lnTo>
                      <a:pt x="15" y="94"/>
                    </a:lnTo>
                    <a:lnTo>
                      <a:pt x="142"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98" name="Freeform 1149"/>
              <p:cNvSpPr>
                <a:spLocks/>
              </p:cNvSpPr>
              <p:nvPr/>
            </p:nvSpPr>
            <p:spPr bwMode="auto">
              <a:xfrm>
                <a:off x="1344" y="3040"/>
                <a:ext cx="57" cy="26"/>
              </a:xfrm>
              <a:custGeom>
                <a:avLst/>
                <a:gdLst>
                  <a:gd name="T0" fmla="*/ 0 w 206"/>
                  <a:gd name="T1" fmla="*/ 0 h 94"/>
                  <a:gd name="T2" fmla="*/ 66 w 206"/>
                  <a:gd name="T3" fmla="*/ 0 h 94"/>
                  <a:gd name="T4" fmla="*/ 193 w 206"/>
                  <a:gd name="T5" fmla="*/ 94 h 94"/>
                  <a:gd name="T6" fmla="*/ 206 w 206"/>
                  <a:gd name="T7" fmla="*/ 94 h 94"/>
                </a:gdLst>
                <a:ahLst/>
                <a:cxnLst>
                  <a:cxn ang="0">
                    <a:pos x="T0" y="T1"/>
                  </a:cxn>
                  <a:cxn ang="0">
                    <a:pos x="T2" y="T3"/>
                  </a:cxn>
                  <a:cxn ang="0">
                    <a:pos x="T4" y="T5"/>
                  </a:cxn>
                  <a:cxn ang="0">
                    <a:pos x="T6" y="T7"/>
                  </a:cxn>
                </a:cxnLst>
                <a:rect l="0" t="0" r="r" b="b"/>
                <a:pathLst>
                  <a:path w="206" h="94">
                    <a:moveTo>
                      <a:pt x="0" y="0"/>
                    </a:moveTo>
                    <a:lnTo>
                      <a:pt x="66" y="0"/>
                    </a:lnTo>
                    <a:lnTo>
                      <a:pt x="193" y="94"/>
                    </a:lnTo>
                    <a:lnTo>
                      <a:pt x="206" y="94"/>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99" name="Rectangle 1150"/>
              <p:cNvSpPr>
                <a:spLocks noChangeArrowheads="1"/>
              </p:cNvSpPr>
              <p:nvPr/>
            </p:nvSpPr>
            <p:spPr bwMode="auto">
              <a:xfrm>
                <a:off x="1409" y="3108"/>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wPt-9625-4B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00" name="Rectangle 1151"/>
              <p:cNvSpPr>
                <a:spLocks noChangeArrowheads="1"/>
              </p:cNvSpPr>
              <p:nvPr/>
            </p:nvSpPr>
            <p:spPr bwMode="auto">
              <a:xfrm>
                <a:off x="1243" y="3110"/>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58.6</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01" name="Freeform 1152"/>
              <p:cNvSpPr>
                <a:spLocks/>
              </p:cNvSpPr>
              <p:nvPr/>
            </p:nvSpPr>
            <p:spPr bwMode="auto">
              <a:xfrm>
                <a:off x="1304" y="3124"/>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02" name="Freeform 1153"/>
              <p:cNvSpPr>
                <a:spLocks/>
              </p:cNvSpPr>
              <p:nvPr/>
            </p:nvSpPr>
            <p:spPr bwMode="auto">
              <a:xfrm>
                <a:off x="1344" y="3124"/>
                <a:ext cx="57"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03" name="Rectangle 1154"/>
              <p:cNvSpPr>
                <a:spLocks noChangeArrowheads="1"/>
              </p:cNvSpPr>
              <p:nvPr/>
            </p:nvSpPr>
            <p:spPr bwMode="auto">
              <a:xfrm>
                <a:off x="1409" y="3190"/>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wPt-5990-4B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04" name="Rectangle 1155"/>
              <p:cNvSpPr>
                <a:spLocks noChangeArrowheads="1"/>
              </p:cNvSpPr>
              <p:nvPr/>
            </p:nvSpPr>
            <p:spPr bwMode="auto">
              <a:xfrm>
                <a:off x="1243" y="3192"/>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61.7</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05" name="Freeform 1156"/>
              <p:cNvSpPr>
                <a:spLocks/>
              </p:cNvSpPr>
              <p:nvPr/>
            </p:nvSpPr>
            <p:spPr bwMode="auto">
              <a:xfrm>
                <a:off x="1304" y="3206"/>
                <a:ext cx="39" cy="18"/>
              </a:xfrm>
              <a:custGeom>
                <a:avLst/>
                <a:gdLst>
                  <a:gd name="T0" fmla="*/ 0 w 142"/>
                  <a:gd name="T1" fmla="*/ 0 h 66"/>
                  <a:gd name="T2" fmla="*/ 15 w 142"/>
                  <a:gd name="T3" fmla="*/ 0 h 66"/>
                  <a:gd name="T4" fmla="*/ 142 w 142"/>
                  <a:gd name="T5" fmla="*/ 66 h 66"/>
                </a:gdLst>
                <a:ahLst/>
                <a:cxnLst>
                  <a:cxn ang="0">
                    <a:pos x="T0" y="T1"/>
                  </a:cxn>
                  <a:cxn ang="0">
                    <a:pos x="T2" y="T3"/>
                  </a:cxn>
                  <a:cxn ang="0">
                    <a:pos x="T4" y="T5"/>
                  </a:cxn>
                </a:cxnLst>
                <a:rect l="0" t="0" r="r" b="b"/>
                <a:pathLst>
                  <a:path w="142" h="66">
                    <a:moveTo>
                      <a:pt x="0" y="0"/>
                    </a:moveTo>
                    <a:lnTo>
                      <a:pt x="15" y="0"/>
                    </a:lnTo>
                    <a:lnTo>
                      <a:pt x="142" y="66"/>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06" name="Freeform 1157"/>
              <p:cNvSpPr>
                <a:spLocks/>
              </p:cNvSpPr>
              <p:nvPr/>
            </p:nvSpPr>
            <p:spPr bwMode="auto">
              <a:xfrm>
                <a:off x="1344" y="3206"/>
                <a:ext cx="57" cy="18"/>
              </a:xfrm>
              <a:custGeom>
                <a:avLst/>
                <a:gdLst>
                  <a:gd name="T0" fmla="*/ 0 w 206"/>
                  <a:gd name="T1" fmla="*/ 66 h 66"/>
                  <a:gd name="T2" fmla="*/ 66 w 206"/>
                  <a:gd name="T3" fmla="*/ 66 h 66"/>
                  <a:gd name="T4" fmla="*/ 193 w 206"/>
                  <a:gd name="T5" fmla="*/ 0 h 66"/>
                  <a:gd name="T6" fmla="*/ 206 w 206"/>
                  <a:gd name="T7" fmla="*/ 0 h 66"/>
                </a:gdLst>
                <a:ahLst/>
                <a:cxnLst>
                  <a:cxn ang="0">
                    <a:pos x="T0" y="T1"/>
                  </a:cxn>
                  <a:cxn ang="0">
                    <a:pos x="T2" y="T3"/>
                  </a:cxn>
                  <a:cxn ang="0">
                    <a:pos x="T4" y="T5"/>
                  </a:cxn>
                  <a:cxn ang="0">
                    <a:pos x="T6" y="T7"/>
                  </a:cxn>
                </a:cxnLst>
                <a:rect l="0" t="0" r="r" b="b"/>
                <a:pathLst>
                  <a:path w="206" h="66">
                    <a:moveTo>
                      <a:pt x="0" y="66"/>
                    </a:moveTo>
                    <a:lnTo>
                      <a:pt x="66" y="66"/>
                    </a:lnTo>
                    <a:lnTo>
                      <a:pt x="193" y="0"/>
                    </a:lnTo>
                    <a:lnTo>
                      <a:pt x="206"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07" name="Rectangle 1158"/>
              <p:cNvSpPr>
                <a:spLocks noChangeArrowheads="1"/>
              </p:cNvSpPr>
              <p:nvPr/>
            </p:nvSpPr>
            <p:spPr bwMode="auto">
              <a:xfrm>
                <a:off x="1409" y="3221"/>
                <a:ext cx="236"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wPt-663943-4B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08" name="Rectangle 1159"/>
              <p:cNvSpPr>
                <a:spLocks noChangeArrowheads="1"/>
              </p:cNvSpPr>
              <p:nvPr/>
            </p:nvSpPr>
            <p:spPr bwMode="auto">
              <a:xfrm>
                <a:off x="1605" y="3221"/>
                <a:ext cx="236"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wPt-744354-4B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09" name="Rectangle 1160"/>
              <p:cNvSpPr>
                <a:spLocks noChangeArrowheads="1"/>
              </p:cNvSpPr>
              <p:nvPr/>
            </p:nvSpPr>
            <p:spPr bwMode="auto">
              <a:xfrm>
                <a:off x="1802" y="3221"/>
                <a:ext cx="236"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wPt-665516-4B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10" name="Rectangle 1161"/>
              <p:cNvSpPr>
                <a:spLocks noChangeArrowheads="1"/>
              </p:cNvSpPr>
              <p:nvPr/>
            </p:nvSpPr>
            <p:spPr bwMode="auto">
              <a:xfrm>
                <a:off x="1999" y="3221"/>
                <a:ext cx="236"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wPt-663949-4B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11" name="Rectangle 1162"/>
              <p:cNvSpPr>
                <a:spLocks noChangeArrowheads="1"/>
              </p:cNvSpPr>
              <p:nvPr/>
            </p:nvSpPr>
            <p:spPr bwMode="auto">
              <a:xfrm>
                <a:off x="2195" y="3221"/>
                <a:ext cx="236"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wPt-668105-4B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12" name="Rectangle 1163"/>
              <p:cNvSpPr>
                <a:spLocks noChangeArrowheads="1"/>
              </p:cNvSpPr>
              <p:nvPr/>
            </p:nvSpPr>
            <p:spPr bwMode="auto">
              <a:xfrm>
                <a:off x="1409" y="3251"/>
                <a:ext cx="236"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wPt-664164-4B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13" name="Rectangle 1164"/>
              <p:cNvSpPr>
                <a:spLocks noChangeArrowheads="1"/>
              </p:cNvSpPr>
              <p:nvPr/>
            </p:nvSpPr>
            <p:spPr bwMode="auto">
              <a:xfrm>
                <a:off x="1605" y="3251"/>
                <a:ext cx="236"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wPt-664459-4B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14" name="Rectangle 1165"/>
              <p:cNvSpPr>
                <a:spLocks noChangeArrowheads="1"/>
              </p:cNvSpPr>
              <p:nvPr/>
            </p:nvSpPr>
            <p:spPr bwMode="auto">
              <a:xfrm>
                <a:off x="1243" y="3238"/>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62.0</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15" name="Freeform 1166"/>
              <p:cNvSpPr>
                <a:spLocks/>
              </p:cNvSpPr>
              <p:nvPr/>
            </p:nvSpPr>
            <p:spPr bwMode="auto">
              <a:xfrm>
                <a:off x="1304" y="3233"/>
                <a:ext cx="39" cy="18"/>
              </a:xfrm>
              <a:custGeom>
                <a:avLst/>
                <a:gdLst>
                  <a:gd name="T0" fmla="*/ 0 w 142"/>
                  <a:gd name="T1" fmla="*/ 66 h 66"/>
                  <a:gd name="T2" fmla="*/ 15 w 142"/>
                  <a:gd name="T3" fmla="*/ 66 h 66"/>
                  <a:gd name="T4" fmla="*/ 142 w 142"/>
                  <a:gd name="T5" fmla="*/ 0 h 66"/>
                </a:gdLst>
                <a:ahLst/>
                <a:cxnLst>
                  <a:cxn ang="0">
                    <a:pos x="T0" y="T1"/>
                  </a:cxn>
                  <a:cxn ang="0">
                    <a:pos x="T2" y="T3"/>
                  </a:cxn>
                  <a:cxn ang="0">
                    <a:pos x="T4" y="T5"/>
                  </a:cxn>
                </a:cxnLst>
                <a:rect l="0" t="0" r="r" b="b"/>
                <a:pathLst>
                  <a:path w="142" h="66">
                    <a:moveTo>
                      <a:pt x="0" y="66"/>
                    </a:moveTo>
                    <a:lnTo>
                      <a:pt x="15" y="66"/>
                    </a:lnTo>
                    <a:lnTo>
                      <a:pt x="142"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16" name="Freeform 1167"/>
              <p:cNvSpPr>
                <a:spLocks/>
              </p:cNvSpPr>
              <p:nvPr/>
            </p:nvSpPr>
            <p:spPr bwMode="auto">
              <a:xfrm>
                <a:off x="1344" y="3233"/>
                <a:ext cx="57" cy="18"/>
              </a:xfrm>
              <a:custGeom>
                <a:avLst/>
                <a:gdLst>
                  <a:gd name="T0" fmla="*/ 0 w 206"/>
                  <a:gd name="T1" fmla="*/ 0 h 66"/>
                  <a:gd name="T2" fmla="*/ 66 w 206"/>
                  <a:gd name="T3" fmla="*/ 0 h 66"/>
                  <a:gd name="T4" fmla="*/ 193 w 206"/>
                  <a:gd name="T5" fmla="*/ 66 h 66"/>
                  <a:gd name="T6" fmla="*/ 206 w 206"/>
                  <a:gd name="T7" fmla="*/ 66 h 66"/>
                </a:gdLst>
                <a:ahLst/>
                <a:cxnLst>
                  <a:cxn ang="0">
                    <a:pos x="T0" y="T1"/>
                  </a:cxn>
                  <a:cxn ang="0">
                    <a:pos x="T2" y="T3"/>
                  </a:cxn>
                  <a:cxn ang="0">
                    <a:pos x="T4" y="T5"/>
                  </a:cxn>
                  <a:cxn ang="0">
                    <a:pos x="T6" y="T7"/>
                  </a:cxn>
                </a:cxnLst>
                <a:rect l="0" t="0" r="r" b="b"/>
                <a:pathLst>
                  <a:path w="206" h="66">
                    <a:moveTo>
                      <a:pt x="0" y="0"/>
                    </a:moveTo>
                    <a:lnTo>
                      <a:pt x="66" y="0"/>
                    </a:lnTo>
                    <a:lnTo>
                      <a:pt x="193" y="66"/>
                    </a:lnTo>
                    <a:lnTo>
                      <a:pt x="206" y="66"/>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17" name="Line 1168"/>
              <p:cNvSpPr>
                <a:spLocks noChangeShapeType="1"/>
              </p:cNvSpPr>
              <p:nvPr/>
            </p:nvSpPr>
            <p:spPr bwMode="auto">
              <a:xfrm>
                <a:off x="1401" y="3225"/>
                <a:ext cx="0" cy="51"/>
              </a:xfrm>
              <a:prstGeom prst="line">
                <a:avLst/>
              </a:prstGeom>
              <a:noFill/>
              <a:ln w="2">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18" name="Rectangle 1169"/>
              <p:cNvSpPr>
                <a:spLocks noChangeArrowheads="1"/>
              </p:cNvSpPr>
              <p:nvPr/>
            </p:nvSpPr>
            <p:spPr bwMode="auto">
              <a:xfrm>
                <a:off x="1409" y="3324"/>
                <a:ext cx="174"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gwm6-4B#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19" name="Rectangle 1170"/>
              <p:cNvSpPr>
                <a:spLocks noChangeArrowheads="1"/>
              </p:cNvSpPr>
              <p:nvPr/>
            </p:nvSpPr>
            <p:spPr bwMode="auto">
              <a:xfrm>
                <a:off x="1243" y="3326"/>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65.3</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20" name="Freeform 1171"/>
              <p:cNvSpPr>
                <a:spLocks/>
              </p:cNvSpPr>
              <p:nvPr/>
            </p:nvSpPr>
            <p:spPr bwMode="auto">
              <a:xfrm>
                <a:off x="1304" y="3340"/>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21" name="Freeform 1172"/>
              <p:cNvSpPr>
                <a:spLocks/>
              </p:cNvSpPr>
              <p:nvPr/>
            </p:nvSpPr>
            <p:spPr bwMode="auto">
              <a:xfrm>
                <a:off x="1345" y="3340"/>
                <a:ext cx="55"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22" name="Rectangle 1173"/>
              <p:cNvSpPr>
                <a:spLocks noChangeArrowheads="1"/>
              </p:cNvSpPr>
              <p:nvPr/>
            </p:nvSpPr>
            <p:spPr bwMode="auto">
              <a:xfrm>
                <a:off x="1409" y="3405"/>
                <a:ext cx="19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kbo-0099-4B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23" name="Rectangle 1174"/>
              <p:cNvSpPr>
                <a:spLocks noChangeArrowheads="1"/>
              </p:cNvSpPr>
              <p:nvPr/>
            </p:nvSpPr>
            <p:spPr bwMode="auto">
              <a:xfrm>
                <a:off x="1243" y="3407"/>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67.8</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24" name="Freeform 1175"/>
              <p:cNvSpPr>
                <a:spLocks/>
              </p:cNvSpPr>
              <p:nvPr/>
            </p:nvSpPr>
            <p:spPr bwMode="auto">
              <a:xfrm>
                <a:off x="1304" y="3420"/>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25" name="Freeform 1176"/>
              <p:cNvSpPr>
                <a:spLocks/>
              </p:cNvSpPr>
              <p:nvPr/>
            </p:nvSpPr>
            <p:spPr bwMode="auto">
              <a:xfrm>
                <a:off x="1344" y="3420"/>
                <a:ext cx="57"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26" name="Rectangle 1177"/>
              <p:cNvSpPr>
                <a:spLocks noChangeArrowheads="1"/>
              </p:cNvSpPr>
              <p:nvPr/>
            </p:nvSpPr>
            <p:spPr bwMode="auto">
              <a:xfrm>
                <a:off x="1409" y="3444"/>
                <a:ext cx="168"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cfd54-4B#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27" name="Rectangle 1178"/>
              <p:cNvSpPr>
                <a:spLocks noChangeArrowheads="1"/>
              </p:cNvSpPr>
              <p:nvPr/>
            </p:nvSpPr>
            <p:spPr bwMode="auto">
              <a:xfrm>
                <a:off x="1243" y="3446"/>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69.0</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28" name="Freeform 1179"/>
              <p:cNvSpPr>
                <a:spLocks/>
              </p:cNvSpPr>
              <p:nvPr/>
            </p:nvSpPr>
            <p:spPr bwMode="auto">
              <a:xfrm>
                <a:off x="1304" y="3459"/>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29" name="Freeform 1180"/>
              <p:cNvSpPr>
                <a:spLocks/>
              </p:cNvSpPr>
              <p:nvPr/>
            </p:nvSpPr>
            <p:spPr bwMode="auto">
              <a:xfrm>
                <a:off x="1345" y="3459"/>
                <a:ext cx="55"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30" name="Rectangle 1181"/>
              <p:cNvSpPr>
                <a:spLocks noChangeArrowheads="1"/>
              </p:cNvSpPr>
              <p:nvPr/>
            </p:nvSpPr>
            <p:spPr bwMode="auto">
              <a:xfrm>
                <a:off x="1409" y="4179"/>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wPt-5265-4B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31" name="Rectangle 1182"/>
              <p:cNvSpPr>
                <a:spLocks noChangeArrowheads="1"/>
              </p:cNvSpPr>
              <p:nvPr/>
            </p:nvSpPr>
            <p:spPr bwMode="auto">
              <a:xfrm>
                <a:off x="1575" y="4179"/>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wPt-8292-4B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32" name="Rectangle 1183"/>
              <p:cNvSpPr>
                <a:spLocks noChangeArrowheads="1"/>
              </p:cNvSpPr>
              <p:nvPr/>
            </p:nvSpPr>
            <p:spPr bwMode="auto">
              <a:xfrm>
                <a:off x="1243" y="4181"/>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91.8</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33" name="Freeform 1184"/>
              <p:cNvSpPr>
                <a:spLocks/>
              </p:cNvSpPr>
              <p:nvPr/>
            </p:nvSpPr>
            <p:spPr bwMode="auto">
              <a:xfrm>
                <a:off x="1304" y="4194"/>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34" name="Freeform 1185"/>
              <p:cNvSpPr>
                <a:spLocks/>
              </p:cNvSpPr>
              <p:nvPr/>
            </p:nvSpPr>
            <p:spPr bwMode="auto">
              <a:xfrm>
                <a:off x="1344" y="4194"/>
                <a:ext cx="57"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35" name="Line 1186"/>
              <p:cNvSpPr>
                <a:spLocks noChangeShapeType="1"/>
              </p:cNvSpPr>
              <p:nvPr/>
            </p:nvSpPr>
            <p:spPr bwMode="auto">
              <a:xfrm>
                <a:off x="1401" y="4183"/>
                <a:ext cx="0" cy="21"/>
              </a:xfrm>
              <a:prstGeom prst="line">
                <a:avLst/>
              </a:prstGeom>
              <a:noFill/>
              <a:ln w="2">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36" name="Rectangle 1187"/>
              <p:cNvSpPr>
                <a:spLocks noChangeArrowheads="1"/>
              </p:cNvSpPr>
              <p:nvPr/>
            </p:nvSpPr>
            <p:spPr bwMode="auto">
              <a:xfrm>
                <a:off x="1409" y="4288"/>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wPt-1032-4B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37" name="Rectangle 1188"/>
              <p:cNvSpPr>
                <a:spLocks noChangeArrowheads="1"/>
              </p:cNvSpPr>
              <p:nvPr/>
            </p:nvSpPr>
            <p:spPr bwMode="auto">
              <a:xfrm>
                <a:off x="1575" y="4288"/>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wPt-1115-4B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38" name="Rectangle 1189"/>
              <p:cNvSpPr>
                <a:spLocks noChangeArrowheads="1"/>
              </p:cNvSpPr>
              <p:nvPr/>
            </p:nvSpPr>
            <p:spPr bwMode="auto">
              <a:xfrm>
                <a:off x="1243" y="4290"/>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95.2</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639" name="Freeform 1190"/>
              <p:cNvSpPr>
                <a:spLocks/>
              </p:cNvSpPr>
              <p:nvPr/>
            </p:nvSpPr>
            <p:spPr bwMode="auto">
              <a:xfrm>
                <a:off x="1304" y="4304"/>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40" name="Freeform 1191"/>
              <p:cNvSpPr>
                <a:spLocks/>
              </p:cNvSpPr>
              <p:nvPr/>
            </p:nvSpPr>
            <p:spPr bwMode="auto">
              <a:xfrm>
                <a:off x="1344" y="4304"/>
                <a:ext cx="57"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2">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641" name="Line 1192"/>
              <p:cNvSpPr>
                <a:spLocks noChangeShapeType="1"/>
              </p:cNvSpPr>
              <p:nvPr/>
            </p:nvSpPr>
            <p:spPr bwMode="auto">
              <a:xfrm>
                <a:off x="1401" y="4293"/>
                <a:ext cx="0" cy="20"/>
              </a:xfrm>
              <a:prstGeom prst="line">
                <a:avLst/>
              </a:prstGeom>
              <a:noFill/>
              <a:ln w="2">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grpSp>
        <p:grpSp>
          <p:nvGrpSpPr>
            <p:cNvPr id="5930" name="Group 1268"/>
            <p:cNvGrpSpPr>
              <a:grpSpLocks/>
            </p:cNvGrpSpPr>
            <p:nvPr/>
          </p:nvGrpSpPr>
          <p:grpSpPr bwMode="auto">
            <a:xfrm>
              <a:off x="2436" y="1477"/>
              <a:ext cx="736" cy="2276"/>
              <a:chOff x="2436" y="1477"/>
              <a:chExt cx="736" cy="2276"/>
            </a:xfrm>
          </p:grpSpPr>
          <p:sp>
            <p:nvSpPr>
              <p:cNvPr id="6423" name="AutoShape 1195"/>
              <p:cNvSpPr>
                <a:spLocks noChangeArrowheads="1"/>
              </p:cNvSpPr>
              <p:nvPr/>
            </p:nvSpPr>
            <p:spPr bwMode="auto">
              <a:xfrm>
                <a:off x="2536" y="1483"/>
                <a:ext cx="19" cy="2250"/>
              </a:xfrm>
              <a:prstGeom prst="roundRect">
                <a:avLst>
                  <a:gd name="adj" fmla="val 50000"/>
                </a:avLst>
              </a:pr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24" name="Rectangle 1196"/>
              <p:cNvSpPr>
                <a:spLocks noChangeArrowheads="1"/>
              </p:cNvSpPr>
              <p:nvPr/>
            </p:nvSpPr>
            <p:spPr bwMode="auto">
              <a:xfrm>
                <a:off x="2601" y="1477"/>
                <a:ext cx="21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gwm368-4B#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25" name="Rectangle 1197"/>
              <p:cNvSpPr>
                <a:spLocks noChangeArrowheads="1"/>
              </p:cNvSpPr>
              <p:nvPr/>
            </p:nvSpPr>
            <p:spPr bwMode="auto">
              <a:xfrm>
                <a:off x="2777" y="1477"/>
                <a:ext cx="21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gwm856-4B#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26" name="Rectangle 1198"/>
              <p:cNvSpPr>
                <a:spLocks noChangeArrowheads="1"/>
              </p:cNvSpPr>
              <p:nvPr/>
            </p:nvSpPr>
            <p:spPr bwMode="auto">
              <a:xfrm>
                <a:off x="2451" y="1479"/>
                <a:ext cx="59"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0.0</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27" name="Freeform 1199"/>
              <p:cNvSpPr>
                <a:spLocks/>
              </p:cNvSpPr>
              <p:nvPr/>
            </p:nvSpPr>
            <p:spPr bwMode="auto">
              <a:xfrm>
                <a:off x="2497" y="1492"/>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28" name="Freeform 1200"/>
              <p:cNvSpPr>
                <a:spLocks/>
              </p:cNvSpPr>
              <p:nvPr/>
            </p:nvSpPr>
            <p:spPr bwMode="auto">
              <a:xfrm>
                <a:off x="2538" y="1492"/>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29" name="Line 1201"/>
              <p:cNvSpPr>
                <a:spLocks noChangeShapeType="1"/>
              </p:cNvSpPr>
              <p:nvPr/>
            </p:nvSpPr>
            <p:spPr bwMode="auto">
              <a:xfrm>
                <a:off x="2594" y="1482"/>
                <a:ext cx="0" cy="20"/>
              </a:xfrm>
              <a:prstGeom prst="line">
                <a:avLst/>
              </a:prstGeom>
              <a:noFill/>
              <a:ln w="1">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30" name="Rectangle 1202"/>
              <p:cNvSpPr>
                <a:spLocks noChangeArrowheads="1"/>
              </p:cNvSpPr>
              <p:nvPr/>
            </p:nvSpPr>
            <p:spPr bwMode="auto">
              <a:xfrm>
                <a:off x="2601" y="1593"/>
                <a:ext cx="191"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wmc89-4B#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31" name="Rectangle 1203"/>
              <p:cNvSpPr>
                <a:spLocks noChangeArrowheads="1"/>
              </p:cNvSpPr>
              <p:nvPr/>
            </p:nvSpPr>
            <p:spPr bwMode="auto">
              <a:xfrm>
                <a:off x="2451" y="1595"/>
                <a:ext cx="59"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3.6</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32" name="Freeform 1204"/>
              <p:cNvSpPr>
                <a:spLocks/>
              </p:cNvSpPr>
              <p:nvPr/>
            </p:nvSpPr>
            <p:spPr bwMode="auto">
              <a:xfrm>
                <a:off x="2497" y="1608"/>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33" name="Freeform 1205"/>
              <p:cNvSpPr>
                <a:spLocks/>
              </p:cNvSpPr>
              <p:nvPr/>
            </p:nvSpPr>
            <p:spPr bwMode="auto">
              <a:xfrm>
                <a:off x="2538" y="1608"/>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34" name="Rectangle 1206"/>
              <p:cNvSpPr>
                <a:spLocks noChangeArrowheads="1"/>
              </p:cNvSpPr>
              <p:nvPr/>
            </p:nvSpPr>
            <p:spPr bwMode="auto">
              <a:xfrm>
                <a:off x="2601" y="1793"/>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wPt-4931-4B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35" name="Rectangle 1207"/>
              <p:cNvSpPr>
                <a:spLocks noChangeArrowheads="1"/>
              </p:cNvSpPr>
              <p:nvPr/>
            </p:nvSpPr>
            <p:spPr bwMode="auto">
              <a:xfrm>
                <a:off x="2767" y="1792"/>
                <a:ext cx="223"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wPt-0872-4B#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36" name="Rectangle 1208"/>
              <p:cNvSpPr>
                <a:spLocks noChangeArrowheads="1"/>
              </p:cNvSpPr>
              <p:nvPr/>
            </p:nvSpPr>
            <p:spPr bwMode="auto">
              <a:xfrm>
                <a:off x="2436" y="1794"/>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10.1</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37" name="Freeform 1209"/>
              <p:cNvSpPr>
                <a:spLocks/>
              </p:cNvSpPr>
              <p:nvPr/>
            </p:nvSpPr>
            <p:spPr bwMode="auto">
              <a:xfrm>
                <a:off x="2497" y="1807"/>
                <a:ext cx="39" cy="11"/>
              </a:xfrm>
              <a:custGeom>
                <a:avLst/>
                <a:gdLst>
                  <a:gd name="T0" fmla="*/ 0 w 142"/>
                  <a:gd name="T1" fmla="*/ 0 h 39"/>
                  <a:gd name="T2" fmla="*/ 15 w 142"/>
                  <a:gd name="T3" fmla="*/ 0 h 39"/>
                  <a:gd name="T4" fmla="*/ 142 w 142"/>
                  <a:gd name="T5" fmla="*/ 39 h 39"/>
                </a:gdLst>
                <a:ahLst/>
                <a:cxnLst>
                  <a:cxn ang="0">
                    <a:pos x="T0" y="T1"/>
                  </a:cxn>
                  <a:cxn ang="0">
                    <a:pos x="T2" y="T3"/>
                  </a:cxn>
                  <a:cxn ang="0">
                    <a:pos x="T4" y="T5"/>
                  </a:cxn>
                </a:cxnLst>
                <a:rect l="0" t="0" r="r" b="b"/>
                <a:pathLst>
                  <a:path w="142" h="39">
                    <a:moveTo>
                      <a:pt x="0" y="0"/>
                    </a:moveTo>
                    <a:lnTo>
                      <a:pt x="15" y="0"/>
                    </a:lnTo>
                    <a:lnTo>
                      <a:pt x="142" y="39"/>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38" name="Freeform 1210"/>
              <p:cNvSpPr>
                <a:spLocks/>
              </p:cNvSpPr>
              <p:nvPr/>
            </p:nvSpPr>
            <p:spPr bwMode="auto">
              <a:xfrm>
                <a:off x="2538" y="1807"/>
                <a:ext cx="54" cy="11"/>
              </a:xfrm>
              <a:custGeom>
                <a:avLst/>
                <a:gdLst>
                  <a:gd name="T0" fmla="*/ 0 w 199"/>
                  <a:gd name="T1" fmla="*/ 39 h 39"/>
                  <a:gd name="T2" fmla="*/ 63 w 199"/>
                  <a:gd name="T3" fmla="*/ 39 h 39"/>
                  <a:gd name="T4" fmla="*/ 190 w 199"/>
                  <a:gd name="T5" fmla="*/ 0 h 39"/>
                  <a:gd name="T6" fmla="*/ 199 w 199"/>
                  <a:gd name="T7" fmla="*/ 0 h 39"/>
                </a:gdLst>
                <a:ahLst/>
                <a:cxnLst>
                  <a:cxn ang="0">
                    <a:pos x="T0" y="T1"/>
                  </a:cxn>
                  <a:cxn ang="0">
                    <a:pos x="T2" y="T3"/>
                  </a:cxn>
                  <a:cxn ang="0">
                    <a:pos x="T4" y="T5"/>
                  </a:cxn>
                  <a:cxn ang="0">
                    <a:pos x="T6" y="T7"/>
                  </a:cxn>
                </a:cxnLst>
                <a:rect l="0" t="0" r="r" b="b"/>
                <a:pathLst>
                  <a:path w="199" h="39">
                    <a:moveTo>
                      <a:pt x="0" y="39"/>
                    </a:moveTo>
                    <a:lnTo>
                      <a:pt x="63" y="39"/>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39" name="Line 1211"/>
              <p:cNvSpPr>
                <a:spLocks noChangeShapeType="1"/>
              </p:cNvSpPr>
              <p:nvPr/>
            </p:nvSpPr>
            <p:spPr bwMode="auto">
              <a:xfrm>
                <a:off x="2594" y="1797"/>
                <a:ext cx="0" cy="20"/>
              </a:xfrm>
              <a:prstGeom prst="line">
                <a:avLst/>
              </a:prstGeom>
              <a:noFill/>
              <a:ln w="1">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40" name="Rectangle 1212"/>
              <p:cNvSpPr>
                <a:spLocks noChangeArrowheads="1"/>
              </p:cNvSpPr>
              <p:nvPr/>
            </p:nvSpPr>
            <p:spPr bwMode="auto">
              <a:xfrm>
                <a:off x="2601" y="1823"/>
                <a:ext cx="186"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dirty="0" smtClean="0">
                    <a:ln>
                      <a:noFill/>
                    </a:ln>
                    <a:solidFill>
                      <a:srgbClr val="000000"/>
                    </a:solidFill>
                    <a:effectLst/>
                    <a:latin typeface="Arial" pitchFamily="34" charset="0"/>
                    <a:cs typeface="Arial" pitchFamily="34" charset="0"/>
                  </a:rPr>
                  <a:t>tPt-0602-4B</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441" name="Rectangle 1213"/>
              <p:cNvSpPr>
                <a:spLocks noChangeArrowheads="1"/>
              </p:cNvSpPr>
              <p:nvPr/>
            </p:nvSpPr>
            <p:spPr bwMode="auto">
              <a:xfrm>
                <a:off x="2756" y="1823"/>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wPt-3908-4B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42" name="Rectangle 1214"/>
              <p:cNvSpPr>
                <a:spLocks noChangeArrowheads="1"/>
              </p:cNvSpPr>
              <p:nvPr/>
            </p:nvSpPr>
            <p:spPr bwMode="auto">
              <a:xfrm>
                <a:off x="2436" y="1825"/>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10.4</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43" name="Freeform 1215"/>
              <p:cNvSpPr>
                <a:spLocks/>
              </p:cNvSpPr>
              <p:nvPr/>
            </p:nvSpPr>
            <p:spPr bwMode="auto">
              <a:xfrm>
                <a:off x="2497" y="1828"/>
                <a:ext cx="39" cy="11"/>
              </a:xfrm>
              <a:custGeom>
                <a:avLst/>
                <a:gdLst>
                  <a:gd name="T0" fmla="*/ 0 w 142"/>
                  <a:gd name="T1" fmla="*/ 40 h 40"/>
                  <a:gd name="T2" fmla="*/ 15 w 142"/>
                  <a:gd name="T3" fmla="*/ 40 h 40"/>
                  <a:gd name="T4" fmla="*/ 142 w 142"/>
                  <a:gd name="T5" fmla="*/ 0 h 40"/>
                </a:gdLst>
                <a:ahLst/>
                <a:cxnLst>
                  <a:cxn ang="0">
                    <a:pos x="T0" y="T1"/>
                  </a:cxn>
                  <a:cxn ang="0">
                    <a:pos x="T2" y="T3"/>
                  </a:cxn>
                  <a:cxn ang="0">
                    <a:pos x="T4" y="T5"/>
                  </a:cxn>
                </a:cxnLst>
                <a:rect l="0" t="0" r="r" b="b"/>
                <a:pathLst>
                  <a:path w="142" h="40">
                    <a:moveTo>
                      <a:pt x="0" y="40"/>
                    </a:moveTo>
                    <a:lnTo>
                      <a:pt x="15" y="4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44" name="Freeform 1216"/>
              <p:cNvSpPr>
                <a:spLocks/>
              </p:cNvSpPr>
              <p:nvPr/>
            </p:nvSpPr>
            <p:spPr bwMode="auto">
              <a:xfrm>
                <a:off x="2537" y="1828"/>
                <a:ext cx="56" cy="11"/>
              </a:xfrm>
              <a:custGeom>
                <a:avLst/>
                <a:gdLst>
                  <a:gd name="T0" fmla="*/ 0 w 206"/>
                  <a:gd name="T1" fmla="*/ 0 h 40"/>
                  <a:gd name="T2" fmla="*/ 66 w 206"/>
                  <a:gd name="T3" fmla="*/ 0 h 40"/>
                  <a:gd name="T4" fmla="*/ 193 w 206"/>
                  <a:gd name="T5" fmla="*/ 40 h 40"/>
                  <a:gd name="T6" fmla="*/ 206 w 206"/>
                  <a:gd name="T7" fmla="*/ 40 h 40"/>
                </a:gdLst>
                <a:ahLst/>
                <a:cxnLst>
                  <a:cxn ang="0">
                    <a:pos x="T0" y="T1"/>
                  </a:cxn>
                  <a:cxn ang="0">
                    <a:pos x="T2" y="T3"/>
                  </a:cxn>
                  <a:cxn ang="0">
                    <a:pos x="T4" y="T5"/>
                  </a:cxn>
                  <a:cxn ang="0">
                    <a:pos x="T6" y="T7"/>
                  </a:cxn>
                </a:cxnLst>
                <a:rect l="0" t="0" r="r" b="b"/>
                <a:pathLst>
                  <a:path w="206" h="40">
                    <a:moveTo>
                      <a:pt x="0" y="0"/>
                    </a:moveTo>
                    <a:lnTo>
                      <a:pt x="66" y="0"/>
                    </a:lnTo>
                    <a:lnTo>
                      <a:pt x="193" y="40"/>
                    </a:lnTo>
                    <a:lnTo>
                      <a:pt x="206" y="4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45" name="Line 1217"/>
              <p:cNvSpPr>
                <a:spLocks noChangeShapeType="1"/>
              </p:cNvSpPr>
              <p:nvPr/>
            </p:nvSpPr>
            <p:spPr bwMode="auto">
              <a:xfrm>
                <a:off x="2594" y="1827"/>
                <a:ext cx="0" cy="21"/>
              </a:xfrm>
              <a:prstGeom prst="line">
                <a:avLst/>
              </a:prstGeom>
              <a:noFill/>
              <a:ln w="1">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46" name="Rectangle 1218"/>
              <p:cNvSpPr>
                <a:spLocks noChangeArrowheads="1"/>
              </p:cNvSpPr>
              <p:nvPr/>
            </p:nvSpPr>
            <p:spPr bwMode="auto">
              <a:xfrm>
                <a:off x="2601" y="2299"/>
                <a:ext cx="21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gwm495-4B#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47" name="Rectangle 1219"/>
              <p:cNvSpPr>
                <a:spLocks noChangeArrowheads="1"/>
              </p:cNvSpPr>
              <p:nvPr/>
            </p:nvSpPr>
            <p:spPr bwMode="auto">
              <a:xfrm>
                <a:off x="2436" y="2301"/>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25.5</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48" name="Freeform 1220"/>
              <p:cNvSpPr>
                <a:spLocks/>
              </p:cNvSpPr>
              <p:nvPr/>
            </p:nvSpPr>
            <p:spPr bwMode="auto">
              <a:xfrm>
                <a:off x="2497" y="2315"/>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49" name="Freeform 1221"/>
              <p:cNvSpPr>
                <a:spLocks/>
              </p:cNvSpPr>
              <p:nvPr/>
            </p:nvSpPr>
            <p:spPr bwMode="auto">
              <a:xfrm>
                <a:off x="2538" y="2315"/>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50" name="Rectangle 1222"/>
              <p:cNvSpPr>
                <a:spLocks noChangeArrowheads="1"/>
              </p:cNvSpPr>
              <p:nvPr/>
            </p:nvSpPr>
            <p:spPr bwMode="auto">
              <a:xfrm>
                <a:off x="2601" y="2392"/>
                <a:ext cx="21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gwm192-4B#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51" name="Rectangle 1223"/>
              <p:cNvSpPr>
                <a:spLocks noChangeArrowheads="1"/>
              </p:cNvSpPr>
              <p:nvPr/>
            </p:nvSpPr>
            <p:spPr bwMode="auto">
              <a:xfrm>
                <a:off x="2436" y="2394"/>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28.4</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52" name="Freeform 1224"/>
              <p:cNvSpPr>
                <a:spLocks/>
              </p:cNvSpPr>
              <p:nvPr/>
            </p:nvSpPr>
            <p:spPr bwMode="auto">
              <a:xfrm>
                <a:off x="2497" y="2408"/>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53" name="Freeform 1225"/>
              <p:cNvSpPr>
                <a:spLocks/>
              </p:cNvSpPr>
              <p:nvPr/>
            </p:nvSpPr>
            <p:spPr bwMode="auto">
              <a:xfrm>
                <a:off x="2538" y="2408"/>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54" name="Rectangle 1226"/>
              <p:cNvSpPr>
                <a:spLocks noChangeArrowheads="1"/>
              </p:cNvSpPr>
              <p:nvPr/>
            </p:nvSpPr>
            <p:spPr bwMode="auto">
              <a:xfrm>
                <a:off x="2601" y="3108"/>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wPt-2214-4B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55" name="Rectangle 1227"/>
              <p:cNvSpPr>
                <a:spLocks noChangeArrowheads="1"/>
              </p:cNvSpPr>
              <p:nvPr/>
            </p:nvSpPr>
            <p:spPr bwMode="auto">
              <a:xfrm>
                <a:off x="2436" y="3110"/>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50.6</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56" name="Freeform 1228"/>
              <p:cNvSpPr>
                <a:spLocks/>
              </p:cNvSpPr>
              <p:nvPr/>
            </p:nvSpPr>
            <p:spPr bwMode="auto">
              <a:xfrm>
                <a:off x="2497" y="3124"/>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57" name="Freeform 1229"/>
              <p:cNvSpPr>
                <a:spLocks/>
              </p:cNvSpPr>
              <p:nvPr/>
            </p:nvSpPr>
            <p:spPr bwMode="auto">
              <a:xfrm>
                <a:off x="2537" y="3124"/>
                <a:ext cx="56"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58" name="Rectangle 1230"/>
              <p:cNvSpPr>
                <a:spLocks noChangeArrowheads="1"/>
              </p:cNvSpPr>
              <p:nvPr/>
            </p:nvSpPr>
            <p:spPr bwMode="auto">
              <a:xfrm>
                <a:off x="2601" y="3300"/>
                <a:ext cx="211"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rPt-6847-4B#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59" name="Rectangle 1231"/>
              <p:cNvSpPr>
                <a:spLocks noChangeArrowheads="1"/>
              </p:cNvSpPr>
              <p:nvPr/>
            </p:nvSpPr>
            <p:spPr bwMode="auto">
              <a:xfrm>
                <a:off x="2436" y="3302"/>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56.8</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60" name="Freeform 1232"/>
              <p:cNvSpPr>
                <a:spLocks/>
              </p:cNvSpPr>
              <p:nvPr/>
            </p:nvSpPr>
            <p:spPr bwMode="auto">
              <a:xfrm>
                <a:off x="2497" y="3316"/>
                <a:ext cx="39" cy="8"/>
              </a:xfrm>
              <a:custGeom>
                <a:avLst/>
                <a:gdLst>
                  <a:gd name="T0" fmla="*/ 0 w 142"/>
                  <a:gd name="T1" fmla="*/ 0 h 29"/>
                  <a:gd name="T2" fmla="*/ 15 w 142"/>
                  <a:gd name="T3" fmla="*/ 0 h 29"/>
                  <a:gd name="T4" fmla="*/ 142 w 142"/>
                  <a:gd name="T5" fmla="*/ 29 h 29"/>
                </a:gdLst>
                <a:ahLst/>
                <a:cxnLst>
                  <a:cxn ang="0">
                    <a:pos x="T0" y="T1"/>
                  </a:cxn>
                  <a:cxn ang="0">
                    <a:pos x="T2" y="T3"/>
                  </a:cxn>
                  <a:cxn ang="0">
                    <a:pos x="T4" y="T5"/>
                  </a:cxn>
                </a:cxnLst>
                <a:rect l="0" t="0" r="r" b="b"/>
                <a:pathLst>
                  <a:path w="142" h="29">
                    <a:moveTo>
                      <a:pt x="0" y="0"/>
                    </a:moveTo>
                    <a:lnTo>
                      <a:pt x="15" y="0"/>
                    </a:lnTo>
                    <a:lnTo>
                      <a:pt x="142" y="29"/>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61" name="Freeform 1233"/>
              <p:cNvSpPr>
                <a:spLocks/>
              </p:cNvSpPr>
              <p:nvPr/>
            </p:nvSpPr>
            <p:spPr bwMode="auto">
              <a:xfrm>
                <a:off x="2538" y="3316"/>
                <a:ext cx="54" cy="8"/>
              </a:xfrm>
              <a:custGeom>
                <a:avLst/>
                <a:gdLst>
                  <a:gd name="T0" fmla="*/ 0 w 199"/>
                  <a:gd name="T1" fmla="*/ 29 h 29"/>
                  <a:gd name="T2" fmla="*/ 63 w 199"/>
                  <a:gd name="T3" fmla="*/ 29 h 29"/>
                  <a:gd name="T4" fmla="*/ 190 w 199"/>
                  <a:gd name="T5" fmla="*/ 0 h 29"/>
                  <a:gd name="T6" fmla="*/ 199 w 199"/>
                  <a:gd name="T7" fmla="*/ 0 h 29"/>
                </a:gdLst>
                <a:ahLst/>
                <a:cxnLst>
                  <a:cxn ang="0">
                    <a:pos x="T0" y="T1"/>
                  </a:cxn>
                  <a:cxn ang="0">
                    <a:pos x="T2" y="T3"/>
                  </a:cxn>
                  <a:cxn ang="0">
                    <a:pos x="T4" y="T5"/>
                  </a:cxn>
                  <a:cxn ang="0">
                    <a:pos x="T6" y="T7"/>
                  </a:cxn>
                </a:cxnLst>
                <a:rect l="0" t="0" r="r" b="b"/>
                <a:pathLst>
                  <a:path w="199" h="29">
                    <a:moveTo>
                      <a:pt x="0" y="29"/>
                    </a:moveTo>
                    <a:lnTo>
                      <a:pt x="63" y="29"/>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62" name="Rectangle 1234"/>
              <p:cNvSpPr>
                <a:spLocks noChangeArrowheads="1"/>
              </p:cNvSpPr>
              <p:nvPr/>
            </p:nvSpPr>
            <p:spPr bwMode="auto">
              <a:xfrm>
                <a:off x="2601" y="3332"/>
                <a:ext cx="168"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cfd39-4B#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63" name="Rectangle 1235"/>
              <p:cNvSpPr>
                <a:spLocks noChangeArrowheads="1"/>
              </p:cNvSpPr>
              <p:nvPr/>
            </p:nvSpPr>
            <p:spPr bwMode="auto">
              <a:xfrm>
                <a:off x="2436" y="3334"/>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57.3</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64" name="Freeform 1236"/>
              <p:cNvSpPr>
                <a:spLocks/>
              </p:cNvSpPr>
              <p:nvPr/>
            </p:nvSpPr>
            <p:spPr bwMode="auto">
              <a:xfrm>
                <a:off x="2497" y="3340"/>
                <a:ext cx="39" cy="7"/>
              </a:xfrm>
              <a:custGeom>
                <a:avLst/>
                <a:gdLst>
                  <a:gd name="T0" fmla="*/ 0 w 142"/>
                  <a:gd name="T1" fmla="*/ 27 h 27"/>
                  <a:gd name="T2" fmla="*/ 15 w 142"/>
                  <a:gd name="T3" fmla="*/ 27 h 27"/>
                  <a:gd name="T4" fmla="*/ 142 w 142"/>
                  <a:gd name="T5" fmla="*/ 0 h 27"/>
                </a:gdLst>
                <a:ahLst/>
                <a:cxnLst>
                  <a:cxn ang="0">
                    <a:pos x="T0" y="T1"/>
                  </a:cxn>
                  <a:cxn ang="0">
                    <a:pos x="T2" y="T3"/>
                  </a:cxn>
                  <a:cxn ang="0">
                    <a:pos x="T4" y="T5"/>
                  </a:cxn>
                </a:cxnLst>
                <a:rect l="0" t="0" r="r" b="b"/>
                <a:pathLst>
                  <a:path w="142" h="27">
                    <a:moveTo>
                      <a:pt x="0" y="27"/>
                    </a:moveTo>
                    <a:lnTo>
                      <a:pt x="15" y="27"/>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65" name="Freeform 1237"/>
              <p:cNvSpPr>
                <a:spLocks/>
              </p:cNvSpPr>
              <p:nvPr/>
            </p:nvSpPr>
            <p:spPr bwMode="auto">
              <a:xfrm>
                <a:off x="2538" y="3340"/>
                <a:ext cx="54" cy="7"/>
              </a:xfrm>
              <a:custGeom>
                <a:avLst/>
                <a:gdLst>
                  <a:gd name="T0" fmla="*/ 0 w 199"/>
                  <a:gd name="T1" fmla="*/ 0 h 27"/>
                  <a:gd name="T2" fmla="*/ 63 w 199"/>
                  <a:gd name="T3" fmla="*/ 0 h 27"/>
                  <a:gd name="T4" fmla="*/ 190 w 199"/>
                  <a:gd name="T5" fmla="*/ 27 h 27"/>
                  <a:gd name="T6" fmla="*/ 199 w 199"/>
                  <a:gd name="T7" fmla="*/ 27 h 27"/>
                </a:gdLst>
                <a:ahLst/>
                <a:cxnLst>
                  <a:cxn ang="0">
                    <a:pos x="T0" y="T1"/>
                  </a:cxn>
                  <a:cxn ang="0">
                    <a:pos x="T2" y="T3"/>
                  </a:cxn>
                  <a:cxn ang="0">
                    <a:pos x="T4" y="T5"/>
                  </a:cxn>
                  <a:cxn ang="0">
                    <a:pos x="T6" y="T7"/>
                  </a:cxn>
                </a:cxnLst>
                <a:rect l="0" t="0" r="r" b="b"/>
                <a:pathLst>
                  <a:path w="199" h="27">
                    <a:moveTo>
                      <a:pt x="0" y="0"/>
                    </a:moveTo>
                    <a:lnTo>
                      <a:pt x="63" y="0"/>
                    </a:lnTo>
                    <a:lnTo>
                      <a:pt x="190" y="27"/>
                    </a:lnTo>
                    <a:lnTo>
                      <a:pt x="199" y="27"/>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66" name="Rectangle 1238"/>
              <p:cNvSpPr>
                <a:spLocks noChangeArrowheads="1"/>
              </p:cNvSpPr>
              <p:nvPr/>
            </p:nvSpPr>
            <p:spPr bwMode="auto">
              <a:xfrm>
                <a:off x="2601" y="3469"/>
                <a:ext cx="223"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wPt-8291-4B#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67" name="Rectangle 1239"/>
              <p:cNvSpPr>
                <a:spLocks noChangeArrowheads="1"/>
              </p:cNvSpPr>
              <p:nvPr/>
            </p:nvSpPr>
            <p:spPr bwMode="auto">
              <a:xfrm>
                <a:off x="2436" y="3471"/>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61.8</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68" name="Freeform 1240"/>
              <p:cNvSpPr>
                <a:spLocks/>
              </p:cNvSpPr>
              <p:nvPr/>
            </p:nvSpPr>
            <p:spPr bwMode="auto">
              <a:xfrm>
                <a:off x="2497" y="3485"/>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69" name="Freeform 1241"/>
              <p:cNvSpPr>
                <a:spLocks/>
              </p:cNvSpPr>
              <p:nvPr/>
            </p:nvSpPr>
            <p:spPr bwMode="auto">
              <a:xfrm>
                <a:off x="2538" y="3485"/>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70" name="Rectangle 1242"/>
              <p:cNvSpPr>
                <a:spLocks noChangeArrowheads="1"/>
              </p:cNvSpPr>
              <p:nvPr/>
            </p:nvSpPr>
            <p:spPr bwMode="auto">
              <a:xfrm>
                <a:off x="2601" y="3503"/>
                <a:ext cx="218"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wPt-11493-4B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71" name="Rectangle 1243"/>
              <p:cNvSpPr>
                <a:spLocks noChangeArrowheads="1"/>
              </p:cNvSpPr>
              <p:nvPr/>
            </p:nvSpPr>
            <p:spPr bwMode="auto">
              <a:xfrm>
                <a:off x="2783" y="3503"/>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wPt-9223-4B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72" name="Rectangle 1244"/>
              <p:cNvSpPr>
                <a:spLocks noChangeArrowheads="1"/>
              </p:cNvSpPr>
              <p:nvPr/>
            </p:nvSpPr>
            <p:spPr bwMode="auto">
              <a:xfrm>
                <a:off x="2949" y="3503"/>
                <a:ext cx="223"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wPt-3255-4B#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73" name="Rectangle 1245"/>
              <p:cNvSpPr>
                <a:spLocks noChangeArrowheads="1"/>
              </p:cNvSpPr>
              <p:nvPr/>
            </p:nvSpPr>
            <p:spPr bwMode="auto">
              <a:xfrm>
                <a:off x="2436" y="3504"/>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63.3</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74" name="Freeform 1246"/>
              <p:cNvSpPr>
                <a:spLocks/>
              </p:cNvSpPr>
              <p:nvPr/>
            </p:nvSpPr>
            <p:spPr bwMode="auto">
              <a:xfrm>
                <a:off x="2497" y="3518"/>
                <a:ext cx="39" cy="15"/>
              </a:xfrm>
              <a:custGeom>
                <a:avLst/>
                <a:gdLst>
                  <a:gd name="T0" fmla="*/ 0 w 142"/>
                  <a:gd name="T1" fmla="*/ 0 h 55"/>
                  <a:gd name="T2" fmla="*/ 15 w 142"/>
                  <a:gd name="T3" fmla="*/ 0 h 55"/>
                  <a:gd name="T4" fmla="*/ 142 w 142"/>
                  <a:gd name="T5" fmla="*/ 55 h 55"/>
                </a:gdLst>
                <a:ahLst/>
                <a:cxnLst>
                  <a:cxn ang="0">
                    <a:pos x="T0" y="T1"/>
                  </a:cxn>
                  <a:cxn ang="0">
                    <a:pos x="T2" y="T3"/>
                  </a:cxn>
                  <a:cxn ang="0">
                    <a:pos x="T4" y="T5"/>
                  </a:cxn>
                </a:cxnLst>
                <a:rect l="0" t="0" r="r" b="b"/>
                <a:pathLst>
                  <a:path w="142" h="55">
                    <a:moveTo>
                      <a:pt x="0" y="0"/>
                    </a:moveTo>
                    <a:lnTo>
                      <a:pt x="15" y="0"/>
                    </a:lnTo>
                    <a:lnTo>
                      <a:pt x="142" y="55"/>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75" name="Freeform 1247"/>
              <p:cNvSpPr>
                <a:spLocks/>
              </p:cNvSpPr>
              <p:nvPr/>
            </p:nvSpPr>
            <p:spPr bwMode="auto">
              <a:xfrm>
                <a:off x="2538" y="3518"/>
                <a:ext cx="54" cy="15"/>
              </a:xfrm>
              <a:custGeom>
                <a:avLst/>
                <a:gdLst>
                  <a:gd name="T0" fmla="*/ 0 w 199"/>
                  <a:gd name="T1" fmla="*/ 55 h 55"/>
                  <a:gd name="T2" fmla="*/ 63 w 199"/>
                  <a:gd name="T3" fmla="*/ 55 h 55"/>
                  <a:gd name="T4" fmla="*/ 190 w 199"/>
                  <a:gd name="T5" fmla="*/ 0 h 55"/>
                  <a:gd name="T6" fmla="*/ 199 w 199"/>
                  <a:gd name="T7" fmla="*/ 0 h 55"/>
                </a:gdLst>
                <a:ahLst/>
                <a:cxnLst>
                  <a:cxn ang="0">
                    <a:pos x="T0" y="T1"/>
                  </a:cxn>
                  <a:cxn ang="0">
                    <a:pos x="T2" y="T3"/>
                  </a:cxn>
                  <a:cxn ang="0">
                    <a:pos x="T4" y="T5"/>
                  </a:cxn>
                  <a:cxn ang="0">
                    <a:pos x="T6" y="T7"/>
                  </a:cxn>
                </a:cxnLst>
                <a:rect l="0" t="0" r="r" b="b"/>
                <a:pathLst>
                  <a:path w="199" h="55">
                    <a:moveTo>
                      <a:pt x="0" y="55"/>
                    </a:moveTo>
                    <a:lnTo>
                      <a:pt x="63" y="55"/>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76" name="Line 1248"/>
              <p:cNvSpPr>
                <a:spLocks noChangeShapeType="1"/>
              </p:cNvSpPr>
              <p:nvPr/>
            </p:nvSpPr>
            <p:spPr bwMode="auto">
              <a:xfrm>
                <a:off x="2594" y="3508"/>
                <a:ext cx="0" cy="20"/>
              </a:xfrm>
              <a:prstGeom prst="line">
                <a:avLst/>
              </a:prstGeom>
              <a:noFill/>
              <a:ln w="1">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77" name="Rectangle 1249"/>
              <p:cNvSpPr>
                <a:spLocks noChangeArrowheads="1"/>
              </p:cNvSpPr>
              <p:nvPr/>
            </p:nvSpPr>
            <p:spPr bwMode="auto">
              <a:xfrm>
                <a:off x="2601" y="3534"/>
                <a:ext cx="188"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barc60-4B#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78" name="Rectangle 1250"/>
              <p:cNvSpPr>
                <a:spLocks noChangeArrowheads="1"/>
              </p:cNvSpPr>
              <p:nvPr/>
            </p:nvSpPr>
            <p:spPr bwMode="auto">
              <a:xfrm>
                <a:off x="2436" y="3536"/>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63.9</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79" name="Freeform 1251"/>
              <p:cNvSpPr>
                <a:spLocks/>
              </p:cNvSpPr>
              <p:nvPr/>
            </p:nvSpPr>
            <p:spPr bwMode="auto">
              <a:xfrm>
                <a:off x="2497" y="3550"/>
                <a:ext cx="39" cy="3"/>
              </a:xfrm>
              <a:custGeom>
                <a:avLst/>
                <a:gdLst>
                  <a:gd name="T0" fmla="*/ 0 w 142"/>
                  <a:gd name="T1" fmla="*/ 0 h 11"/>
                  <a:gd name="T2" fmla="*/ 15 w 142"/>
                  <a:gd name="T3" fmla="*/ 0 h 11"/>
                  <a:gd name="T4" fmla="*/ 142 w 142"/>
                  <a:gd name="T5" fmla="*/ 11 h 11"/>
                </a:gdLst>
                <a:ahLst/>
                <a:cxnLst>
                  <a:cxn ang="0">
                    <a:pos x="T0" y="T1"/>
                  </a:cxn>
                  <a:cxn ang="0">
                    <a:pos x="T2" y="T3"/>
                  </a:cxn>
                  <a:cxn ang="0">
                    <a:pos x="T4" y="T5"/>
                  </a:cxn>
                </a:cxnLst>
                <a:rect l="0" t="0" r="r" b="b"/>
                <a:pathLst>
                  <a:path w="142" h="11">
                    <a:moveTo>
                      <a:pt x="0" y="0"/>
                    </a:moveTo>
                    <a:lnTo>
                      <a:pt x="15" y="0"/>
                    </a:lnTo>
                    <a:lnTo>
                      <a:pt x="142" y="11"/>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80" name="Freeform 1252"/>
              <p:cNvSpPr>
                <a:spLocks/>
              </p:cNvSpPr>
              <p:nvPr/>
            </p:nvSpPr>
            <p:spPr bwMode="auto">
              <a:xfrm>
                <a:off x="2538" y="3550"/>
                <a:ext cx="54" cy="3"/>
              </a:xfrm>
              <a:custGeom>
                <a:avLst/>
                <a:gdLst>
                  <a:gd name="T0" fmla="*/ 0 w 199"/>
                  <a:gd name="T1" fmla="*/ 11 h 11"/>
                  <a:gd name="T2" fmla="*/ 63 w 199"/>
                  <a:gd name="T3" fmla="*/ 11 h 11"/>
                  <a:gd name="T4" fmla="*/ 190 w 199"/>
                  <a:gd name="T5" fmla="*/ 0 h 11"/>
                  <a:gd name="T6" fmla="*/ 199 w 199"/>
                  <a:gd name="T7" fmla="*/ 0 h 11"/>
                </a:gdLst>
                <a:ahLst/>
                <a:cxnLst>
                  <a:cxn ang="0">
                    <a:pos x="T0" y="T1"/>
                  </a:cxn>
                  <a:cxn ang="0">
                    <a:pos x="T2" y="T3"/>
                  </a:cxn>
                  <a:cxn ang="0">
                    <a:pos x="T4" y="T5"/>
                  </a:cxn>
                  <a:cxn ang="0">
                    <a:pos x="T6" y="T7"/>
                  </a:cxn>
                </a:cxnLst>
                <a:rect l="0" t="0" r="r" b="b"/>
                <a:pathLst>
                  <a:path w="199" h="11">
                    <a:moveTo>
                      <a:pt x="0" y="11"/>
                    </a:moveTo>
                    <a:lnTo>
                      <a:pt x="63" y="11"/>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81" name="Rectangle 1253"/>
              <p:cNvSpPr>
                <a:spLocks noChangeArrowheads="1"/>
              </p:cNvSpPr>
              <p:nvPr/>
            </p:nvSpPr>
            <p:spPr bwMode="auto">
              <a:xfrm>
                <a:off x="2601" y="3565"/>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wPt-8543-4B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82" name="Rectangle 1254"/>
              <p:cNvSpPr>
                <a:spLocks noChangeArrowheads="1"/>
              </p:cNvSpPr>
              <p:nvPr/>
            </p:nvSpPr>
            <p:spPr bwMode="auto">
              <a:xfrm>
                <a:off x="2436" y="3567"/>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64.3</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83" name="Freeform 1255"/>
              <p:cNvSpPr>
                <a:spLocks/>
              </p:cNvSpPr>
              <p:nvPr/>
            </p:nvSpPr>
            <p:spPr bwMode="auto">
              <a:xfrm>
                <a:off x="2497" y="3565"/>
                <a:ext cx="39" cy="16"/>
              </a:xfrm>
              <a:custGeom>
                <a:avLst/>
                <a:gdLst>
                  <a:gd name="T0" fmla="*/ 0 w 142"/>
                  <a:gd name="T1" fmla="*/ 56 h 56"/>
                  <a:gd name="T2" fmla="*/ 15 w 142"/>
                  <a:gd name="T3" fmla="*/ 56 h 56"/>
                  <a:gd name="T4" fmla="*/ 142 w 142"/>
                  <a:gd name="T5" fmla="*/ 0 h 56"/>
                </a:gdLst>
                <a:ahLst/>
                <a:cxnLst>
                  <a:cxn ang="0">
                    <a:pos x="T0" y="T1"/>
                  </a:cxn>
                  <a:cxn ang="0">
                    <a:pos x="T2" y="T3"/>
                  </a:cxn>
                  <a:cxn ang="0">
                    <a:pos x="T4" y="T5"/>
                  </a:cxn>
                </a:cxnLst>
                <a:rect l="0" t="0" r="r" b="b"/>
                <a:pathLst>
                  <a:path w="142" h="56">
                    <a:moveTo>
                      <a:pt x="0" y="56"/>
                    </a:moveTo>
                    <a:lnTo>
                      <a:pt x="15" y="56"/>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84" name="Freeform 1256"/>
              <p:cNvSpPr>
                <a:spLocks/>
              </p:cNvSpPr>
              <p:nvPr/>
            </p:nvSpPr>
            <p:spPr bwMode="auto">
              <a:xfrm>
                <a:off x="2537" y="3565"/>
                <a:ext cx="56" cy="16"/>
              </a:xfrm>
              <a:custGeom>
                <a:avLst/>
                <a:gdLst>
                  <a:gd name="T0" fmla="*/ 0 w 206"/>
                  <a:gd name="T1" fmla="*/ 0 h 56"/>
                  <a:gd name="T2" fmla="*/ 66 w 206"/>
                  <a:gd name="T3" fmla="*/ 0 h 56"/>
                  <a:gd name="T4" fmla="*/ 193 w 206"/>
                  <a:gd name="T5" fmla="*/ 56 h 56"/>
                  <a:gd name="T6" fmla="*/ 206 w 206"/>
                  <a:gd name="T7" fmla="*/ 56 h 56"/>
                </a:gdLst>
                <a:ahLst/>
                <a:cxnLst>
                  <a:cxn ang="0">
                    <a:pos x="T0" y="T1"/>
                  </a:cxn>
                  <a:cxn ang="0">
                    <a:pos x="T2" y="T3"/>
                  </a:cxn>
                  <a:cxn ang="0">
                    <a:pos x="T4" y="T5"/>
                  </a:cxn>
                  <a:cxn ang="0">
                    <a:pos x="T6" y="T7"/>
                  </a:cxn>
                </a:cxnLst>
                <a:rect l="0" t="0" r="r" b="b"/>
                <a:pathLst>
                  <a:path w="206" h="56">
                    <a:moveTo>
                      <a:pt x="0" y="0"/>
                    </a:moveTo>
                    <a:lnTo>
                      <a:pt x="66" y="0"/>
                    </a:lnTo>
                    <a:lnTo>
                      <a:pt x="193" y="56"/>
                    </a:lnTo>
                    <a:lnTo>
                      <a:pt x="206" y="56"/>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85" name="Rectangle 1257"/>
              <p:cNvSpPr>
                <a:spLocks noChangeArrowheads="1"/>
              </p:cNvSpPr>
              <p:nvPr/>
            </p:nvSpPr>
            <p:spPr bwMode="auto">
              <a:xfrm>
                <a:off x="2601" y="3653"/>
                <a:ext cx="174"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gwm6-4B#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86" name="Rectangle 1258"/>
              <p:cNvSpPr>
                <a:spLocks noChangeArrowheads="1"/>
              </p:cNvSpPr>
              <p:nvPr/>
            </p:nvSpPr>
            <p:spPr bwMode="auto">
              <a:xfrm>
                <a:off x="2436" y="3655"/>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67.5</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87" name="Freeform 1259"/>
              <p:cNvSpPr>
                <a:spLocks/>
              </p:cNvSpPr>
              <p:nvPr/>
            </p:nvSpPr>
            <p:spPr bwMode="auto">
              <a:xfrm>
                <a:off x="2497" y="3669"/>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88" name="Freeform 1260"/>
              <p:cNvSpPr>
                <a:spLocks/>
              </p:cNvSpPr>
              <p:nvPr/>
            </p:nvSpPr>
            <p:spPr bwMode="auto">
              <a:xfrm>
                <a:off x="2538" y="3669"/>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89" name="Rectangle 1261"/>
              <p:cNvSpPr>
                <a:spLocks noChangeArrowheads="1"/>
              </p:cNvSpPr>
              <p:nvPr/>
            </p:nvSpPr>
            <p:spPr bwMode="auto">
              <a:xfrm>
                <a:off x="2601" y="3708"/>
                <a:ext cx="191"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wmc47-4B#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90" name="Rectangle 1262"/>
              <p:cNvSpPr>
                <a:spLocks noChangeArrowheads="1"/>
              </p:cNvSpPr>
              <p:nvPr/>
            </p:nvSpPr>
            <p:spPr bwMode="auto">
              <a:xfrm>
                <a:off x="2761" y="3708"/>
                <a:ext cx="168"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cfd54-4B#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91" name="Rectangle 1263"/>
              <p:cNvSpPr>
                <a:spLocks noChangeArrowheads="1"/>
              </p:cNvSpPr>
              <p:nvPr/>
            </p:nvSpPr>
            <p:spPr bwMode="auto">
              <a:xfrm>
                <a:off x="2436" y="3710"/>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69.2</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92" name="Freeform 1264"/>
              <p:cNvSpPr>
                <a:spLocks/>
              </p:cNvSpPr>
              <p:nvPr/>
            </p:nvSpPr>
            <p:spPr bwMode="auto">
              <a:xfrm>
                <a:off x="2497" y="3723"/>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93" name="Freeform 1265"/>
              <p:cNvSpPr>
                <a:spLocks/>
              </p:cNvSpPr>
              <p:nvPr/>
            </p:nvSpPr>
            <p:spPr bwMode="auto">
              <a:xfrm>
                <a:off x="2538" y="3723"/>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94" name="Line 1266"/>
              <p:cNvSpPr>
                <a:spLocks noChangeShapeType="1"/>
              </p:cNvSpPr>
              <p:nvPr/>
            </p:nvSpPr>
            <p:spPr bwMode="auto">
              <a:xfrm>
                <a:off x="2594" y="3713"/>
                <a:ext cx="0" cy="20"/>
              </a:xfrm>
              <a:prstGeom prst="line">
                <a:avLst/>
              </a:prstGeom>
              <a:noFill/>
              <a:ln w="1">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grpSp>
        <p:grpSp>
          <p:nvGrpSpPr>
            <p:cNvPr id="5931" name="Group 1333"/>
            <p:cNvGrpSpPr>
              <a:grpSpLocks/>
            </p:cNvGrpSpPr>
            <p:nvPr/>
          </p:nvGrpSpPr>
          <p:grpSpPr bwMode="auto">
            <a:xfrm>
              <a:off x="3179" y="832"/>
              <a:ext cx="550" cy="2118"/>
              <a:chOff x="3179" y="832"/>
              <a:chExt cx="550" cy="2118"/>
            </a:xfrm>
          </p:grpSpPr>
          <p:sp>
            <p:nvSpPr>
              <p:cNvPr id="6359" name="AutoShape 1269"/>
              <p:cNvSpPr>
                <a:spLocks noChangeArrowheads="1"/>
              </p:cNvSpPr>
              <p:nvPr/>
            </p:nvSpPr>
            <p:spPr bwMode="auto">
              <a:xfrm>
                <a:off x="3279" y="838"/>
                <a:ext cx="19" cy="2092"/>
              </a:xfrm>
              <a:prstGeom prst="roundRect">
                <a:avLst>
                  <a:gd name="adj" fmla="val 50000"/>
                </a:avLst>
              </a:pr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60" name="Rectangle 1270"/>
              <p:cNvSpPr>
                <a:spLocks noChangeArrowheads="1"/>
              </p:cNvSpPr>
              <p:nvPr/>
            </p:nvSpPr>
            <p:spPr bwMode="auto">
              <a:xfrm>
                <a:off x="3345" y="832"/>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dirty="0" smtClean="0">
                    <a:ln>
                      <a:noFill/>
                    </a:ln>
                    <a:solidFill>
                      <a:srgbClr val="000000"/>
                    </a:solidFill>
                    <a:effectLst/>
                    <a:latin typeface="Arial" pitchFamily="34" charset="0"/>
                    <a:cs typeface="Arial" pitchFamily="34" charset="0"/>
                  </a:rPr>
                  <a:t>wPt-8555-4B</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361" name="Rectangle 1271"/>
              <p:cNvSpPr>
                <a:spLocks noChangeArrowheads="1"/>
              </p:cNvSpPr>
              <p:nvPr/>
            </p:nvSpPr>
            <p:spPr bwMode="auto">
              <a:xfrm>
                <a:off x="3511" y="832"/>
                <a:ext cx="218"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wPt-11509-4B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62" name="Rectangle 1272"/>
              <p:cNvSpPr>
                <a:spLocks noChangeArrowheads="1"/>
              </p:cNvSpPr>
              <p:nvPr/>
            </p:nvSpPr>
            <p:spPr bwMode="auto">
              <a:xfrm>
                <a:off x="3194" y="834"/>
                <a:ext cx="59"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0.0</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63" name="Freeform 1273"/>
              <p:cNvSpPr>
                <a:spLocks/>
              </p:cNvSpPr>
              <p:nvPr/>
            </p:nvSpPr>
            <p:spPr bwMode="auto">
              <a:xfrm>
                <a:off x="3240" y="848"/>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64" name="Freeform 1274"/>
              <p:cNvSpPr>
                <a:spLocks/>
              </p:cNvSpPr>
              <p:nvPr/>
            </p:nvSpPr>
            <p:spPr bwMode="auto">
              <a:xfrm>
                <a:off x="3280" y="848"/>
                <a:ext cx="57"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65" name="Line 1275"/>
              <p:cNvSpPr>
                <a:spLocks noChangeShapeType="1"/>
              </p:cNvSpPr>
              <p:nvPr/>
            </p:nvSpPr>
            <p:spPr bwMode="auto">
              <a:xfrm>
                <a:off x="3337" y="836"/>
                <a:ext cx="0" cy="21"/>
              </a:xfrm>
              <a:prstGeom prst="line">
                <a:avLst/>
              </a:prstGeom>
              <a:noFill/>
              <a:ln w="1">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66" name="Rectangle 1276"/>
              <p:cNvSpPr>
                <a:spLocks noChangeArrowheads="1"/>
              </p:cNvSpPr>
              <p:nvPr/>
            </p:nvSpPr>
            <p:spPr bwMode="auto">
              <a:xfrm>
                <a:off x="3345" y="1200"/>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wPt-9393-4B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67" name="Rectangle 1277"/>
              <p:cNvSpPr>
                <a:spLocks noChangeArrowheads="1"/>
              </p:cNvSpPr>
              <p:nvPr/>
            </p:nvSpPr>
            <p:spPr bwMode="auto">
              <a:xfrm>
                <a:off x="3179" y="1201"/>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11.4</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68" name="Freeform 1278"/>
              <p:cNvSpPr>
                <a:spLocks/>
              </p:cNvSpPr>
              <p:nvPr/>
            </p:nvSpPr>
            <p:spPr bwMode="auto">
              <a:xfrm>
                <a:off x="3240" y="1215"/>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69" name="Freeform 1279"/>
              <p:cNvSpPr>
                <a:spLocks/>
              </p:cNvSpPr>
              <p:nvPr/>
            </p:nvSpPr>
            <p:spPr bwMode="auto">
              <a:xfrm>
                <a:off x="3280" y="1215"/>
                <a:ext cx="57"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70" name="Rectangle 1280"/>
              <p:cNvSpPr>
                <a:spLocks noChangeArrowheads="1"/>
              </p:cNvSpPr>
              <p:nvPr/>
            </p:nvSpPr>
            <p:spPr bwMode="auto">
              <a:xfrm>
                <a:off x="3345" y="1539"/>
                <a:ext cx="203"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gwm1320-4B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71" name="Rectangle 1281"/>
              <p:cNvSpPr>
                <a:spLocks noChangeArrowheads="1"/>
              </p:cNvSpPr>
              <p:nvPr/>
            </p:nvSpPr>
            <p:spPr bwMode="auto">
              <a:xfrm>
                <a:off x="3179" y="1540"/>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21.9</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72" name="Freeform 1282"/>
              <p:cNvSpPr>
                <a:spLocks/>
              </p:cNvSpPr>
              <p:nvPr/>
            </p:nvSpPr>
            <p:spPr bwMode="auto">
              <a:xfrm>
                <a:off x="3240" y="1554"/>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73" name="Freeform 1283"/>
              <p:cNvSpPr>
                <a:spLocks/>
              </p:cNvSpPr>
              <p:nvPr/>
            </p:nvSpPr>
            <p:spPr bwMode="auto">
              <a:xfrm>
                <a:off x="3280" y="1554"/>
                <a:ext cx="57"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74" name="Rectangle 1284"/>
              <p:cNvSpPr>
                <a:spLocks noChangeArrowheads="1"/>
              </p:cNvSpPr>
              <p:nvPr/>
            </p:nvSpPr>
            <p:spPr bwMode="auto">
              <a:xfrm>
                <a:off x="3345" y="1603"/>
                <a:ext cx="185"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gwm857-4B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75" name="Rectangle 1285"/>
              <p:cNvSpPr>
                <a:spLocks noChangeArrowheads="1"/>
              </p:cNvSpPr>
              <p:nvPr/>
            </p:nvSpPr>
            <p:spPr bwMode="auto">
              <a:xfrm>
                <a:off x="3179" y="1605"/>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23.9</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76" name="Freeform 1286"/>
              <p:cNvSpPr>
                <a:spLocks/>
              </p:cNvSpPr>
              <p:nvPr/>
            </p:nvSpPr>
            <p:spPr bwMode="auto">
              <a:xfrm>
                <a:off x="3240" y="1618"/>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77" name="Freeform 1287"/>
              <p:cNvSpPr>
                <a:spLocks/>
              </p:cNvSpPr>
              <p:nvPr/>
            </p:nvSpPr>
            <p:spPr bwMode="auto">
              <a:xfrm>
                <a:off x="3280" y="1618"/>
                <a:ext cx="57"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78" name="Rectangle 1288"/>
              <p:cNvSpPr>
                <a:spLocks noChangeArrowheads="1"/>
              </p:cNvSpPr>
              <p:nvPr/>
            </p:nvSpPr>
            <p:spPr bwMode="auto">
              <a:xfrm>
                <a:off x="3345" y="1722"/>
                <a:ext cx="203"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gwm3072-4B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79" name="Rectangle 1289"/>
              <p:cNvSpPr>
                <a:spLocks noChangeArrowheads="1"/>
              </p:cNvSpPr>
              <p:nvPr/>
            </p:nvSpPr>
            <p:spPr bwMode="auto">
              <a:xfrm>
                <a:off x="3179" y="1724"/>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27.6</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80" name="Freeform 1290"/>
              <p:cNvSpPr>
                <a:spLocks/>
              </p:cNvSpPr>
              <p:nvPr/>
            </p:nvSpPr>
            <p:spPr bwMode="auto">
              <a:xfrm>
                <a:off x="3240" y="1738"/>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81" name="Freeform 1291"/>
              <p:cNvSpPr>
                <a:spLocks/>
              </p:cNvSpPr>
              <p:nvPr/>
            </p:nvSpPr>
            <p:spPr bwMode="auto">
              <a:xfrm>
                <a:off x="3280" y="1738"/>
                <a:ext cx="57"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82" name="Rectangle 1292"/>
              <p:cNvSpPr>
                <a:spLocks noChangeArrowheads="1"/>
              </p:cNvSpPr>
              <p:nvPr/>
            </p:nvSpPr>
            <p:spPr bwMode="auto">
              <a:xfrm>
                <a:off x="3345" y="1774"/>
                <a:ext cx="223"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wPt-8892-4B#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83" name="Rectangle 1293"/>
              <p:cNvSpPr>
                <a:spLocks noChangeArrowheads="1"/>
              </p:cNvSpPr>
              <p:nvPr/>
            </p:nvSpPr>
            <p:spPr bwMode="auto">
              <a:xfrm>
                <a:off x="3179" y="1775"/>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29.2</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84" name="Freeform 1294"/>
              <p:cNvSpPr>
                <a:spLocks/>
              </p:cNvSpPr>
              <p:nvPr/>
            </p:nvSpPr>
            <p:spPr bwMode="auto">
              <a:xfrm>
                <a:off x="3240" y="1789"/>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85" name="Freeform 1295"/>
              <p:cNvSpPr>
                <a:spLocks/>
              </p:cNvSpPr>
              <p:nvPr/>
            </p:nvSpPr>
            <p:spPr bwMode="auto">
              <a:xfrm>
                <a:off x="3281" y="1789"/>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86" name="Rectangle 1296"/>
              <p:cNvSpPr>
                <a:spLocks noChangeArrowheads="1"/>
              </p:cNvSpPr>
              <p:nvPr/>
            </p:nvSpPr>
            <p:spPr bwMode="auto">
              <a:xfrm>
                <a:off x="3345" y="1925"/>
                <a:ext cx="186"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tPt-7156-4B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87" name="Rectangle 1297"/>
              <p:cNvSpPr>
                <a:spLocks noChangeArrowheads="1"/>
              </p:cNvSpPr>
              <p:nvPr/>
            </p:nvSpPr>
            <p:spPr bwMode="auto">
              <a:xfrm>
                <a:off x="3179" y="1927"/>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33.9</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88" name="Freeform 1298"/>
              <p:cNvSpPr>
                <a:spLocks/>
              </p:cNvSpPr>
              <p:nvPr/>
            </p:nvSpPr>
            <p:spPr bwMode="auto">
              <a:xfrm>
                <a:off x="3240" y="1941"/>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89" name="Freeform 1299"/>
              <p:cNvSpPr>
                <a:spLocks/>
              </p:cNvSpPr>
              <p:nvPr/>
            </p:nvSpPr>
            <p:spPr bwMode="auto">
              <a:xfrm>
                <a:off x="3280" y="1941"/>
                <a:ext cx="57"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90" name="Rectangle 1300"/>
              <p:cNvSpPr>
                <a:spLocks noChangeArrowheads="1"/>
              </p:cNvSpPr>
              <p:nvPr/>
            </p:nvSpPr>
            <p:spPr bwMode="auto">
              <a:xfrm>
                <a:off x="3345" y="2041"/>
                <a:ext cx="21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gwm513-4B#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91" name="Rectangle 1301"/>
              <p:cNvSpPr>
                <a:spLocks noChangeArrowheads="1"/>
              </p:cNvSpPr>
              <p:nvPr/>
            </p:nvSpPr>
            <p:spPr bwMode="auto">
              <a:xfrm>
                <a:off x="3179" y="2043"/>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37.5</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92" name="Freeform 1302"/>
              <p:cNvSpPr>
                <a:spLocks/>
              </p:cNvSpPr>
              <p:nvPr/>
            </p:nvSpPr>
            <p:spPr bwMode="auto">
              <a:xfrm>
                <a:off x="3240" y="2057"/>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93" name="Freeform 1303"/>
              <p:cNvSpPr>
                <a:spLocks/>
              </p:cNvSpPr>
              <p:nvPr/>
            </p:nvSpPr>
            <p:spPr bwMode="auto">
              <a:xfrm>
                <a:off x="3281" y="2057"/>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94" name="Rectangle 1304"/>
              <p:cNvSpPr>
                <a:spLocks noChangeArrowheads="1"/>
              </p:cNvSpPr>
              <p:nvPr/>
            </p:nvSpPr>
            <p:spPr bwMode="auto">
              <a:xfrm>
                <a:off x="3345" y="2148"/>
                <a:ext cx="185"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gwm781-4B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95" name="Rectangle 1305"/>
              <p:cNvSpPr>
                <a:spLocks noChangeArrowheads="1"/>
              </p:cNvSpPr>
              <p:nvPr/>
            </p:nvSpPr>
            <p:spPr bwMode="auto">
              <a:xfrm>
                <a:off x="3179" y="2149"/>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40.8</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96" name="Freeform 1306"/>
              <p:cNvSpPr>
                <a:spLocks/>
              </p:cNvSpPr>
              <p:nvPr/>
            </p:nvSpPr>
            <p:spPr bwMode="auto">
              <a:xfrm>
                <a:off x="3240" y="2163"/>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97" name="Freeform 1307"/>
              <p:cNvSpPr>
                <a:spLocks/>
              </p:cNvSpPr>
              <p:nvPr/>
            </p:nvSpPr>
            <p:spPr bwMode="auto">
              <a:xfrm>
                <a:off x="3280" y="2163"/>
                <a:ext cx="57"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98" name="Rectangle 1308"/>
              <p:cNvSpPr>
                <a:spLocks noChangeArrowheads="1"/>
              </p:cNvSpPr>
              <p:nvPr/>
            </p:nvSpPr>
            <p:spPr bwMode="auto">
              <a:xfrm>
                <a:off x="3345" y="2315"/>
                <a:ext cx="185"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gwm251-4B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99" name="Rectangle 1309"/>
              <p:cNvSpPr>
                <a:spLocks noChangeArrowheads="1"/>
              </p:cNvSpPr>
              <p:nvPr/>
            </p:nvSpPr>
            <p:spPr bwMode="auto">
              <a:xfrm>
                <a:off x="3179" y="2317"/>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46.0</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00" name="Freeform 1310"/>
              <p:cNvSpPr>
                <a:spLocks/>
              </p:cNvSpPr>
              <p:nvPr/>
            </p:nvSpPr>
            <p:spPr bwMode="auto">
              <a:xfrm>
                <a:off x="3240" y="2331"/>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01" name="Freeform 1311"/>
              <p:cNvSpPr>
                <a:spLocks/>
              </p:cNvSpPr>
              <p:nvPr/>
            </p:nvSpPr>
            <p:spPr bwMode="auto">
              <a:xfrm>
                <a:off x="3280" y="2331"/>
                <a:ext cx="57"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02" name="Rectangle 1312"/>
              <p:cNvSpPr>
                <a:spLocks noChangeArrowheads="1"/>
              </p:cNvSpPr>
              <p:nvPr/>
            </p:nvSpPr>
            <p:spPr bwMode="auto">
              <a:xfrm>
                <a:off x="3345" y="2431"/>
                <a:ext cx="189"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wPt6209-4B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03" name="Rectangle 1313"/>
              <p:cNvSpPr>
                <a:spLocks noChangeArrowheads="1"/>
              </p:cNvSpPr>
              <p:nvPr/>
            </p:nvSpPr>
            <p:spPr bwMode="auto">
              <a:xfrm>
                <a:off x="3179" y="2433"/>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49.6</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04" name="Freeform 1314"/>
              <p:cNvSpPr>
                <a:spLocks/>
              </p:cNvSpPr>
              <p:nvPr/>
            </p:nvSpPr>
            <p:spPr bwMode="auto">
              <a:xfrm>
                <a:off x="3240" y="2447"/>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05" name="Freeform 1315"/>
              <p:cNvSpPr>
                <a:spLocks/>
              </p:cNvSpPr>
              <p:nvPr/>
            </p:nvSpPr>
            <p:spPr bwMode="auto">
              <a:xfrm>
                <a:off x="3280" y="2447"/>
                <a:ext cx="57"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06" name="Rectangle 1316"/>
              <p:cNvSpPr>
                <a:spLocks noChangeArrowheads="1"/>
              </p:cNvSpPr>
              <p:nvPr/>
            </p:nvSpPr>
            <p:spPr bwMode="auto">
              <a:xfrm>
                <a:off x="3345" y="2557"/>
                <a:ext cx="200"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wPt-8092-4B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07" name="Rectangle 1317"/>
              <p:cNvSpPr>
                <a:spLocks noChangeArrowheads="1"/>
              </p:cNvSpPr>
              <p:nvPr/>
            </p:nvSpPr>
            <p:spPr bwMode="auto">
              <a:xfrm>
                <a:off x="3179" y="2559"/>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53.5</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08" name="Freeform 1318"/>
              <p:cNvSpPr>
                <a:spLocks/>
              </p:cNvSpPr>
              <p:nvPr/>
            </p:nvSpPr>
            <p:spPr bwMode="auto">
              <a:xfrm>
                <a:off x="3240" y="2573"/>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09" name="Freeform 1319"/>
              <p:cNvSpPr>
                <a:spLocks/>
              </p:cNvSpPr>
              <p:nvPr/>
            </p:nvSpPr>
            <p:spPr bwMode="auto">
              <a:xfrm>
                <a:off x="3280" y="2573"/>
                <a:ext cx="57"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10" name="Rectangle 1320"/>
              <p:cNvSpPr>
                <a:spLocks noChangeArrowheads="1"/>
              </p:cNvSpPr>
              <p:nvPr/>
            </p:nvSpPr>
            <p:spPr bwMode="auto">
              <a:xfrm>
                <a:off x="3345" y="2731"/>
                <a:ext cx="223"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wPt-3255-4B#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11" name="Rectangle 1321"/>
              <p:cNvSpPr>
                <a:spLocks noChangeArrowheads="1"/>
              </p:cNvSpPr>
              <p:nvPr/>
            </p:nvSpPr>
            <p:spPr bwMode="auto">
              <a:xfrm>
                <a:off x="3179" y="2733"/>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58.9</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12" name="Freeform 1322"/>
              <p:cNvSpPr>
                <a:spLocks/>
              </p:cNvSpPr>
              <p:nvPr/>
            </p:nvSpPr>
            <p:spPr bwMode="auto">
              <a:xfrm>
                <a:off x="3240" y="2747"/>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13" name="Freeform 1323"/>
              <p:cNvSpPr>
                <a:spLocks/>
              </p:cNvSpPr>
              <p:nvPr/>
            </p:nvSpPr>
            <p:spPr bwMode="auto">
              <a:xfrm>
                <a:off x="3281" y="2747"/>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14" name="Rectangle 1324"/>
              <p:cNvSpPr>
                <a:spLocks noChangeArrowheads="1"/>
              </p:cNvSpPr>
              <p:nvPr/>
            </p:nvSpPr>
            <p:spPr bwMode="auto">
              <a:xfrm>
                <a:off x="3345" y="2841"/>
                <a:ext cx="185"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gwm930-4B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15" name="Rectangle 1325"/>
              <p:cNvSpPr>
                <a:spLocks noChangeArrowheads="1"/>
              </p:cNvSpPr>
              <p:nvPr/>
            </p:nvSpPr>
            <p:spPr bwMode="auto">
              <a:xfrm>
                <a:off x="3179" y="2843"/>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62.3</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16" name="Freeform 1326"/>
              <p:cNvSpPr>
                <a:spLocks/>
              </p:cNvSpPr>
              <p:nvPr/>
            </p:nvSpPr>
            <p:spPr bwMode="auto">
              <a:xfrm>
                <a:off x="3240" y="2856"/>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17" name="Freeform 1327"/>
              <p:cNvSpPr>
                <a:spLocks/>
              </p:cNvSpPr>
              <p:nvPr/>
            </p:nvSpPr>
            <p:spPr bwMode="auto">
              <a:xfrm>
                <a:off x="3280" y="2856"/>
                <a:ext cx="57"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18" name="Rectangle 1328"/>
              <p:cNvSpPr>
                <a:spLocks noChangeArrowheads="1"/>
              </p:cNvSpPr>
              <p:nvPr/>
            </p:nvSpPr>
            <p:spPr bwMode="auto">
              <a:xfrm>
                <a:off x="3345" y="2905"/>
                <a:ext cx="185"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gwm538-4B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19" name="Rectangle 1329"/>
              <p:cNvSpPr>
                <a:spLocks noChangeArrowheads="1"/>
              </p:cNvSpPr>
              <p:nvPr/>
            </p:nvSpPr>
            <p:spPr bwMode="auto">
              <a:xfrm>
                <a:off x="3179" y="2907"/>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64.3</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420" name="Freeform 1330"/>
              <p:cNvSpPr>
                <a:spLocks/>
              </p:cNvSpPr>
              <p:nvPr/>
            </p:nvSpPr>
            <p:spPr bwMode="auto">
              <a:xfrm>
                <a:off x="3240" y="2921"/>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421" name="Freeform 1331"/>
              <p:cNvSpPr>
                <a:spLocks/>
              </p:cNvSpPr>
              <p:nvPr/>
            </p:nvSpPr>
            <p:spPr bwMode="auto">
              <a:xfrm>
                <a:off x="3280" y="2921"/>
                <a:ext cx="57"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grpSp>
        <p:grpSp>
          <p:nvGrpSpPr>
            <p:cNvPr id="5932" name="Group 1387"/>
            <p:cNvGrpSpPr>
              <a:grpSpLocks/>
            </p:cNvGrpSpPr>
            <p:nvPr/>
          </p:nvGrpSpPr>
          <p:grpSpPr bwMode="auto">
            <a:xfrm>
              <a:off x="3736" y="1219"/>
              <a:ext cx="830" cy="1918"/>
              <a:chOff x="3736" y="1219"/>
              <a:chExt cx="830" cy="1918"/>
            </a:xfrm>
          </p:grpSpPr>
          <p:sp>
            <p:nvSpPr>
              <p:cNvPr id="6306" name="AutoShape 1334"/>
              <p:cNvSpPr>
                <a:spLocks noChangeArrowheads="1"/>
              </p:cNvSpPr>
              <p:nvPr/>
            </p:nvSpPr>
            <p:spPr bwMode="auto">
              <a:xfrm>
                <a:off x="3836" y="1225"/>
                <a:ext cx="19" cy="1892"/>
              </a:xfrm>
              <a:prstGeom prst="roundRect">
                <a:avLst>
                  <a:gd name="adj" fmla="val 50000"/>
                </a:avLst>
              </a:pr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07" name="Rectangle 1335"/>
              <p:cNvSpPr>
                <a:spLocks noChangeArrowheads="1"/>
              </p:cNvSpPr>
              <p:nvPr/>
            </p:nvSpPr>
            <p:spPr bwMode="auto">
              <a:xfrm>
                <a:off x="3902" y="1219"/>
                <a:ext cx="184"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wmc617-4B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08" name="Rectangle 1336"/>
              <p:cNvSpPr>
                <a:spLocks noChangeArrowheads="1"/>
              </p:cNvSpPr>
              <p:nvPr/>
            </p:nvSpPr>
            <p:spPr bwMode="auto">
              <a:xfrm>
                <a:off x="3751" y="1221"/>
                <a:ext cx="59"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0.0</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09" name="Freeform 1337"/>
              <p:cNvSpPr>
                <a:spLocks/>
              </p:cNvSpPr>
              <p:nvPr/>
            </p:nvSpPr>
            <p:spPr bwMode="auto">
              <a:xfrm>
                <a:off x="3797" y="1234"/>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10" name="Freeform 1338"/>
              <p:cNvSpPr>
                <a:spLocks/>
              </p:cNvSpPr>
              <p:nvPr/>
            </p:nvSpPr>
            <p:spPr bwMode="auto">
              <a:xfrm>
                <a:off x="3837" y="1234"/>
                <a:ext cx="57"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11" name="Rectangle 1339"/>
              <p:cNvSpPr>
                <a:spLocks noChangeArrowheads="1"/>
              </p:cNvSpPr>
              <p:nvPr/>
            </p:nvSpPr>
            <p:spPr bwMode="auto">
              <a:xfrm>
                <a:off x="3902" y="1335"/>
                <a:ext cx="188"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LpxB1_1-4B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12" name="Rectangle 1340"/>
              <p:cNvSpPr>
                <a:spLocks noChangeArrowheads="1"/>
              </p:cNvSpPr>
              <p:nvPr/>
            </p:nvSpPr>
            <p:spPr bwMode="auto">
              <a:xfrm>
                <a:off x="3751" y="1337"/>
                <a:ext cx="59"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3.6</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13" name="Freeform 1341"/>
              <p:cNvSpPr>
                <a:spLocks/>
              </p:cNvSpPr>
              <p:nvPr/>
            </p:nvSpPr>
            <p:spPr bwMode="auto">
              <a:xfrm>
                <a:off x="3797" y="1350"/>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14" name="Freeform 1342"/>
              <p:cNvSpPr>
                <a:spLocks/>
              </p:cNvSpPr>
              <p:nvPr/>
            </p:nvSpPr>
            <p:spPr bwMode="auto">
              <a:xfrm>
                <a:off x="3837" y="1350"/>
                <a:ext cx="57"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15" name="Rectangle 1343"/>
              <p:cNvSpPr>
                <a:spLocks noChangeArrowheads="1"/>
              </p:cNvSpPr>
              <p:nvPr/>
            </p:nvSpPr>
            <p:spPr bwMode="auto">
              <a:xfrm>
                <a:off x="3902" y="1545"/>
                <a:ext cx="286"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BE446304_110-4B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16" name="Rectangle 1344"/>
              <p:cNvSpPr>
                <a:spLocks noChangeArrowheads="1"/>
              </p:cNvSpPr>
              <p:nvPr/>
            </p:nvSpPr>
            <p:spPr bwMode="auto">
              <a:xfrm>
                <a:off x="3736" y="1546"/>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10.1</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17" name="Freeform 1345"/>
              <p:cNvSpPr>
                <a:spLocks/>
              </p:cNvSpPr>
              <p:nvPr/>
            </p:nvSpPr>
            <p:spPr bwMode="auto">
              <a:xfrm>
                <a:off x="3797" y="1560"/>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18" name="Freeform 1346"/>
              <p:cNvSpPr>
                <a:spLocks/>
              </p:cNvSpPr>
              <p:nvPr/>
            </p:nvSpPr>
            <p:spPr bwMode="auto">
              <a:xfrm>
                <a:off x="3837" y="1560"/>
                <a:ext cx="57" cy="0"/>
              </a:xfrm>
              <a:custGeom>
                <a:avLst/>
                <a:gdLst>
                  <a:gd name="T0" fmla="*/ 0 w 206"/>
                  <a:gd name="T1" fmla="*/ 66 w 206"/>
                  <a:gd name="T2" fmla="*/ 193 w 206"/>
                  <a:gd name="T3" fmla="*/ 206 w 206"/>
                </a:gdLst>
                <a:ahLst/>
                <a:cxnLst>
                  <a:cxn ang="0">
                    <a:pos x="T0" y="0"/>
                  </a:cxn>
                  <a:cxn ang="0">
                    <a:pos x="T1" y="0"/>
                  </a:cxn>
                  <a:cxn ang="0">
                    <a:pos x="T2" y="0"/>
                  </a:cxn>
                  <a:cxn ang="0">
                    <a:pos x="T3" y="0"/>
                  </a:cxn>
                </a:cxnLst>
                <a:rect l="0" t="0" r="r" b="b"/>
                <a:pathLst>
                  <a:path w="206">
                    <a:moveTo>
                      <a:pt x="0" y="0"/>
                    </a:moveTo>
                    <a:lnTo>
                      <a:pt x="66" y="0"/>
                    </a:lnTo>
                    <a:lnTo>
                      <a:pt x="193" y="0"/>
                    </a:lnTo>
                    <a:lnTo>
                      <a:pt x="206"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19" name="Rectangle 1347"/>
              <p:cNvSpPr>
                <a:spLocks noChangeArrowheads="1"/>
              </p:cNvSpPr>
              <p:nvPr/>
            </p:nvSpPr>
            <p:spPr bwMode="auto">
              <a:xfrm>
                <a:off x="3902" y="1738"/>
                <a:ext cx="191"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wmc89-4B#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20" name="Rectangle 1348"/>
              <p:cNvSpPr>
                <a:spLocks noChangeArrowheads="1"/>
              </p:cNvSpPr>
              <p:nvPr/>
            </p:nvSpPr>
            <p:spPr bwMode="auto">
              <a:xfrm>
                <a:off x="4061" y="1739"/>
                <a:ext cx="159"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ksm62-4B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21" name="Rectangle 1349"/>
              <p:cNvSpPr>
                <a:spLocks noChangeArrowheads="1"/>
              </p:cNvSpPr>
              <p:nvPr/>
            </p:nvSpPr>
            <p:spPr bwMode="auto">
              <a:xfrm>
                <a:off x="4192" y="1738"/>
                <a:ext cx="191"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wmc48-4B#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22" name="Rectangle 1350"/>
              <p:cNvSpPr>
                <a:spLocks noChangeArrowheads="1"/>
              </p:cNvSpPr>
              <p:nvPr/>
            </p:nvSpPr>
            <p:spPr bwMode="auto">
              <a:xfrm>
                <a:off x="3736" y="1740"/>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16.1</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23" name="Freeform 1351"/>
              <p:cNvSpPr>
                <a:spLocks/>
              </p:cNvSpPr>
              <p:nvPr/>
            </p:nvSpPr>
            <p:spPr bwMode="auto">
              <a:xfrm>
                <a:off x="3797" y="1754"/>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24" name="Freeform 1352"/>
              <p:cNvSpPr>
                <a:spLocks/>
              </p:cNvSpPr>
              <p:nvPr/>
            </p:nvSpPr>
            <p:spPr bwMode="auto">
              <a:xfrm>
                <a:off x="3838" y="1754"/>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25" name="Line 1353"/>
              <p:cNvSpPr>
                <a:spLocks noChangeShapeType="1"/>
              </p:cNvSpPr>
              <p:nvPr/>
            </p:nvSpPr>
            <p:spPr bwMode="auto">
              <a:xfrm>
                <a:off x="3894" y="1743"/>
                <a:ext cx="0" cy="20"/>
              </a:xfrm>
              <a:prstGeom prst="line">
                <a:avLst/>
              </a:prstGeom>
              <a:noFill/>
              <a:ln w="1">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26" name="Rectangle 1354"/>
              <p:cNvSpPr>
                <a:spLocks noChangeArrowheads="1"/>
              </p:cNvSpPr>
              <p:nvPr/>
            </p:nvSpPr>
            <p:spPr bwMode="auto">
              <a:xfrm>
                <a:off x="3902" y="1956"/>
                <a:ext cx="179"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barc337-4B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27" name="Rectangle 1355"/>
              <p:cNvSpPr>
                <a:spLocks noChangeArrowheads="1"/>
              </p:cNvSpPr>
              <p:nvPr/>
            </p:nvSpPr>
            <p:spPr bwMode="auto">
              <a:xfrm>
                <a:off x="3736" y="1958"/>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23.0</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28" name="Freeform 1356"/>
              <p:cNvSpPr>
                <a:spLocks/>
              </p:cNvSpPr>
              <p:nvPr/>
            </p:nvSpPr>
            <p:spPr bwMode="auto">
              <a:xfrm>
                <a:off x="3797" y="1971"/>
                <a:ext cx="39" cy="5"/>
              </a:xfrm>
              <a:custGeom>
                <a:avLst/>
                <a:gdLst>
                  <a:gd name="T0" fmla="*/ 0 w 142"/>
                  <a:gd name="T1" fmla="*/ 0 h 18"/>
                  <a:gd name="T2" fmla="*/ 15 w 142"/>
                  <a:gd name="T3" fmla="*/ 0 h 18"/>
                  <a:gd name="T4" fmla="*/ 142 w 142"/>
                  <a:gd name="T5" fmla="*/ 18 h 18"/>
                </a:gdLst>
                <a:ahLst/>
                <a:cxnLst>
                  <a:cxn ang="0">
                    <a:pos x="T0" y="T1"/>
                  </a:cxn>
                  <a:cxn ang="0">
                    <a:pos x="T2" y="T3"/>
                  </a:cxn>
                  <a:cxn ang="0">
                    <a:pos x="T4" y="T5"/>
                  </a:cxn>
                </a:cxnLst>
                <a:rect l="0" t="0" r="r" b="b"/>
                <a:pathLst>
                  <a:path w="142" h="18">
                    <a:moveTo>
                      <a:pt x="0" y="0"/>
                    </a:moveTo>
                    <a:lnTo>
                      <a:pt x="15" y="0"/>
                    </a:lnTo>
                    <a:lnTo>
                      <a:pt x="142" y="18"/>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29" name="Freeform 1357"/>
              <p:cNvSpPr>
                <a:spLocks/>
              </p:cNvSpPr>
              <p:nvPr/>
            </p:nvSpPr>
            <p:spPr bwMode="auto">
              <a:xfrm>
                <a:off x="3837" y="1971"/>
                <a:ext cx="57" cy="5"/>
              </a:xfrm>
              <a:custGeom>
                <a:avLst/>
                <a:gdLst>
                  <a:gd name="T0" fmla="*/ 0 w 206"/>
                  <a:gd name="T1" fmla="*/ 18 h 18"/>
                  <a:gd name="T2" fmla="*/ 66 w 206"/>
                  <a:gd name="T3" fmla="*/ 18 h 18"/>
                  <a:gd name="T4" fmla="*/ 193 w 206"/>
                  <a:gd name="T5" fmla="*/ 0 h 18"/>
                  <a:gd name="T6" fmla="*/ 206 w 206"/>
                  <a:gd name="T7" fmla="*/ 0 h 18"/>
                </a:gdLst>
                <a:ahLst/>
                <a:cxnLst>
                  <a:cxn ang="0">
                    <a:pos x="T0" y="T1"/>
                  </a:cxn>
                  <a:cxn ang="0">
                    <a:pos x="T2" y="T3"/>
                  </a:cxn>
                  <a:cxn ang="0">
                    <a:pos x="T4" y="T5"/>
                  </a:cxn>
                  <a:cxn ang="0">
                    <a:pos x="T6" y="T7"/>
                  </a:cxn>
                </a:cxnLst>
                <a:rect l="0" t="0" r="r" b="b"/>
                <a:pathLst>
                  <a:path w="206" h="18">
                    <a:moveTo>
                      <a:pt x="0" y="18"/>
                    </a:moveTo>
                    <a:lnTo>
                      <a:pt x="66" y="18"/>
                    </a:lnTo>
                    <a:lnTo>
                      <a:pt x="193" y="0"/>
                    </a:lnTo>
                    <a:lnTo>
                      <a:pt x="206"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30" name="Rectangle 1358"/>
              <p:cNvSpPr>
                <a:spLocks noChangeArrowheads="1"/>
              </p:cNvSpPr>
              <p:nvPr/>
            </p:nvSpPr>
            <p:spPr bwMode="auto">
              <a:xfrm>
                <a:off x="3902" y="1986"/>
                <a:ext cx="185"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gwm113-4B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31" name="Rectangle 1359"/>
              <p:cNvSpPr>
                <a:spLocks noChangeArrowheads="1"/>
              </p:cNvSpPr>
              <p:nvPr/>
            </p:nvSpPr>
            <p:spPr bwMode="auto">
              <a:xfrm>
                <a:off x="3736" y="1988"/>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23.5</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32" name="Freeform 1360"/>
              <p:cNvSpPr>
                <a:spLocks/>
              </p:cNvSpPr>
              <p:nvPr/>
            </p:nvSpPr>
            <p:spPr bwMode="auto">
              <a:xfrm>
                <a:off x="3797" y="1992"/>
                <a:ext cx="39" cy="10"/>
              </a:xfrm>
              <a:custGeom>
                <a:avLst/>
                <a:gdLst>
                  <a:gd name="T0" fmla="*/ 0 w 142"/>
                  <a:gd name="T1" fmla="*/ 35 h 35"/>
                  <a:gd name="T2" fmla="*/ 15 w 142"/>
                  <a:gd name="T3" fmla="*/ 35 h 35"/>
                  <a:gd name="T4" fmla="*/ 142 w 142"/>
                  <a:gd name="T5" fmla="*/ 0 h 35"/>
                </a:gdLst>
                <a:ahLst/>
                <a:cxnLst>
                  <a:cxn ang="0">
                    <a:pos x="T0" y="T1"/>
                  </a:cxn>
                  <a:cxn ang="0">
                    <a:pos x="T2" y="T3"/>
                  </a:cxn>
                  <a:cxn ang="0">
                    <a:pos x="T4" y="T5"/>
                  </a:cxn>
                </a:cxnLst>
                <a:rect l="0" t="0" r="r" b="b"/>
                <a:pathLst>
                  <a:path w="142" h="35">
                    <a:moveTo>
                      <a:pt x="0" y="35"/>
                    </a:moveTo>
                    <a:lnTo>
                      <a:pt x="15" y="35"/>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33" name="Freeform 1361"/>
              <p:cNvSpPr>
                <a:spLocks/>
              </p:cNvSpPr>
              <p:nvPr/>
            </p:nvSpPr>
            <p:spPr bwMode="auto">
              <a:xfrm>
                <a:off x="3837" y="1992"/>
                <a:ext cx="57" cy="10"/>
              </a:xfrm>
              <a:custGeom>
                <a:avLst/>
                <a:gdLst>
                  <a:gd name="T0" fmla="*/ 0 w 206"/>
                  <a:gd name="T1" fmla="*/ 0 h 35"/>
                  <a:gd name="T2" fmla="*/ 66 w 206"/>
                  <a:gd name="T3" fmla="*/ 0 h 35"/>
                  <a:gd name="T4" fmla="*/ 193 w 206"/>
                  <a:gd name="T5" fmla="*/ 35 h 35"/>
                  <a:gd name="T6" fmla="*/ 206 w 206"/>
                  <a:gd name="T7" fmla="*/ 35 h 35"/>
                </a:gdLst>
                <a:ahLst/>
                <a:cxnLst>
                  <a:cxn ang="0">
                    <a:pos x="T0" y="T1"/>
                  </a:cxn>
                  <a:cxn ang="0">
                    <a:pos x="T2" y="T3"/>
                  </a:cxn>
                  <a:cxn ang="0">
                    <a:pos x="T4" y="T5"/>
                  </a:cxn>
                  <a:cxn ang="0">
                    <a:pos x="T6" y="T7"/>
                  </a:cxn>
                </a:cxnLst>
                <a:rect l="0" t="0" r="r" b="b"/>
                <a:pathLst>
                  <a:path w="206" h="35">
                    <a:moveTo>
                      <a:pt x="0" y="0"/>
                    </a:moveTo>
                    <a:lnTo>
                      <a:pt x="66" y="0"/>
                    </a:lnTo>
                    <a:lnTo>
                      <a:pt x="193" y="35"/>
                    </a:lnTo>
                    <a:lnTo>
                      <a:pt x="206" y="35"/>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34" name="Rectangle 1362"/>
              <p:cNvSpPr>
                <a:spLocks noChangeArrowheads="1"/>
              </p:cNvSpPr>
              <p:nvPr/>
            </p:nvSpPr>
            <p:spPr bwMode="auto">
              <a:xfrm>
                <a:off x="3902" y="2017"/>
                <a:ext cx="185"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gwm540-4B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35" name="Rectangle 1363"/>
              <p:cNvSpPr>
                <a:spLocks noChangeArrowheads="1"/>
              </p:cNvSpPr>
              <p:nvPr/>
            </p:nvSpPr>
            <p:spPr bwMode="auto">
              <a:xfrm>
                <a:off x="4055" y="2017"/>
                <a:ext cx="268"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BE443190_94-4B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36" name="Rectangle 1364"/>
              <p:cNvSpPr>
                <a:spLocks noChangeArrowheads="1"/>
              </p:cNvSpPr>
              <p:nvPr/>
            </p:nvSpPr>
            <p:spPr bwMode="auto">
              <a:xfrm>
                <a:off x="4280" y="2017"/>
                <a:ext cx="286"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BE443253_414-4B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37" name="Rectangle 1365"/>
              <p:cNvSpPr>
                <a:spLocks noChangeArrowheads="1"/>
              </p:cNvSpPr>
              <p:nvPr/>
            </p:nvSpPr>
            <p:spPr bwMode="auto">
              <a:xfrm>
                <a:off x="3736" y="2019"/>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24.6</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38" name="Freeform 1366"/>
              <p:cNvSpPr>
                <a:spLocks/>
              </p:cNvSpPr>
              <p:nvPr/>
            </p:nvSpPr>
            <p:spPr bwMode="auto">
              <a:xfrm>
                <a:off x="3797" y="2028"/>
                <a:ext cx="39" cy="4"/>
              </a:xfrm>
              <a:custGeom>
                <a:avLst/>
                <a:gdLst>
                  <a:gd name="T0" fmla="*/ 0 w 142"/>
                  <a:gd name="T1" fmla="*/ 17 h 17"/>
                  <a:gd name="T2" fmla="*/ 15 w 142"/>
                  <a:gd name="T3" fmla="*/ 17 h 17"/>
                  <a:gd name="T4" fmla="*/ 142 w 142"/>
                  <a:gd name="T5" fmla="*/ 0 h 17"/>
                </a:gdLst>
                <a:ahLst/>
                <a:cxnLst>
                  <a:cxn ang="0">
                    <a:pos x="T0" y="T1"/>
                  </a:cxn>
                  <a:cxn ang="0">
                    <a:pos x="T2" y="T3"/>
                  </a:cxn>
                  <a:cxn ang="0">
                    <a:pos x="T4" y="T5"/>
                  </a:cxn>
                </a:cxnLst>
                <a:rect l="0" t="0" r="r" b="b"/>
                <a:pathLst>
                  <a:path w="142" h="17">
                    <a:moveTo>
                      <a:pt x="0" y="17"/>
                    </a:moveTo>
                    <a:lnTo>
                      <a:pt x="15" y="17"/>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39" name="Freeform 1367"/>
              <p:cNvSpPr>
                <a:spLocks/>
              </p:cNvSpPr>
              <p:nvPr/>
            </p:nvSpPr>
            <p:spPr bwMode="auto">
              <a:xfrm>
                <a:off x="3837" y="2028"/>
                <a:ext cx="57" cy="4"/>
              </a:xfrm>
              <a:custGeom>
                <a:avLst/>
                <a:gdLst>
                  <a:gd name="T0" fmla="*/ 0 w 206"/>
                  <a:gd name="T1" fmla="*/ 0 h 17"/>
                  <a:gd name="T2" fmla="*/ 66 w 206"/>
                  <a:gd name="T3" fmla="*/ 0 h 17"/>
                  <a:gd name="T4" fmla="*/ 193 w 206"/>
                  <a:gd name="T5" fmla="*/ 17 h 17"/>
                  <a:gd name="T6" fmla="*/ 206 w 206"/>
                  <a:gd name="T7" fmla="*/ 17 h 17"/>
                </a:gdLst>
                <a:ahLst/>
                <a:cxnLst>
                  <a:cxn ang="0">
                    <a:pos x="T0" y="T1"/>
                  </a:cxn>
                  <a:cxn ang="0">
                    <a:pos x="T2" y="T3"/>
                  </a:cxn>
                  <a:cxn ang="0">
                    <a:pos x="T4" y="T5"/>
                  </a:cxn>
                  <a:cxn ang="0">
                    <a:pos x="T6" y="T7"/>
                  </a:cxn>
                </a:cxnLst>
                <a:rect l="0" t="0" r="r" b="b"/>
                <a:pathLst>
                  <a:path w="206" h="17">
                    <a:moveTo>
                      <a:pt x="0" y="0"/>
                    </a:moveTo>
                    <a:lnTo>
                      <a:pt x="66" y="0"/>
                    </a:lnTo>
                    <a:lnTo>
                      <a:pt x="193" y="17"/>
                    </a:lnTo>
                    <a:lnTo>
                      <a:pt x="206" y="17"/>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40" name="Line 1368"/>
              <p:cNvSpPr>
                <a:spLocks noChangeShapeType="1"/>
              </p:cNvSpPr>
              <p:nvPr/>
            </p:nvSpPr>
            <p:spPr bwMode="auto">
              <a:xfrm>
                <a:off x="3894" y="2021"/>
                <a:ext cx="0" cy="21"/>
              </a:xfrm>
              <a:prstGeom prst="line">
                <a:avLst/>
              </a:prstGeom>
              <a:noFill/>
              <a:ln w="1">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41" name="Rectangle 1369"/>
              <p:cNvSpPr>
                <a:spLocks noChangeArrowheads="1"/>
              </p:cNvSpPr>
              <p:nvPr/>
            </p:nvSpPr>
            <p:spPr bwMode="auto">
              <a:xfrm>
                <a:off x="3902" y="2328"/>
                <a:ext cx="21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gwm495-4B#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42" name="Rectangle 1370"/>
              <p:cNvSpPr>
                <a:spLocks noChangeArrowheads="1"/>
              </p:cNvSpPr>
              <p:nvPr/>
            </p:nvSpPr>
            <p:spPr bwMode="auto">
              <a:xfrm>
                <a:off x="3736" y="2330"/>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34.4</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43" name="Freeform 1371"/>
              <p:cNvSpPr>
                <a:spLocks/>
              </p:cNvSpPr>
              <p:nvPr/>
            </p:nvSpPr>
            <p:spPr bwMode="auto">
              <a:xfrm>
                <a:off x="3797" y="2344"/>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44" name="Freeform 1372"/>
              <p:cNvSpPr>
                <a:spLocks/>
              </p:cNvSpPr>
              <p:nvPr/>
            </p:nvSpPr>
            <p:spPr bwMode="auto">
              <a:xfrm>
                <a:off x="3838" y="2344"/>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45" name="Rectangle 1373"/>
              <p:cNvSpPr>
                <a:spLocks noChangeArrowheads="1"/>
              </p:cNvSpPr>
              <p:nvPr/>
            </p:nvSpPr>
            <p:spPr bwMode="auto">
              <a:xfrm>
                <a:off x="3902" y="2534"/>
                <a:ext cx="21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gwm165-4B#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46" name="Rectangle 1374"/>
              <p:cNvSpPr>
                <a:spLocks noChangeArrowheads="1"/>
              </p:cNvSpPr>
              <p:nvPr/>
            </p:nvSpPr>
            <p:spPr bwMode="auto">
              <a:xfrm>
                <a:off x="4078" y="2534"/>
                <a:ext cx="21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gwm192-4B#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47" name="Rectangle 1375"/>
              <p:cNvSpPr>
                <a:spLocks noChangeArrowheads="1"/>
              </p:cNvSpPr>
              <p:nvPr/>
            </p:nvSpPr>
            <p:spPr bwMode="auto">
              <a:xfrm>
                <a:off x="4253" y="2535"/>
                <a:ext cx="184"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wmc657-4B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48" name="Rectangle 1376"/>
              <p:cNvSpPr>
                <a:spLocks noChangeArrowheads="1"/>
              </p:cNvSpPr>
              <p:nvPr/>
            </p:nvSpPr>
            <p:spPr bwMode="auto">
              <a:xfrm>
                <a:off x="3736" y="2536"/>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40.8</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49" name="Freeform 1377"/>
              <p:cNvSpPr>
                <a:spLocks/>
              </p:cNvSpPr>
              <p:nvPr/>
            </p:nvSpPr>
            <p:spPr bwMode="auto">
              <a:xfrm>
                <a:off x="3797" y="2550"/>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50" name="Freeform 1378"/>
              <p:cNvSpPr>
                <a:spLocks/>
              </p:cNvSpPr>
              <p:nvPr/>
            </p:nvSpPr>
            <p:spPr bwMode="auto">
              <a:xfrm>
                <a:off x="3838" y="2550"/>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51" name="Line 1379"/>
              <p:cNvSpPr>
                <a:spLocks noChangeShapeType="1"/>
              </p:cNvSpPr>
              <p:nvPr/>
            </p:nvSpPr>
            <p:spPr bwMode="auto">
              <a:xfrm>
                <a:off x="3894" y="2539"/>
                <a:ext cx="0" cy="21"/>
              </a:xfrm>
              <a:prstGeom prst="line">
                <a:avLst/>
              </a:prstGeom>
              <a:noFill/>
              <a:ln w="1">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52" name="Rectangle 1380"/>
              <p:cNvSpPr>
                <a:spLocks noChangeArrowheads="1"/>
              </p:cNvSpPr>
              <p:nvPr/>
            </p:nvSpPr>
            <p:spPr bwMode="auto">
              <a:xfrm>
                <a:off x="3902" y="3092"/>
                <a:ext cx="168"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cfd39-4B#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53" name="Rectangle 1381"/>
              <p:cNvSpPr>
                <a:spLocks noChangeArrowheads="1"/>
              </p:cNvSpPr>
              <p:nvPr/>
            </p:nvSpPr>
            <p:spPr bwMode="auto">
              <a:xfrm>
                <a:off x="4040" y="3092"/>
                <a:ext cx="191"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1" i="0" u="none" strike="noStrike" cap="none" normalizeH="0" baseline="0" smtClean="0">
                    <a:ln>
                      <a:noFill/>
                    </a:ln>
                    <a:solidFill>
                      <a:srgbClr val="FF0000"/>
                    </a:solidFill>
                    <a:effectLst/>
                    <a:latin typeface="Arial" pitchFamily="34" charset="0"/>
                    <a:cs typeface="Arial" pitchFamily="34" charset="0"/>
                  </a:rPr>
                  <a:t>wmc47-4B#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54" name="Rectangle 1382"/>
              <p:cNvSpPr>
                <a:spLocks noChangeArrowheads="1"/>
              </p:cNvSpPr>
              <p:nvPr/>
            </p:nvSpPr>
            <p:spPr bwMode="auto">
              <a:xfrm>
                <a:off x="3736" y="3094"/>
                <a:ext cx="77" cy="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300" b="0" i="0" u="none" strike="noStrike" cap="none" normalizeH="0" baseline="0" smtClean="0">
                    <a:ln>
                      <a:noFill/>
                    </a:ln>
                    <a:solidFill>
                      <a:srgbClr val="000000"/>
                    </a:solidFill>
                    <a:effectLst/>
                    <a:latin typeface="Arial" pitchFamily="34" charset="0"/>
                    <a:cs typeface="Arial" pitchFamily="34" charset="0"/>
                  </a:rPr>
                  <a:t>58.1</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355" name="Freeform 1383"/>
              <p:cNvSpPr>
                <a:spLocks/>
              </p:cNvSpPr>
              <p:nvPr/>
            </p:nvSpPr>
            <p:spPr bwMode="auto">
              <a:xfrm>
                <a:off x="3797" y="3108"/>
                <a:ext cx="39" cy="0"/>
              </a:xfrm>
              <a:custGeom>
                <a:avLst/>
                <a:gdLst>
                  <a:gd name="T0" fmla="*/ 0 w 142"/>
                  <a:gd name="T1" fmla="*/ 15 w 142"/>
                  <a:gd name="T2" fmla="*/ 142 w 142"/>
                </a:gdLst>
                <a:ahLst/>
                <a:cxnLst>
                  <a:cxn ang="0">
                    <a:pos x="T0" y="0"/>
                  </a:cxn>
                  <a:cxn ang="0">
                    <a:pos x="T1" y="0"/>
                  </a:cxn>
                  <a:cxn ang="0">
                    <a:pos x="T2" y="0"/>
                  </a:cxn>
                </a:cxnLst>
                <a:rect l="0" t="0" r="r" b="b"/>
                <a:pathLst>
                  <a:path w="142">
                    <a:moveTo>
                      <a:pt x="0" y="0"/>
                    </a:moveTo>
                    <a:lnTo>
                      <a:pt x="15" y="0"/>
                    </a:lnTo>
                    <a:lnTo>
                      <a:pt x="142" y="0"/>
                    </a:lnTo>
                  </a:path>
                </a:pathLst>
              </a:custGeom>
              <a:noFill/>
              <a:ln w="1">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56" name="Freeform 1384"/>
              <p:cNvSpPr>
                <a:spLocks/>
              </p:cNvSpPr>
              <p:nvPr/>
            </p:nvSpPr>
            <p:spPr bwMode="auto">
              <a:xfrm>
                <a:off x="3838" y="3108"/>
                <a:ext cx="54" cy="0"/>
              </a:xfrm>
              <a:custGeom>
                <a:avLst/>
                <a:gdLst>
                  <a:gd name="T0" fmla="*/ 0 w 199"/>
                  <a:gd name="T1" fmla="*/ 63 w 199"/>
                  <a:gd name="T2" fmla="*/ 190 w 199"/>
                  <a:gd name="T3" fmla="*/ 199 w 199"/>
                </a:gdLst>
                <a:ahLst/>
                <a:cxnLst>
                  <a:cxn ang="0">
                    <a:pos x="T0" y="0"/>
                  </a:cxn>
                  <a:cxn ang="0">
                    <a:pos x="T1" y="0"/>
                  </a:cxn>
                  <a:cxn ang="0">
                    <a:pos x="T2" y="0"/>
                  </a:cxn>
                  <a:cxn ang="0">
                    <a:pos x="T3" y="0"/>
                  </a:cxn>
                </a:cxnLst>
                <a:rect l="0" t="0" r="r" b="b"/>
                <a:pathLst>
                  <a:path w="199">
                    <a:moveTo>
                      <a:pt x="0" y="0"/>
                    </a:moveTo>
                    <a:lnTo>
                      <a:pt x="63" y="0"/>
                    </a:lnTo>
                    <a:lnTo>
                      <a:pt x="190" y="0"/>
                    </a:lnTo>
                    <a:lnTo>
                      <a:pt x="199" y="0"/>
                    </a:lnTo>
                  </a:path>
                </a:pathLst>
              </a:custGeom>
              <a:noFill/>
              <a:ln w="3">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357" name="Line 1385"/>
              <p:cNvSpPr>
                <a:spLocks noChangeShapeType="1"/>
              </p:cNvSpPr>
              <p:nvPr/>
            </p:nvSpPr>
            <p:spPr bwMode="auto">
              <a:xfrm>
                <a:off x="3894" y="3097"/>
                <a:ext cx="0" cy="20"/>
              </a:xfrm>
              <a:prstGeom prst="line">
                <a:avLst/>
              </a:prstGeom>
              <a:noFill/>
              <a:ln w="1">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it-IT"/>
              </a:p>
            </p:txBody>
          </p:sp>
        </p:grpSp>
      </p:grpSp>
      <p:sp>
        <p:nvSpPr>
          <p:cNvPr id="1828" name="Rettangolo 1827"/>
          <p:cNvSpPr/>
          <p:nvPr/>
        </p:nvSpPr>
        <p:spPr>
          <a:xfrm>
            <a:off x="5029200" y="1143000"/>
            <a:ext cx="914400" cy="438151"/>
          </a:xfrm>
          <a:prstGeom prst="rect">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17" name="Ovale 516"/>
          <p:cNvSpPr/>
          <p:nvPr/>
        </p:nvSpPr>
        <p:spPr>
          <a:xfrm>
            <a:off x="7427115" y="3722955"/>
            <a:ext cx="45719" cy="13705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18" name="CasellaDiTesto 517"/>
          <p:cNvSpPr txBox="1"/>
          <p:nvPr/>
        </p:nvSpPr>
        <p:spPr>
          <a:xfrm>
            <a:off x="175260" y="812301"/>
            <a:ext cx="523875" cy="215444"/>
          </a:xfrm>
          <a:prstGeom prst="rect">
            <a:avLst/>
          </a:prstGeom>
          <a:noFill/>
        </p:spPr>
        <p:txBody>
          <a:bodyPr wrap="square" rtlCol="0">
            <a:spAutoFit/>
          </a:bodyPr>
          <a:lstStyle/>
          <a:p>
            <a:r>
              <a:rPr lang="it-IT" sz="800" b="1" dirty="0" err="1" smtClean="0">
                <a:latin typeface="+mj-lt"/>
                <a:cs typeface="Arial" pitchFamily="34" charset="0"/>
              </a:rPr>
              <a:t>KxS</a:t>
            </a:r>
            <a:endParaRPr lang="it-IT" sz="800" b="1" dirty="0">
              <a:latin typeface="+mj-lt"/>
              <a:cs typeface="Arial" pitchFamily="34" charset="0"/>
            </a:endParaRPr>
          </a:p>
        </p:txBody>
      </p:sp>
      <p:sp>
        <p:nvSpPr>
          <p:cNvPr id="519" name="CasellaDiTesto 518"/>
          <p:cNvSpPr txBox="1"/>
          <p:nvPr/>
        </p:nvSpPr>
        <p:spPr>
          <a:xfrm>
            <a:off x="771525" y="810217"/>
            <a:ext cx="523875" cy="215444"/>
          </a:xfrm>
          <a:prstGeom prst="rect">
            <a:avLst/>
          </a:prstGeom>
          <a:noFill/>
        </p:spPr>
        <p:txBody>
          <a:bodyPr wrap="square" rtlCol="0">
            <a:spAutoFit/>
          </a:bodyPr>
          <a:lstStyle/>
          <a:p>
            <a:r>
              <a:rPr lang="it-IT" sz="800" b="1" dirty="0" err="1" smtClean="0">
                <a:latin typeface="+mj-lt"/>
                <a:cs typeface="Arial" pitchFamily="34" charset="0"/>
              </a:rPr>
              <a:t>CxL</a:t>
            </a:r>
            <a:endParaRPr lang="it-IT" sz="800" b="1" dirty="0">
              <a:latin typeface="+mj-lt"/>
              <a:cs typeface="Arial" pitchFamily="34" charset="0"/>
            </a:endParaRPr>
          </a:p>
        </p:txBody>
      </p:sp>
      <p:sp>
        <p:nvSpPr>
          <p:cNvPr id="520" name="CasellaDiTesto 519"/>
          <p:cNvSpPr txBox="1"/>
          <p:nvPr/>
        </p:nvSpPr>
        <p:spPr>
          <a:xfrm>
            <a:off x="1981200" y="819921"/>
            <a:ext cx="523875" cy="215444"/>
          </a:xfrm>
          <a:prstGeom prst="rect">
            <a:avLst/>
          </a:prstGeom>
          <a:noFill/>
        </p:spPr>
        <p:txBody>
          <a:bodyPr wrap="square" rtlCol="0">
            <a:spAutoFit/>
          </a:bodyPr>
          <a:lstStyle/>
          <a:p>
            <a:r>
              <a:rPr lang="it-IT" sz="800" b="1" dirty="0" err="1" smtClean="0">
                <a:latin typeface="+mj-lt"/>
                <a:cs typeface="Arial" pitchFamily="34" charset="0"/>
              </a:rPr>
              <a:t>MxC</a:t>
            </a:r>
            <a:endParaRPr lang="it-IT" sz="800" b="1" dirty="0">
              <a:latin typeface="+mj-lt"/>
              <a:cs typeface="Arial" pitchFamily="34" charset="0"/>
            </a:endParaRPr>
          </a:p>
        </p:txBody>
      </p:sp>
      <p:sp>
        <p:nvSpPr>
          <p:cNvPr id="521" name="CasellaDiTesto 520"/>
          <p:cNvSpPr txBox="1"/>
          <p:nvPr/>
        </p:nvSpPr>
        <p:spPr>
          <a:xfrm>
            <a:off x="3886200" y="820876"/>
            <a:ext cx="523875" cy="215444"/>
          </a:xfrm>
          <a:prstGeom prst="rect">
            <a:avLst/>
          </a:prstGeom>
          <a:noFill/>
        </p:spPr>
        <p:txBody>
          <a:bodyPr wrap="square" rtlCol="0">
            <a:spAutoFit/>
          </a:bodyPr>
          <a:lstStyle/>
          <a:p>
            <a:r>
              <a:rPr lang="it-IT" sz="800" b="1" dirty="0" err="1" smtClean="0">
                <a:latin typeface="+mj-lt"/>
                <a:cs typeface="Arial" pitchFamily="34" charset="0"/>
              </a:rPr>
              <a:t>SxL</a:t>
            </a:r>
            <a:endParaRPr lang="it-IT" sz="800" b="1" dirty="0">
              <a:latin typeface="+mj-lt"/>
              <a:cs typeface="Arial" pitchFamily="34" charset="0"/>
            </a:endParaRPr>
          </a:p>
        </p:txBody>
      </p:sp>
      <p:sp>
        <p:nvSpPr>
          <p:cNvPr id="522" name="CasellaDiTesto 521"/>
          <p:cNvSpPr txBox="1"/>
          <p:nvPr/>
        </p:nvSpPr>
        <p:spPr>
          <a:xfrm>
            <a:off x="5090160" y="825160"/>
            <a:ext cx="523875" cy="215444"/>
          </a:xfrm>
          <a:prstGeom prst="rect">
            <a:avLst/>
          </a:prstGeom>
          <a:noFill/>
        </p:spPr>
        <p:txBody>
          <a:bodyPr wrap="square" rtlCol="0">
            <a:spAutoFit/>
          </a:bodyPr>
          <a:lstStyle/>
          <a:p>
            <a:r>
              <a:rPr lang="it-IT" sz="800" b="1" dirty="0" err="1" smtClean="0">
                <a:latin typeface="+mj-lt"/>
                <a:cs typeface="Arial" pitchFamily="34" charset="0"/>
              </a:rPr>
              <a:t>LxG</a:t>
            </a:r>
            <a:endParaRPr lang="it-IT" sz="800" b="1" dirty="0">
              <a:latin typeface="+mj-lt"/>
              <a:cs typeface="Arial" pitchFamily="34" charset="0"/>
            </a:endParaRPr>
          </a:p>
        </p:txBody>
      </p:sp>
      <p:sp>
        <p:nvSpPr>
          <p:cNvPr id="523" name="CasellaDiTesto 522"/>
          <p:cNvSpPr txBox="1"/>
          <p:nvPr/>
        </p:nvSpPr>
        <p:spPr>
          <a:xfrm>
            <a:off x="5943600" y="828496"/>
            <a:ext cx="523875" cy="215444"/>
          </a:xfrm>
          <a:prstGeom prst="rect">
            <a:avLst/>
          </a:prstGeom>
          <a:noFill/>
        </p:spPr>
        <p:txBody>
          <a:bodyPr wrap="square" rtlCol="0">
            <a:spAutoFit/>
          </a:bodyPr>
          <a:lstStyle/>
          <a:p>
            <a:r>
              <a:rPr lang="it-IT" sz="800" b="1" dirty="0" err="1" smtClean="0">
                <a:latin typeface="+mj-lt"/>
                <a:cs typeface="Arial" pitchFamily="34" charset="0"/>
              </a:rPr>
              <a:t>KxU</a:t>
            </a:r>
            <a:endParaRPr lang="it-IT" sz="800" b="1" dirty="0">
              <a:latin typeface="+mj-lt"/>
              <a:cs typeface="Arial" pitchFamily="34" charset="0"/>
            </a:endParaRPr>
          </a:p>
        </p:txBody>
      </p:sp>
      <p:sp>
        <p:nvSpPr>
          <p:cNvPr id="524" name="CasellaDiTesto 523"/>
          <p:cNvSpPr txBox="1"/>
          <p:nvPr/>
        </p:nvSpPr>
        <p:spPr>
          <a:xfrm>
            <a:off x="175260" y="228600"/>
            <a:ext cx="1616388" cy="276999"/>
          </a:xfrm>
          <a:prstGeom prst="rect">
            <a:avLst/>
          </a:prstGeom>
          <a:noFill/>
        </p:spPr>
        <p:txBody>
          <a:bodyPr wrap="square" rtlCol="0">
            <a:spAutoFit/>
          </a:bodyPr>
          <a:lstStyle/>
          <a:p>
            <a:r>
              <a:rPr lang="it-IT" sz="1200" b="1" dirty="0" err="1" smtClean="0">
                <a:latin typeface="+mj-lt"/>
                <a:cs typeface="Arial" pitchFamily="34" charset="0"/>
              </a:rPr>
              <a:t>Chromosome</a:t>
            </a:r>
            <a:r>
              <a:rPr lang="it-IT" sz="1200" b="1" dirty="0" smtClean="0">
                <a:latin typeface="+mj-lt"/>
                <a:cs typeface="Arial" pitchFamily="34" charset="0"/>
              </a:rPr>
              <a:t> 4B</a:t>
            </a:r>
            <a:endParaRPr lang="it-IT" sz="1200" b="1" dirty="0">
              <a:latin typeface="+mj-lt"/>
              <a:cs typeface="Arial" pitchFamily="34" charset="0"/>
            </a:endParaRPr>
          </a:p>
        </p:txBody>
      </p:sp>
    </p:spTree>
    <p:extLst>
      <p:ext uri="{BB962C8B-B14F-4D97-AF65-F5344CB8AC3E}">
        <p14:creationId xmlns:p14="http://schemas.microsoft.com/office/powerpoint/2010/main" val="2530826180"/>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2676</TotalTime>
  <Words>525</Words>
  <Application>Microsoft Office PowerPoint</Application>
  <PresentationFormat>Presentazione su schermo (4:3)</PresentationFormat>
  <Paragraphs>346</Paragraphs>
  <Slides>16</Slides>
  <Notes>0</Notes>
  <HiddenSlides>0</HiddenSlides>
  <MMClips>0</MMClips>
  <ScaleCrop>false</ScaleCrop>
  <HeadingPairs>
    <vt:vector size="4" baseType="variant">
      <vt:variant>
        <vt:lpstr>Tema</vt:lpstr>
      </vt:variant>
      <vt:variant>
        <vt:i4>1</vt:i4>
      </vt:variant>
      <vt:variant>
        <vt:lpstr>Titoli diapositive</vt:lpstr>
      </vt:variant>
      <vt:variant>
        <vt:i4>16</vt:i4>
      </vt:variant>
    </vt:vector>
  </HeadingPairs>
  <TitlesOfParts>
    <vt:vector size="17" baseType="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marco.maccaferri</dc:creator>
  <cp:lastModifiedBy>utente</cp:lastModifiedBy>
  <cp:revision>366</cp:revision>
  <cp:lastPrinted>2012-11-24T09:42:01Z</cp:lastPrinted>
  <dcterms:created xsi:type="dcterms:W3CDTF">2012-11-05T09:13:15Z</dcterms:created>
  <dcterms:modified xsi:type="dcterms:W3CDTF">2014-08-21T21:41:23Z</dcterms:modified>
</cp:coreProperties>
</file>