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7" r:id="rId15"/>
    <p:sldId id="268" r:id="rId16"/>
  </p:sldIdLst>
  <p:sldSz cx="36576000" cy="27432000"/>
  <p:notesSz cx="6797675" cy="9926638"/>
  <p:defaultTextStyle>
    <a:defPPr>
      <a:defRPr lang="it-IT"/>
    </a:defPPr>
    <a:lvl1pPr marL="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288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576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864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3152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1440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9728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8016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630400" algn="l" defTabSz="3657600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9369" autoAdjust="0"/>
  </p:normalViewPr>
  <p:slideViewPr>
    <p:cSldViewPr>
      <p:cViewPr>
        <p:scale>
          <a:sx n="20" d="100"/>
          <a:sy n="20" d="100"/>
        </p:scale>
        <p:origin x="-1550" y="-461"/>
      </p:cViewPr>
      <p:guideLst>
        <p:guide orient="horz" pos="8640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43200" y="8521702"/>
            <a:ext cx="31089600" cy="58801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86400" y="15544800"/>
            <a:ext cx="256032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14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0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37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06070400" y="4394200"/>
            <a:ext cx="32918400" cy="93624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315200" y="4394200"/>
            <a:ext cx="98145600" cy="93624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981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080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9252" y="17627602"/>
            <a:ext cx="31089600" cy="5448300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889252" y="11626854"/>
            <a:ext cx="31089600" cy="6000748"/>
          </a:xfrm>
        </p:spPr>
        <p:txBody>
          <a:bodyPr anchor="b"/>
          <a:lstStyle>
            <a:lvl1pPr marL="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1828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005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315200" y="25603200"/>
            <a:ext cx="65532000" cy="72415400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3456800" y="25603200"/>
            <a:ext cx="65532000" cy="72415400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2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1098552"/>
            <a:ext cx="329184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28800" y="6140452"/>
            <a:ext cx="16160752" cy="25590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828800" y="8699500"/>
            <a:ext cx="16160752" cy="15805152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8580102" y="6140452"/>
            <a:ext cx="16167100" cy="25590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8580102" y="8699500"/>
            <a:ext cx="16167100" cy="15805152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381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250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7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2" y="1092200"/>
            <a:ext cx="12033252" cy="4648200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00200" y="1092202"/>
            <a:ext cx="20447000" cy="23412452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2" y="5740402"/>
            <a:ext cx="12033252" cy="18764252"/>
          </a:xfrm>
        </p:spPr>
        <p:txBody>
          <a:bodyPr/>
          <a:lstStyle>
            <a:lvl1pPr marL="0" indent="0">
              <a:buNone/>
              <a:defRPr sz="5600"/>
            </a:lvl1pPr>
            <a:lvl2pPr marL="1828800" indent="0">
              <a:buNone/>
              <a:defRPr sz="4800"/>
            </a:lvl2pPr>
            <a:lvl3pPr marL="3657600" indent="0">
              <a:buNone/>
              <a:defRPr sz="4000"/>
            </a:lvl3pPr>
            <a:lvl4pPr marL="5486400" indent="0">
              <a:buNone/>
              <a:defRPr sz="3600"/>
            </a:lvl4pPr>
            <a:lvl5pPr marL="7315200" indent="0">
              <a:buNone/>
              <a:defRPr sz="3600"/>
            </a:lvl5pPr>
            <a:lvl6pPr marL="9144000" indent="0">
              <a:buNone/>
              <a:defRPr sz="3600"/>
            </a:lvl6pPr>
            <a:lvl7pPr marL="10972800" indent="0">
              <a:buNone/>
              <a:defRPr sz="3600"/>
            </a:lvl7pPr>
            <a:lvl8pPr marL="12801600" indent="0">
              <a:buNone/>
              <a:defRPr sz="3600"/>
            </a:lvl8pPr>
            <a:lvl9pPr marL="14630400" indent="0">
              <a:buNone/>
              <a:defRPr sz="3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35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69152" y="19202400"/>
            <a:ext cx="21945600" cy="2266952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7169152" y="2451100"/>
            <a:ext cx="21945600" cy="16459200"/>
          </a:xfrm>
        </p:spPr>
        <p:txBody>
          <a:bodyPr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169152" y="21469352"/>
            <a:ext cx="21945600" cy="3219448"/>
          </a:xfrm>
        </p:spPr>
        <p:txBody>
          <a:bodyPr/>
          <a:lstStyle>
            <a:lvl1pPr marL="0" indent="0">
              <a:buNone/>
              <a:defRPr sz="5600"/>
            </a:lvl1pPr>
            <a:lvl2pPr marL="1828800" indent="0">
              <a:buNone/>
              <a:defRPr sz="4800"/>
            </a:lvl2pPr>
            <a:lvl3pPr marL="3657600" indent="0">
              <a:buNone/>
              <a:defRPr sz="4000"/>
            </a:lvl3pPr>
            <a:lvl4pPr marL="5486400" indent="0">
              <a:buNone/>
              <a:defRPr sz="3600"/>
            </a:lvl4pPr>
            <a:lvl5pPr marL="7315200" indent="0">
              <a:buNone/>
              <a:defRPr sz="3600"/>
            </a:lvl5pPr>
            <a:lvl6pPr marL="9144000" indent="0">
              <a:buNone/>
              <a:defRPr sz="3600"/>
            </a:lvl6pPr>
            <a:lvl7pPr marL="10972800" indent="0">
              <a:buNone/>
              <a:defRPr sz="3600"/>
            </a:lvl7pPr>
            <a:lvl8pPr marL="12801600" indent="0">
              <a:buNone/>
              <a:defRPr sz="3600"/>
            </a:lvl8pPr>
            <a:lvl9pPr marL="14630400" indent="0">
              <a:buNone/>
              <a:defRPr sz="3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244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828800" y="1098552"/>
            <a:ext cx="32918400" cy="4572000"/>
          </a:xfrm>
          <a:prstGeom prst="rect">
            <a:avLst/>
          </a:prstGeom>
        </p:spPr>
        <p:txBody>
          <a:bodyPr vert="horz" lIns="365760" tIns="182880" rIns="365760" bIns="18288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28800" y="6400802"/>
            <a:ext cx="32918400" cy="18103852"/>
          </a:xfrm>
          <a:prstGeom prst="rect">
            <a:avLst/>
          </a:prstGeom>
        </p:spPr>
        <p:txBody>
          <a:bodyPr vert="horz" lIns="365760" tIns="182880" rIns="365760" bIns="18288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828800" y="25425402"/>
            <a:ext cx="8534400" cy="1460500"/>
          </a:xfrm>
          <a:prstGeom prst="rect">
            <a:avLst/>
          </a:prstGeom>
        </p:spPr>
        <p:txBody>
          <a:bodyPr vert="horz" lIns="365760" tIns="182880" rIns="365760" bIns="18288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E918F-474C-45A4-9B3F-95FF16002C12}" type="datetimeFigureOut">
              <a:rPr lang="it-IT" smtClean="0"/>
              <a:t>21/08/2014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2496800" y="25425402"/>
            <a:ext cx="11582400" cy="1460500"/>
          </a:xfrm>
          <a:prstGeom prst="rect">
            <a:avLst/>
          </a:prstGeom>
        </p:spPr>
        <p:txBody>
          <a:bodyPr vert="horz" lIns="365760" tIns="182880" rIns="365760" bIns="18288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6212800" y="25425402"/>
            <a:ext cx="8534400" cy="1460500"/>
          </a:xfrm>
          <a:prstGeom prst="rect">
            <a:avLst/>
          </a:prstGeom>
        </p:spPr>
        <p:txBody>
          <a:bodyPr vert="horz" lIns="365760" tIns="182880" rIns="365760" bIns="18288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17F01-BB75-406F-8683-A4A6DD8FDF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202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7600" rtl="0" eaLnBrk="1" latinLnBrk="0" hangingPunct="1"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0" indent="-13716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971800" indent="-11430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»"/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7.emf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62200"/>
            <a:ext cx="278892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3276600" y="10591800"/>
            <a:ext cx="273558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5400" b="1" dirty="0"/>
              <a:t>Additional file 6 – Figure S4 Detailed pairwise linkage disequilibrium plots, distribution of loci with highly significant </a:t>
            </a:r>
            <a:r>
              <a:rPr lang="en-GB" sz="5400" b="1" dirty="0" err="1"/>
              <a:t>Fst</a:t>
            </a:r>
            <a:r>
              <a:rPr lang="en-GB" sz="5400" b="1" dirty="0"/>
              <a:t> differentiation patterns and of the polymorphism index content values of SSR and </a:t>
            </a:r>
            <a:r>
              <a:rPr lang="en-GB" sz="5400" b="1" dirty="0" err="1"/>
              <a:t>DArT</a:t>
            </a:r>
            <a:r>
              <a:rPr lang="en-GB" sz="5400" b="1" dirty="0"/>
              <a:t>® markers along the </a:t>
            </a:r>
            <a:r>
              <a:rPr lang="en-GB" sz="5400" b="1" dirty="0" err="1"/>
              <a:t>tetraploid</a:t>
            </a:r>
            <a:r>
              <a:rPr lang="en-GB" sz="5400" b="1" dirty="0"/>
              <a:t> wheat consensus map, as estimated from the elite durum wheat </a:t>
            </a:r>
            <a:r>
              <a:rPr lang="en-GB" sz="5400" b="1" dirty="0" err="1"/>
              <a:t>germplasm</a:t>
            </a:r>
            <a:r>
              <a:rPr lang="en-GB" sz="5400" b="1" dirty="0"/>
              <a:t> accessions from world-wide.</a:t>
            </a:r>
            <a:endParaRPr lang="it-IT" sz="5400" b="1" dirty="0"/>
          </a:p>
          <a:p>
            <a:r>
              <a:rPr lang="en-GB" sz="5400" dirty="0"/>
              <a:t>Pairwise linkage disequilibrium (LD) patterns are shown for the squared coefficients of determination (</a:t>
            </a:r>
            <a:r>
              <a:rPr lang="en-GB" sz="5400" i="1" dirty="0"/>
              <a:t>r</a:t>
            </a:r>
            <a:r>
              <a:rPr lang="en-GB" sz="5400" baseline="30000" dirty="0"/>
              <a:t>2</a:t>
            </a:r>
            <a:r>
              <a:rPr lang="en-GB" sz="5400" dirty="0"/>
              <a:t>) values between loci used to profile a panel of 183 elite durum accessions and mapped on the consensus map (left side of chromosome bars). Loci with highly significant F</a:t>
            </a:r>
            <a:r>
              <a:rPr lang="en-GB" sz="5400" baseline="-25000" dirty="0"/>
              <a:t>ST</a:t>
            </a:r>
            <a:r>
              <a:rPr lang="en-GB" sz="5400" dirty="0"/>
              <a:t> differentiation values between durum sub-population groups are reported on the right side of the chromosome bars, as long with the locus polymorphism index content (PIC) plots, normalized for allele number.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2199794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5800" y="1019236"/>
            <a:ext cx="35585400" cy="24583964"/>
            <a:chOff x="685800" y="1019236"/>
            <a:chExt cx="35585400" cy="24583964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3327203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5A</a:t>
              </a:r>
              <a:endParaRPr lang="it-IT" sz="5400" b="1" dirty="0"/>
            </a:p>
          </p:txBody>
        </p:sp>
        <p:grpSp>
          <p:nvGrpSpPr>
            <p:cNvPr id="48" name="Gruppo 47"/>
            <p:cNvGrpSpPr/>
            <p:nvPr/>
          </p:nvGrpSpPr>
          <p:grpSpPr>
            <a:xfrm>
              <a:off x="762000" y="4724400"/>
              <a:ext cx="7086600" cy="2438400"/>
              <a:chOff x="762000" y="3429000"/>
              <a:chExt cx="7086600" cy="2438400"/>
            </a:xfrm>
          </p:grpSpPr>
          <p:grpSp>
            <p:nvGrpSpPr>
              <p:cNvPr id="49" name="Gruppo 48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70" name="Rettangolo 69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2" name="Rettangolo 71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3" name="Rettangolo 72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5" name="Rettangolo 74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6" name="Rettangolo 75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8" name="Rettangolo 77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9" name="Rettangolo 78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0" name="Rettangolo 79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2" name="Rettangolo 81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3" name="Rettangolo 82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5" name="Rettangolo 84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51" name="CasellaDiTesto 50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52" name="Connettore 1 51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ttore 1 52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ttore 1 55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1 56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1 57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1 59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CasellaDiTesto 60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64" name="CasellaDiTesto 63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66" name="CasellaDiTesto 65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67" name="CasellaDiTesto 66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69" name="CasellaDiTesto 68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sp>
          <p:nvSpPr>
            <p:cNvPr id="104" name="Triangolo isoscele 103"/>
            <p:cNvSpPr/>
            <p:nvPr/>
          </p:nvSpPr>
          <p:spPr>
            <a:xfrm rot="5400000" flipV="1">
              <a:off x="933450" y="71415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Triangolo isoscele 105"/>
            <p:cNvSpPr/>
            <p:nvPr/>
          </p:nvSpPr>
          <p:spPr>
            <a:xfrm rot="5400000" flipV="1">
              <a:off x="933450" y="75725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Triangolo isoscele 106"/>
            <p:cNvSpPr/>
            <p:nvPr/>
          </p:nvSpPr>
          <p:spPr>
            <a:xfrm rot="5400000" flipV="1">
              <a:off x="933450" y="79797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9" name="Triangolo isoscele 108"/>
            <p:cNvSpPr/>
            <p:nvPr/>
          </p:nvSpPr>
          <p:spPr>
            <a:xfrm rot="5400000" flipV="1">
              <a:off x="933450" y="83607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Triangolo isoscele 109"/>
            <p:cNvSpPr/>
            <p:nvPr/>
          </p:nvSpPr>
          <p:spPr>
            <a:xfrm rot="5400000" flipV="1">
              <a:off x="933450" y="87417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Triangolo isoscele 111"/>
            <p:cNvSpPr/>
            <p:nvPr/>
          </p:nvSpPr>
          <p:spPr>
            <a:xfrm rot="5400000" flipV="1">
              <a:off x="933450" y="90894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Triangolo isoscele 112"/>
            <p:cNvSpPr/>
            <p:nvPr/>
          </p:nvSpPr>
          <p:spPr>
            <a:xfrm rot="5400000" flipV="1">
              <a:off x="933450" y="94656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5" name="Triangolo isoscele 114"/>
            <p:cNvSpPr/>
            <p:nvPr/>
          </p:nvSpPr>
          <p:spPr>
            <a:xfrm rot="5400000" flipV="1">
              <a:off x="933450" y="98480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6" name="Triangolo isoscele 115"/>
            <p:cNvSpPr/>
            <p:nvPr/>
          </p:nvSpPr>
          <p:spPr>
            <a:xfrm rot="5400000" flipV="1">
              <a:off x="933450" y="102929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7" name="Triangolo isoscele 116"/>
            <p:cNvSpPr/>
            <p:nvPr/>
          </p:nvSpPr>
          <p:spPr>
            <a:xfrm rot="5400000" flipV="1">
              <a:off x="933450" y="107610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8" name="Triangolo isoscele 117"/>
            <p:cNvSpPr/>
            <p:nvPr/>
          </p:nvSpPr>
          <p:spPr>
            <a:xfrm rot="5400000" flipV="1">
              <a:off x="933450" y="111801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9" name="CasellaDiTesto 118"/>
            <p:cNvSpPr txBox="1"/>
            <p:nvPr/>
          </p:nvSpPr>
          <p:spPr>
            <a:xfrm>
              <a:off x="1419225" y="70732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20" name="CasellaDiTesto 119"/>
            <p:cNvSpPr txBox="1"/>
            <p:nvPr/>
          </p:nvSpPr>
          <p:spPr>
            <a:xfrm>
              <a:off x="1419224" y="75158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22" name="CasellaDiTesto 121"/>
            <p:cNvSpPr txBox="1"/>
            <p:nvPr/>
          </p:nvSpPr>
          <p:spPr>
            <a:xfrm>
              <a:off x="1428750" y="78968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3" name="CasellaDiTesto 122"/>
            <p:cNvSpPr txBox="1"/>
            <p:nvPr/>
          </p:nvSpPr>
          <p:spPr>
            <a:xfrm>
              <a:off x="1428750" y="83159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5" name="CasellaDiTesto 124"/>
            <p:cNvSpPr txBox="1"/>
            <p:nvPr/>
          </p:nvSpPr>
          <p:spPr>
            <a:xfrm>
              <a:off x="1409700" y="86757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1409700" y="90082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1419224" y="94208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1419224" y="97735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29" name="CasellaDiTesto 128"/>
            <p:cNvSpPr txBox="1"/>
            <p:nvPr/>
          </p:nvSpPr>
          <p:spPr>
            <a:xfrm>
              <a:off x="1409700" y="102726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30" name="CasellaDiTesto 129"/>
            <p:cNvSpPr txBox="1"/>
            <p:nvPr/>
          </p:nvSpPr>
          <p:spPr>
            <a:xfrm>
              <a:off x="1419224" y="106852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31" name="CasellaDiTesto 130"/>
            <p:cNvSpPr txBox="1"/>
            <p:nvPr/>
          </p:nvSpPr>
          <p:spPr>
            <a:xfrm>
              <a:off x="1419224" y="111353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32" name="Parentesi graffa aperta 131"/>
            <p:cNvSpPr/>
            <p:nvPr/>
          </p:nvSpPr>
          <p:spPr>
            <a:xfrm>
              <a:off x="704850" y="76045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3" name="Parentesi graffa aperta 132"/>
            <p:cNvSpPr/>
            <p:nvPr/>
          </p:nvSpPr>
          <p:spPr>
            <a:xfrm>
              <a:off x="704850" y="91003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4" name="Parentesi graffa aperta 133"/>
            <p:cNvSpPr/>
            <p:nvPr/>
          </p:nvSpPr>
          <p:spPr>
            <a:xfrm>
              <a:off x="704850" y="102209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5" name="Parentesi graffa aperta 134"/>
            <p:cNvSpPr/>
            <p:nvPr/>
          </p:nvSpPr>
          <p:spPr>
            <a:xfrm>
              <a:off x="685800" y="111887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6" name="Parentesi graffa aperta 135"/>
            <p:cNvSpPr/>
            <p:nvPr/>
          </p:nvSpPr>
          <p:spPr>
            <a:xfrm>
              <a:off x="695325" y="71265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grpSp>
          <p:nvGrpSpPr>
            <p:cNvPr id="18" name="Gruppo 17"/>
            <p:cNvGrpSpPr/>
            <p:nvPr/>
          </p:nvGrpSpPr>
          <p:grpSpPr>
            <a:xfrm>
              <a:off x="8242656" y="2905125"/>
              <a:ext cx="19801321" cy="22002750"/>
              <a:chOff x="10307204" y="1600200"/>
              <a:chExt cx="19801321" cy="2200275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836" t="19009" r="11774" b="9990"/>
              <a:stretch/>
            </p:blipFill>
            <p:spPr bwMode="auto">
              <a:xfrm rot="18752893">
                <a:off x="9621404" y="5166053"/>
                <a:ext cx="16535400" cy="15163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ttangolo 16"/>
              <p:cNvSpPr/>
              <p:nvPr/>
            </p:nvSpPr>
            <p:spPr>
              <a:xfrm>
                <a:off x="18602325" y="1600200"/>
                <a:ext cx="11506200" cy="220027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21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76" t="734" r="39640" b="26132"/>
            <a:stretch/>
          </p:blipFill>
          <p:spPr bwMode="auto">
            <a:xfrm>
              <a:off x="19659600" y="2590800"/>
              <a:ext cx="5334000" cy="2301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Connettore 1 7"/>
            <p:cNvCxnSpPr/>
            <p:nvPr/>
          </p:nvCxnSpPr>
          <p:spPr>
            <a:xfrm>
              <a:off x="16241486" y="24988837"/>
              <a:ext cx="3570514" cy="80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V="1">
              <a:off x="16221075" y="2804887"/>
              <a:ext cx="3605439" cy="335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flipV="1">
              <a:off x="16202025" y="3312886"/>
              <a:ext cx="3639004" cy="1446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V="1">
              <a:off x="16241486" y="3327400"/>
              <a:ext cx="3585028" cy="7547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 flipV="1">
              <a:off x="16240125" y="4076700"/>
              <a:ext cx="3600450" cy="685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 flipV="1">
              <a:off x="16249650" y="5191125"/>
              <a:ext cx="3581400" cy="190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 flipV="1">
              <a:off x="16192500" y="5381625"/>
              <a:ext cx="3619500" cy="647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 flipV="1">
              <a:off x="16249650" y="5391150"/>
              <a:ext cx="3581400" cy="12382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 flipV="1">
              <a:off x="16240125" y="5400675"/>
              <a:ext cx="3543300" cy="18383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 flipV="1">
              <a:off x="16240125" y="5410200"/>
              <a:ext cx="3562350" cy="2466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 flipV="1">
              <a:off x="16259175" y="6962775"/>
              <a:ext cx="3533775" cy="1571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 flipV="1">
              <a:off x="16240125" y="7010400"/>
              <a:ext cx="3562350" cy="2162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 flipV="1">
              <a:off x="16240125" y="7343776"/>
              <a:ext cx="3571875" cy="24669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/>
          </p:nvCxnSpPr>
          <p:spPr>
            <a:xfrm flipV="1">
              <a:off x="16182975" y="7629527"/>
              <a:ext cx="3657600" cy="28384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 flipV="1">
              <a:off x="16240125" y="8429626"/>
              <a:ext cx="3581400" cy="26669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 flipV="1">
              <a:off x="16268700" y="8448675"/>
              <a:ext cx="3524250" cy="32670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 flipV="1">
              <a:off x="16249650" y="8448675"/>
              <a:ext cx="3562350" cy="38862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/>
          </p:nvCxnSpPr>
          <p:spPr>
            <a:xfrm flipV="1">
              <a:off x="16211550" y="9229725"/>
              <a:ext cx="3600450" cy="37052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 flipV="1">
              <a:off x="16230600" y="9267825"/>
              <a:ext cx="3590925" cy="4324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 flipV="1">
              <a:off x="16240125" y="12763501"/>
              <a:ext cx="3581400" cy="14858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/>
          </p:nvCxnSpPr>
          <p:spPr>
            <a:xfrm flipV="1">
              <a:off x="16211550" y="13144501"/>
              <a:ext cx="3609975" cy="17335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/>
            <p:cNvCxnSpPr/>
            <p:nvPr/>
          </p:nvCxnSpPr>
          <p:spPr>
            <a:xfrm flipV="1">
              <a:off x="16221075" y="13163551"/>
              <a:ext cx="3581400" cy="23431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6"/>
            <p:cNvCxnSpPr/>
            <p:nvPr/>
          </p:nvCxnSpPr>
          <p:spPr>
            <a:xfrm flipV="1">
              <a:off x="16221075" y="15011401"/>
              <a:ext cx="3600450" cy="11429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 flipV="1">
              <a:off x="16221075" y="15249525"/>
              <a:ext cx="3590925" cy="1514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 flipV="1">
              <a:off x="16211550" y="15840075"/>
              <a:ext cx="3600450" cy="1581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 flipV="1">
              <a:off x="16221075" y="16402051"/>
              <a:ext cx="3581400" cy="16382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 flipV="1">
              <a:off x="16211550" y="18288000"/>
              <a:ext cx="3619500" cy="371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 flipV="1">
              <a:off x="16182975" y="19069051"/>
              <a:ext cx="3638550" cy="2381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>
              <a:off x="16211550" y="19945351"/>
              <a:ext cx="3609975" cy="1809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 flipV="1">
              <a:off x="16163925" y="23221950"/>
              <a:ext cx="3667125" cy="1162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 flipV="1">
              <a:off x="16211550" y="22774275"/>
              <a:ext cx="3609975" cy="981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/>
          </p:nvCxnSpPr>
          <p:spPr>
            <a:xfrm flipV="1">
              <a:off x="16211550" y="22774275"/>
              <a:ext cx="3609975" cy="3619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>
              <a:off x="16221075" y="22488525"/>
              <a:ext cx="358140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>
              <a:off x="16192500" y="21850350"/>
              <a:ext cx="3629025" cy="8858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/>
          </p:nvCxnSpPr>
          <p:spPr>
            <a:xfrm>
              <a:off x="16192500" y="21212175"/>
              <a:ext cx="3629025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/>
            <p:cNvCxnSpPr/>
            <p:nvPr/>
          </p:nvCxnSpPr>
          <p:spPr>
            <a:xfrm>
              <a:off x="16230600" y="20602575"/>
              <a:ext cx="3600450" cy="1247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e 44"/>
            <p:cNvSpPr/>
            <p:nvPr/>
          </p:nvSpPr>
          <p:spPr>
            <a:xfrm>
              <a:off x="19782234" y="5867400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6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29" t="-477" r="98075" b="26132"/>
            <a:stretch/>
          </p:blipFill>
          <p:spPr bwMode="auto">
            <a:xfrm>
              <a:off x="34290000" y="2209800"/>
              <a:ext cx="1143000" cy="22901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6" name="Gruppo 85"/>
            <p:cNvGrpSpPr/>
            <p:nvPr/>
          </p:nvGrpSpPr>
          <p:grpSpPr>
            <a:xfrm>
              <a:off x="26746200" y="1789392"/>
              <a:ext cx="3848100" cy="381000"/>
              <a:chOff x="25603200" y="762000"/>
              <a:chExt cx="3848100" cy="381000"/>
            </a:xfrm>
          </p:grpSpPr>
          <p:sp>
            <p:nvSpPr>
              <p:cNvPr id="88" name="Triangolo isoscele 87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Triangolo isoscele 88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1" name="Triangolo isoscele 90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Triangolo isoscele 91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Triangolo isoscele 93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Triangolo isoscele 94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Triangolo isoscele 96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Triangolo isoscele 97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Triangolo isoscele 98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Triangolo isoscele 99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Triangolo isoscele 100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03" name="CasellaDiTesto 102"/>
            <p:cNvSpPr txBox="1"/>
            <p:nvPr/>
          </p:nvSpPr>
          <p:spPr>
            <a:xfrm>
              <a:off x="26136601" y="1019236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202275" y="10048876"/>
              <a:ext cx="23002875" cy="7648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9" name="Triangolo isoscele 138"/>
            <p:cNvSpPr/>
            <p:nvPr/>
          </p:nvSpPr>
          <p:spPr>
            <a:xfrm rot="5400000">
              <a:off x="25948616" y="6739963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1" name="Parentesi graffa aperta 140"/>
            <p:cNvSpPr/>
            <p:nvPr/>
          </p:nvSpPr>
          <p:spPr>
            <a:xfrm>
              <a:off x="25641300" y="7010400"/>
              <a:ext cx="342900" cy="143827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3" name="Triangolo isoscele 142"/>
            <p:cNvSpPr/>
            <p:nvPr/>
          </p:nvSpPr>
          <p:spPr>
            <a:xfrm rot="5400000">
              <a:off x="25931472" y="1991167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7" name="Triangolo isoscele 146"/>
            <p:cNvSpPr/>
            <p:nvPr/>
          </p:nvSpPr>
          <p:spPr>
            <a:xfrm rot="5400000">
              <a:off x="25931472" y="299527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8" name="Parentesi graffa aperta 147"/>
            <p:cNvSpPr/>
            <p:nvPr/>
          </p:nvSpPr>
          <p:spPr>
            <a:xfrm>
              <a:off x="25831800" y="15024735"/>
              <a:ext cx="342900" cy="135826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9" name="CasellaDiTesto 148"/>
            <p:cNvSpPr txBox="1"/>
            <p:nvPr/>
          </p:nvSpPr>
          <p:spPr>
            <a:xfrm>
              <a:off x="23998867" y="289560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50" name="CasellaDiTesto 149"/>
            <p:cNvSpPr txBox="1"/>
            <p:nvPr/>
          </p:nvSpPr>
          <p:spPr>
            <a:xfrm>
              <a:off x="24003000" y="662314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1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51" name="CasellaDiTesto 150"/>
            <p:cNvSpPr txBox="1"/>
            <p:nvPr/>
          </p:nvSpPr>
          <p:spPr>
            <a:xfrm>
              <a:off x="23926800" y="74308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52" name="CasellaDiTesto 151"/>
            <p:cNvSpPr txBox="1"/>
            <p:nvPr/>
          </p:nvSpPr>
          <p:spPr>
            <a:xfrm rot="16200000">
              <a:off x="24433262" y="15136862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53" name="CasellaDiTesto 152"/>
            <p:cNvSpPr txBox="1"/>
            <p:nvPr/>
          </p:nvSpPr>
          <p:spPr>
            <a:xfrm>
              <a:off x="24092536" y="1980574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54" name="Parentesi graffa aperta 153"/>
            <p:cNvSpPr/>
            <p:nvPr/>
          </p:nvSpPr>
          <p:spPr>
            <a:xfrm>
              <a:off x="25831800" y="22720936"/>
              <a:ext cx="342900" cy="679132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5" name="CasellaDiTesto 154"/>
            <p:cNvSpPr txBox="1"/>
            <p:nvPr/>
          </p:nvSpPr>
          <p:spPr>
            <a:xfrm>
              <a:off x="24109680" y="227470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40" name="Triangolo isoscele 139"/>
            <p:cNvSpPr/>
            <p:nvPr/>
          </p:nvSpPr>
          <p:spPr>
            <a:xfrm rot="5400000">
              <a:off x="25948616" y="21720883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CasellaDiTesto 141"/>
            <p:cNvSpPr txBox="1"/>
            <p:nvPr/>
          </p:nvSpPr>
          <p:spPr>
            <a:xfrm>
              <a:off x="24003000" y="216040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92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5800" y="1973044"/>
            <a:ext cx="34566225" cy="24849356"/>
            <a:chOff x="685800" y="1973044"/>
            <a:chExt cx="34566225" cy="24849356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2489002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5B</a:t>
              </a:r>
              <a:endParaRPr lang="it-IT" sz="5400" b="1" dirty="0"/>
            </a:p>
          </p:txBody>
        </p:sp>
        <p:grpSp>
          <p:nvGrpSpPr>
            <p:cNvPr id="63" name="Gruppo 62"/>
            <p:cNvGrpSpPr/>
            <p:nvPr/>
          </p:nvGrpSpPr>
          <p:grpSpPr>
            <a:xfrm>
              <a:off x="762000" y="3886199"/>
              <a:ext cx="7086600" cy="2438400"/>
              <a:chOff x="762000" y="3429000"/>
              <a:chExt cx="7086600" cy="2438400"/>
            </a:xfrm>
          </p:grpSpPr>
          <p:grpSp>
            <p:nvGrpSpPr>
              <p:cNvPr id="65" name="Gruppo 64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86" name="Rettangolo 85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8" name="Rettangolo 87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9" name="Rettangolo 88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1" name="Rettangolo 90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2" name="Rettangolo 91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4" name="Rettangolo 93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5" name="Rettangolo 94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7" name="Rettangolo 96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8" name="Rettangolo 97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0" name="Rettangolo 99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1" name="Rettangolo 100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66" name="CasellaDiTesto 65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68" name="Connettore 1 67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ttore 1 68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1 70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ttore 1 71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1 73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ttore 1 74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ttore 1 75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CasellaDiTesto 76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79" name="CasellaDiTesto 78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80" name="CasellaDiTesto 79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82" name="CasellaDiTesto 81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83" name="CasellaDiTesto 82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85" name="CasellaDiTesto 84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6" name="Gruppo 5"/>
            <p:cNvGrpSpPr/>
            <p:nvPr/>
          </p:nvGrpSpPr>
          <p:grpSpPr>
            <a:xfrm>
              <a:off x="8327436" y="3412333"/>
              <a:ext cx="21009564" cy="23410067"/>
              <a:chOff x="8022528" y="5219699"/>
              <a:chExt cx="20095272" cy="21145501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81" t="17939" r="42491" b="8738"/>
              <a:stretch/>
            </p:blipFill>
            <p:spPr bwMode="auto">
              <a:xfrm rot="18939712">
                <a:off x="8022528" y="8338109"/>
                <a:ext cx="14706600" cy="14706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Rettangolo 4"/>
              <p:cNvSpPr/>
              <p:nvPr/>
            </p:nvSpPr>
            <p:spPr>
              <a:xfrm>
                <a:off x="15925800" y="5219699"/>
                <a:ext cx="12192000" cy="211455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0242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693" r="28462" b="20329"/>
            <a:stretch/>
          </p:blipFill>
          <p:spPr bwMode="auto">
            <a:xfrm>
              <a:off x="19202400" y="3412332"/>
              <a:ext cx="3733800" cy="234100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Connettore 1 8"/>
            <p:cNvCxnSpPr/>
            <p:nvPr/>
          </p:nvCxnSpPr>
          <p:spPr>
            <a:xfrm flipV="1">
              <a:off x="16368713" y="22498051"/>
              <a:ext cx="3090862" cy="5572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 flipV="1">
              <a:off x="16087725" y="3838574"/>
              <a:ext cx="3362325" cy="190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>
              <a:off x="16087725" y="4286249"/>
              <a:ext cx="3381375" cy="333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 flipV="1">
              <a:off x="16087725" y="4638674"/>
              <a:ext cx="3371850" cy="952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 flipV="1">
              <a:off x="16106775" y="4848224"/>
              <a:ext cx="3362325" cy="3238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16087725" y="5572125"/>
              <a:ext cx="3390900" cy="9810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>
              <a:off x="16106775" y="6067424"/>
              <a:ext cx="3381375" cy="609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>
              <a:off x="16135350" y="6476999"/>
              <a:ext cx="3333750" cy="295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 flipV="1">
              <a:off x="16135350" y="6781799"/>
              <a:ext cx="3305175" cy="152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 flipV="1">
              <a:off x="16144875" y="6791324"/>
              <a:ext cx="3314700" cy="5429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6125825" y="7781924"/>
              <a:ext cx="3324225" cy="7905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/>
          </p:nvCxnSpPr>
          <p:spPr>
            <a:xfrm>
              <a:off x="16144875" y="8229599"/>
              <a:ext cx="3333750" cy="590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/>
          </p:nvCxnSpPr>
          <p:spPr>
            <a:xfrm>
              <a:off x="16154400" y="8648699"/>
              <a:ext cx="3314700" cy="257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 flipV="1">
              <a:off x="16144875" y="8972549"/>
              <a:ext cx="3314700" cy="1238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/>
          </p:nvCxnSpPr>
          <p:spPr>
            <a:xfrm>
              <a:off x="16163925" y="9525000"/>
              <a:ext cx="3286125" cy="5238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16182975" y="9972674"/>
              <a:ext cx="3276600" cy="523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6182975" y="10410824"/>
              <a:ext cx="3286125" cy="1276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6116300" y="10820399"/>
              <a:ext cx="3333750" cy="4029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>
              <a:off x="16192500" y="11287124"/>
              <a:ext cx="3257550" cy="5029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/>
          </p:nvCxnSpPr>
          <p:spPr>
            <a:xfrm>
              <a:off x="16230600" y="11744324"/>
              <a:ext cx="3219450" cy="4953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>
              <a:off x="16202025" y="12144374"/>
              <a:ext cx="3248025" cy="4562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/>
          </p:nvCxnSpPr>
          <p:spPr>
            <a:xfrm>
              <a:off x="16230600" y="12582524"/>
              <a:ext cx="3209925" cy="4105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/>
          </p:nvCxnSpPr>
          <p:spPr>
            <a:xfrm>
              <a:off x="16202025" y="13039724"/>
              <a:ext cx="3248025" cy="37433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>
              <a:off x="16230600" y="13458824"/>
              <a:ext cx="3238500" cy="3390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16259175" y="13906499"/>
              <a:ext cx="3190875" cy="2952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>
              <a:off x="16249650" y="14335124"/>
              <a:ext cx="3209925" cy="2543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>
              <a:off x="16249650" y="14782799"/>
              <a:ext cx="3219450" cy="2114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>
              <a:off x="16240125" y="15211424"/>
              <a:ext cx="3228975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>
              <a:off x="16278225" y="15640049"/>
              <a:ext cx="3190875" cy="13049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>
              <a:off x="16278225" y="16087724"/>
              <a:ext cx="3171825" cy="847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>
              <a:off x="16287750" y="16525874"/>
              <a:ext cx="3181350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16249650" y="16944974"/>
              <a:ext cx="3219450" cy="590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>
              <a:off x="16278225" y="17392649"/>
              <a:ext cx="3171825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/>
          </p:nvCxnSpPr>
          <p:spPr>
            <a:xfrm>
              <a:off x="16268700" y="17821274"/>
              <a:ext cx="3200400" cy="666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/>
          </p:nvCxnSpPr>
          <p:spPr>
            <a:xfrm>
              <a:off x="16259175" y="18268949"/>
              <a:ext cx="3190875" cy="219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5"/>
            <p:cNvCxnSpPr/>
            <p:nvPr/>
          </p:nvCxnSpPr>
          <p:spPr>
            <a:xfrm>
              <a:off x="16306800" y="18688050"/>
              <a:ext cx="3152775" cy="2762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/>
            <p:cNvCxnSpPr/>
            <p:nvPr/>
          </p:nvCxnSpPr>
          <p:spPr>
            <a:xfrm>
              <a:off x="16297275" y="19135724"/>
              <a:ext cx="3143250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1"/>
            <p:cNvCxnSpPr/>
            <p:nvPr/>
          </p:nvCxnSpPr>
          <p:spPr>
            <a:xfrm>
              <a:off x="16316325" y="19564350"/>
              <a:ext cx="3152775" cy="190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V="1">
              <a:off x="16306800" y="19631024"/>
              <a:ext cx="3152775" cy="381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/>
          </p:nvCxnSpPr>
          <p:spPr>
            <a:xfrm flipV="1">
              <a:off x="16325850" y="19688174"/>
              <a:ext cx="3114675" cy="7620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/>
          </p:nvCxnSpPr>
          <p:spPr>
            <a:xfrm flipV="1">
              <a:off x="16306800" y="19707224"/>
              <a:ext cx="3152775" cy="1152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/>
          </p:nvCxnSpPr>
          <p:spPr>
            <a:xfrm flipV="1">
              <a:off x="16335375" y="19726274"/>
              <a:ext cx="3114675" cy="15811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/>
          </p:nvCxnSpPr>
          <p:spPr>
            <a:xfrm flipV="1">
              <a:off x="16306800" y="19850099"/>
              <a:ext cx="3143250" cy="18954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/>
          </p:nvCxnSpPr>
          <p:spPr>
            <a:xfrm flipV="1">
              <a:off x="16354425" y="20288249"/>
              <a:ext cx="3095625" cy="19145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/>
          </p:nvCxnSpPr>
          <p:spPr>
            <a:xfrm flipV="1">
              <a:off x="16392525" y="21393149"/>
              <a:ext cx="3076575" cy="1247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/>
          </p:nvCxnSpPr>
          <p:spPr>
            <a:xfrm>
              <a:off x="16397288" y="23498174"/>
              <a:ext cx="3081337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/>
          </p:nvCxnSpPr>
          <p:spPr>
            <a:xfrm>
              <a:off x="16373475" y="23902987"/>
              <a:ext cx="3086100" cy="461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/>
          </p:nvCxnSpPr>
          <p:spPr>
            <a:xfrm>
              <a:off x="16383000" y="24383999"/>
              <a:ext cx="3086100" cy="781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/>
          </p:nvCxnSpPr>
          <p:spPr>
            <a:xfrm>
              <a:off x="16392525" y="24793574"/>
              <a:ext cx="3067050" cy="4095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/>
          </p:nvCxnSpPr>
          <p:spPr>
            <a:xfrm>
              <a:off x="16402050" y="25241249"/>
              <a:ext cx="3057525" cy="1047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/>
          </p:nvCxnSpPr>
          <p:spPr>
            <a:xfrm>
              <a:off x="16421100" y="25688924"/>
              <a:ext cx="3048000" cy="628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/>
          </p:nvCxnSpPr>
          <p:spPr>
            <a:xfrm>
              <a:off x="16440150" y="26084629"/>
              <a:ext cx="3009900" cy="2424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111661" y="11196639"/>
              <a:ext cx="23231477" cy="7696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0" name="Ovale 59"/>
            <p:cNvSpPr/>
            <p:nvPr/>
          </p:nvSpPr>
          <p:spPr>
            <a:xfrm>
              <a:off x="19402425" y="8037052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62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51" r="97841" b="20329"/>
            <a:stretch/>
          </p:blipFill>
          <p:spPr bwMode="auto">
            <a:xfrm>
              <a:off x="34366200" y="3412331"/>
              <a:ext cx="885825" cy="234100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3" name="Gruppo 102"/>
            <p:cNvGrpSpPr/>
            <p:nvPr/>
          </p:nvGrpSpPr>
          <p:grpSpPr>
            <a:xfrm>
              <a:off x="25831800" y="2743200"/>
              <a:ext cx="3848100" cy="381000"/>
              <a:chOff x="25603200" y="762000"/>
              <a:chExt cx="3848100" cy="381000"/>
            </a:xfrm>
          </p:grpSpPr>
          <p:sp>
            <p:nvSpPr>
              <p:cNvPr id="104" name="Triangolo isoscele 103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6" name="Triangolo isoscele 105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Triangolo isoscele 106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8" name="Triangolo isoscele 107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0" name="Triangolo isoscele 109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1" name="Triangolo isoscele 110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3" name="Triangolo isoscele 112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Triangolo isoscele 113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5" name="Triangolo isoscele 114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Triangolo isoscele 116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Triangolo isoscele 117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20" name="CasellaDiTesto 119"/>
            <p:cNvSpPr txBox="1"/>
            <p:nvPr/>
          </p:nvSpPr>
          <p:spPr>
            <a:xfrm>
              <a:off x="25069801" y="1973044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121" name="Triangolo isoscele 120"/>
            <p:cNvSpPr/>
            <p:nvPr/>
          </p:nvSpPr>
          <p:spPr>
            <a:xfrm rot="5400000" flipV="1">
              <a:off x="933450" y="6545254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Triangolo isoscele 122"/>
            <p:cNvSpPr/>
            <p:nvPr/>
          </p:nvSpPr>
          <p:spPr>
            <a:xfrm rot="5400000" flipV="1">
              <a:off x="933450" y="6976262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Triangolo isoscele 123"/>
            <p:cNvSpPr/>
            <p:nvPr/>
          </p:nvSpPr>
          <p:spPr>
            <a:xfrm rot="5400000" flipV="1">
              <a:off x="933450" y="7383454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5" name="Triangolo isoscele 124"/>
            <p:cNvSpPr/>
            <p:nvPr/>
          </p:nvSpPr>
          <p:spPr>
            <a:xfrm rot="5400000" flipV="1">
              <a:off x="933450" y="7764454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6" name="Triangolo isoscele 125"/>
            <p:cNvSpPr/>
            <p:nvPr/>
          </p:nvSpPr>
          <p:spPr>
            <a:xfrm rot="5400000" flipV="1">
              <a:off x="933450" y="8145454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7" name="Triangolo isoscele 126"/>
            <p:cNvSpPr/>
            <p:nvPr/>
          </p:nvSpPr>
          <p:spPr>
            <a:xfrm rot="5400000" flipV="1">
              <a:off x="933450" y="8493117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Triangolo isoscele 128"/>
            <p:cNvSpPr/>
            <p:nvPr/>
          </p:nvSpPr>
          <p:spPr>
            <a:xfrm rot="5400000" flipV="1">
              <a:off x="933450" y="8869354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0" name="Triangolo isoscele 129"/>
            <p:cNvSpPr/>
            <p:nvPr/>
          </p:nvSpPr>
          <p:spPr>
            <a:xfrm rot="5400000" flipV="1">
              <a:off x="933450" y="9251723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Triangolo isoscele 131"/>
            <p:cNvSpPr/>
            <p:nvPr/>
          </p:nvSpPr>
          <p:spPr>
            <a:xfrm rot="5400000" flipV="1">
              <a:off x="933450" y="969666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3" name="Triangolo isoscele 132"/>
            <p:cNvSpPr/>
            <p:nvPr/>
          </p:nvSpPr>
          <p:spPr>
            <a:xfrm rot="5400000" flipV="1">
              <a:off x="933450" y="10164754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Triangolo isoscele 134"/>
            <p:cNvSpPr/>
            <p:nvPr/>
          </p:nvSpPr>
          <p:spPr>
            <a:xfrm rot="5400000" flipV="1">
              <a:off x="933450" y="10583854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6" name="CasellaDiTesto 135"/>
            <p:cNvSpPr txBox="1"/>
            <p:nvPr/>
          </p:nvSpPr>
          <p:spPr>
            <a:xfrm>
              <a:off x="1419225" y="6477000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38" name="CasellaDiTesto 137"/>
            <p:cNvSpPr txBox="1"/>
            <p:nvPr/>
          </p:nvSpPr>
          <p:spPr>
            <a:xfrm>
              <a:off x="1419224" y="6919596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39" name="CasellaDiTesto 138"/>
            <p:cNvSpPr txBox="1"/>
            <p:nvPr/>
          </p:nvSpPr>
          <p:spPr>
            <a:xfrm>
              <a:off x="1428750" y="7300596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41" name="CasellaDiTesto 140"/>
            <p:cNvSpPr txBox="1"/>
            <p:nvPr/>
          </p:nvSpPr>
          <p:spPr>
            <a:xfrm>
              <a:off x="1428750" y="7719696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42" name="CasellaDiTesto 141"/>
            <p:cNvSpPr txBox="1"/>
            <p:nvPr/>
          </p:nvSpPr>
          <p:spPr>
            <a:xfrm>
              <a:off x="1409700" y="8079434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43" name="CasellaDiTesto 142"/>
            <p:cNvSpPr txBox="1"/>
            <p:nvPr/>
          </p:nvSpPr>
          <p:spPr>
            <a:xfrm>
              <a:off x="1409700" y="8411941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45" name="CasellaDiTesto 144"/>
            <p:cNvSpPr txBox="1"/>
            <p:nvPr/>
          </p:nvSpPr>
          <p:spPr>
            <a:xfrm>
              <a:off x="1419224" y="8824596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46" name="CasellaDiTesto 145"/>
            <p:cNvSpPr txBox="1"/>
            <p:nvPr/>
          </p:nvSpPr>
          <p:spPr>
            <a:xfrm>
              <a:off x="1419224" y="9177221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47" name="CasellaDiTesto 146"/>
            <p:cNvSpPr txBox="1"/>
            <p:nvPr/>
          </p:nvSpPr>
          <p:spPr>
            <a:xfrm>
              <a:off x="1409700" y="9676354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48" name="CasellaDiTesto 147"/>
            <p:cNvSpPr txBox="1"/>
            <p:nvPr/>
          </p:nvSpPr>
          <p:spPr>
            <a:xfrm>
              <a:off x="1419224" y="10089009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49" name="CasellaDiTesto 148"/>
            <p:cNvSpPr txBox="1"/>
            <p:nvPr/>
          </p:nvSpPr>
          <p:spPr>
            <a:xfrm>
              <a:off x="1419224" y="10539096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50" name="Parentesi graffa aperta 149"/>
            <p:cNvSpPr/>
            <p:nvPr/>
          </p:nvSpPr>
          <p:spPr>
            <a:xfrm>
              <a:off x="704850" y="7008299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52" name="Parentesi graffa aperta 151"/>
            <p:cNvSpPr/>
            <p:nvPr/>
          </p:nvSpPr>
          <p:spPr>
            <a:xfrm>
              <a:off x="704850" y="8504075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53" name="Parentesi graffa aperta 152"/>
            <p:cNvSpPr/>
            <p:nvPr/>
          </p:nvSpPr>
          <p:spPr>
            <a:xfrm>
              <a:off x="704850" y="9624696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55" name="Parentesi graffa aperta 154"/>
            <p:cNvSpPr/>
            <p:nvPr/>
          </p:nvSpPr>
          <p:spPr>
            <a:xfrm>
              <a:off x="685800" y="10592496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56" name="Parentesi graffa aperta 155"/>
            <p:cNvSpPr/>
            <p:nvPr/>
          </p:nvSpPr>
          <p:spPr>
            <a:xfrm>
              <a:off x="695325" y="6530274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79300" y="11546680"/>
              <a:ext cx="481013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0" name="Parentesi graffa aperta 159"/>
            <p:cNvSpPr/>
            <p:nvPr/>
          </p:nvSpPr>
          <p:spPr>
            <a:xfrm>
              <a:off x="24898351" y="4405314"/>
              <a:ext cx="342900" cy="700086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3" name="Parentesi graffa aperta 162"/>
            <p:cNvSpPr/>
            <p:nvPr/>
          </p:nvSpPr>
          <p:spPr>
            <a:xfrm>
              <a:off x="24879299" y="16749713"/>
              <a:ext cx="361951" cy="79533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5" name="Parentesi graffa aperta 164"/>
            <p:cNvSpPr/>
            <p:nvPr/>
          </p:nvSpPr>
          <p:spPr>
            <a:xfrm>
              <a:off x="24860249" y="19354800"/>
              <a:ext cx="381002" cy="101917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93587" y="26267093"/>
              <a:ext cx="481013" cy="280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9" name="CasellaDiTesto 168"/>
            <p:cNvSpPr txBox="1"/>
            <p:nvPr/>
          </p:nvSpPr>
          <p:spPr>
            <a:xfrm rot="16200000">
              <a:off x="23595062" y="433360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71" name="CasellaDiTesto 170"/>
            <p:cNvSpPr txBox="1"/>
            <p:nvPr/>
          </p:nvSpPr>
          <p:spPr>
            <a:xfrm>
              <a:off x="23168342" y="1134754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72" name="CasellaDiTesto 171"/>
            <p:cNvSpPr txBox="1"/>
            <p:nvPr/>
          </p:nvSpPr>
          <p:spPr>
            <a:xfrm rot="16200000">
              <a:off x="23518862" y="16660862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74" name="CasellaDiTesto 173"/>
            <p:cNvSpPr txBox="1"/>
            <p:nvPr/>
          </p:nvSpPr>
          <p:spPr>
            <a:xfrm rot="16200000">
              <a:off x="22923612" y="19305478"/>
              <a:ext cx="32623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ptns</a:t>
              </a:r>
              <a:r>
                <a:rPr lang="it-IT" sz="3600" dirty="0" smtClean="0"/>
                <a:t> 2 and 3 </a:t>
              </a:r>
              <a:endParaRPr lang="it-IT" sz="3600" dirty="0"/>
            </a:p>
          </p:txBody>
        </p:sp>
        <p:sp>
          <p:nvSpPr>
            <p:cNvPr id="175" name="CasellaDiTesto 174"/>
            <p:cNvSpPr txBox="1"/>
            <p:nvPr/>
          </p:nvSpPr>
          <p:spPr>
            <a:xfrm>
              <a:off x="23132416" y="2608462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1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92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857250" y="1058644"/>
            <a:ext cx="35718750" cy="25296970"/>
            <a:chOff x="857250" y="1058644"/>
            <a:chExt cx="35718750" cy="25296970"/>
          </a:xfrm>
        </p:grpSpPr>
        <p:sp>
          <p:nvSpPr>
            <p:cNvPr id="4" name="CasellaDiTesto 3"/>
            <p:cNvSpPr txBox="1"/>
            <p:nvPr/>
          </p:nvSpPr>
          <p:spPr>
            <a:xfrm>
              <a:off x="1162050" y="1066800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6A</a:t>
              </a:r>
              <a:endParaRPr lang="it-IT" sz="5400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98" t="20079" r="45547" b="12598"/>
            <a:stretch/>
          </p:blipFill>
          <p:spPr bwMode="auto">
            <a:xfrm rot="18957184">
              <a:off x="8286750" y="5990688"/>
              <a:ext cx="16056760" cy="1665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ttangolo 4"/>
            <p:cNvSpPr/>
            <p:nvPr/>
          </p:nvSpPr>
          <p:spPr>
            <a:xfrm rot="21578393">
              <a:off x="16628470" y="2217179"/>
              <a:ext cx="12576477" cy="23874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52" name="Picture 4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49" r="15088" b="39779"/>
            <a:stretch/>
          </p:blipFill>
          <p:spPr bwMode="auto">
            <a:xfrm>
              <a:off x="19050000" y="2416778"/>
              <a:ext cx="5962650" cy="23938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881934" y="10328548"/>
              <a:ext cx="23938832" cy="811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e 6"/>
            <p:cNvSpPr/>
            <p:nvPr/>
          </p:nvSpPr>
          <p:spPr>
            <a:xfrm>
              <a:off x="19115484" y="6553200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" name="Picture 4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19" r="97938" b="39779"/>
            <a:stretch/>
          </p:blipFill>
          <p:spPr bwMode="auto">
            <a:xfrm>
              <a:off x="34461450" y="2390711"/>
              <a:ext cx="1257300" cy="23938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uppo 8"/>
            <p:cNvGrpSpPr/>
            <p:nvPr/>
          </p:nvGrpSpPr>
          <p:grpSpPr>
            <a:xfrm>
              <a:off x="933450" y="2463997"/>
              <a:ext cx="7086600" cy="2438400"/>
              <a:chOff x="762000" y="3429000"/>
              <a:chExt cx="7086600" cy="2438400"/>
            </a:xfrm>
          </p:grpSpPr>
          <p:grpSp>
            <p:nvGrpSpPr>
              <p:cNvPr id="10" name="Gruppo 9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25" name="Rettangolo 24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6" name="Rettangolo 25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Rettangolo 26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8" name="Rettangolo 27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28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" name="Rettangolo 29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ttangolo 30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ttangolo 31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32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ttangolo 34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1" name="CasellaDiTesto 10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12" name="Connettore 1 11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ttore 1 12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1 13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1 14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1 15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16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CasellaDiTesto 18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24" name="CasellaDiTesto 23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36" name="Gruppo 35"/>
            <p:cNvGrpSpPr/>
            <p:nvPr/>
          </p:nvGrpSpPr>
          <p:grpSpPr>
            <a:xfrm>
              <a:off x="26898600" y="1828800"/>
              <a:ext cx="3848100" cy="381000"/>
              <a:chOff x="25603200" y="762000"/>
              <a:chExt cx="3848100" cy="381000"/>
            </a:xfrm>
          </p:grpSpPr>
          <p:sp>
            <p:nvSpPr>
              <p:cNvPr id="37" name="Triangolo isoscele 36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Triangolo isoscele 37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Triangolo isoscele 38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Triangolo isoscele 39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Triangolo isoscele 40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Triangolo isoscele 41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Triangolo isoscele 42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Triangolo isoscele 43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Triangolo isoscele 44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Triangolo isoscele 45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Triangolo isoscele 46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8" name="CasellaDiTesto 47"/>
            <p:cNvSpPr txBox="1"/>
            <p:nvPr/>
          </p:nvSpPr>
          <p:spPr>
            <a:xfrm>
              <a:off x="26441401" y="1058644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49" name="Triangolo isoscele 48"/>
            <p:cNvSpPr/>
            <p:nvPr/>
          </p:nvSpPr>
          <p:spPr>
            <a:xfrm rot="5400000" flipV="1">
              <a:off x="1104900" y="5523104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Triangolo isoscele 49"/>
            <p:cNvSpPr/>
            <p:nvPr/>
          </p:nvSpPr>
          <p:spPr>
            <a:xfrm rot="5400000" flipV="1">
              <a:off x="1104900" y="5954112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Triangolo isoscele 50"/>
            <p:cNvSpPr/>
            <p:nvPr/>
          </p:nvSpPr>
          <p:spPr>
            <a:xfrm rot="5400000" flipV="1">
              <a:off x="1104900" y="6361304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Triangolo isoscele 51"/>
            <p:cNvSpPr/>
            <p:nvPr/>
          </p:nvSpPr>
          <p:spPr>
            <a:xfrm rot="5400000" flipV="1">
              <a:off x="1104900" y="6742304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Triangolo isoscele 52"/>
            <p:cNvSpPr/>
            <p:nvPr/>
          </p:nvSpPr>
          <p:spPr>
            <a:xfrm rot="5400000" flipV="1">
              <a:off x="1104900" y="7123304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Triangolo isoscele 53"/>
            <p:cNvSpPr/>
            <p:nvPr/>
          </p:nvSpPr>
          <p:spPr>
            <a:xfrm rot="5400000" flipV="1">
              <a:off x="1104900" y="7470967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Triangolo isoscele 54"/>
            <p:cNvSpPr/>
            <p:nvPr/>
          </p:nvSpPr>
          <p:spPr>
            <a:xfrm rot="5400000" flipV="1">
              <a:off x="1104900" y="7847204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riangolo isoscele 55"/>
            <p:cNvSpPr/>
            <p:nvPr/>
          </p:nvSpPr>
          <p:spPr>
            <a:xfrm rot="5400000" flipV="1">
              <a:off x="1104900" y="8229573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riangolo isoscele 56"/>
            <p:cNvSpPr/>
            <p:nvPr/>
          </p:nvSpPr>
          <p:spPr>
            <a:xfrm rot="5400000" flipV="1">
              <a:off x="1104900" y="867451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Triangolo isoscele 57"/>
            <p:cNvSpPr/>
            <p:nvPr/>
          </p:nvSpPr>
          <p:spPr>
            <a:xfrm rot="5400000" flipV="1">
              <a:off x="1104900" y="9142604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Triangolo isoscele 58"/>
            <p:cNvSpPr/>
            <p:nvPr/>
          </p:nvSpPr>
          <p:spPr>
            <a:xfrm rot="5400000" flipV="1">
              <a:off x="1104900" y="9561704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CasellaDiTesto 59"/>
            <p:cNvSpPr txBox="1"/>
            <p:nvPr/>
          </p:nvSpPr>
          <p:spPr>
            <a:xfrm>
              <a:off x="1590675" y="5454850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1590674" y="5897446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1600200" y="6278446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1600200" y="6697546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1581150" y="7057284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1581150" y="7389791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1590674" y="7802446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1590674" y="8155071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1581150" y="8654204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1590674" y="9066859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1590674" y="9516946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71" name="Parentesi graffa aperta 70"/>
            <p:cNvSpPr/>
            <p:nvPr/>
          </p:nvSpPr>
          <p:spPr>
            <a:xfrm>
              <a:off x="876300" y="5986149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2" name="Parentesi graffa aperta 71"/>
            <p:cNvSpPr/>
            <p:nvPr/>
          </p:nvSpPr>
          <p:spPr>
            <a:xfrm>
              <a:off x="876300" y="7481925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3" name="Parentesi graffa aperta 72"/>
            <p:cNvSpPr/>
            <p:nvPr/>
          </p:nvSpPr>
          <p:spPr>
            <a:xfrm>
              <a:off x="876300" y="8602546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4" name="Parentesi graffa aperta 73"/>
            <p:cNvSpPr/>
            <p:nvPr/>
          </p:nvSpPr>
          <p:spPr>
            <a:xfrm>
              <a:off x="857250" y="9570346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5" name="Parentesi graffa aperta 74"/>
            <p:cNvSpPr/>
            <p:nvPr/>
          </p:nvSpPr>
          <p:spPr>
            <a:xfrm>
              <a:off x="866775" y="5508124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80" name="Triangolo isoscele 79"/>
            <p:cNvSpPr/>
            <p:nvPr/>
          </p:nvSpPr>
          <p:spPr>
            <a:xfrm rot="5400000">
              <a:off x="25893371" y="2283652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Parentesi graffa aperta 80"/>
            <p:cNvSpPr/>
            <p:nvPr/>
          </p:nvSpPr>
          <p:spPr>
            <a:xfrm>
              <a:off x="25593675" y="24329941"/>
              <a:ext cx="342900" cy="127326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Parentesi graffa aperta 82"/>
            <p:cNvSpPr/>
            <p:nvPr/>
          </p:nvSpPr>
          <p:spPr>
            <a:xfrm>
              <a:off x="25707976" y="11582400"/>
              <a:ext cx="342900" cy="1800711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Parentesi graffa aperta 83"/>
            <p:cNvSpPr/>
            <p:nvPr/>
          </p:nvSpPr>
          <p:spPr>
            <a:xfrm>
              <a:off x="24917400" y="23547345"/>
              <a:ext cx="342900" cy="127326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CasellaDiTesto 86"/>
            <p:cNvSpPr txBox="1"/>
            <p:nvPr/>
          </p:nvSpPr>
          <p:spPr>
            <a:xfrm rot="16200000">
              <a:off x="24328487" y="12060773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24031576" y="22750194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23088600" y="2384434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90" name="CasellaDiTesto 89"/>
            <p:cNvSpPr txBox="1"/>
            <p:nvPr/>
          </p:nvSpPr>
          <p:spPr>
            <a:xfrm>
              <a:off x="24077296" y="2466730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cxnSp>
          <p:nvCxnSpPr>
            <p:cNvPr id="85" name="Connettore 1 84"/>
            <p:cNvCxnSpPr/>
            <p:nvPr/>
          </p:nvCxnSpPr>
          <p:spPr>
            <a:xfrm>
              <a:off x="16356330" y="2872740"/>
              <a:ext cx="2807970" cy="99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 flipV="1">
              <a:off x="16337280" y="2971800"/>
              <a:ext cx="2834640" cy="2628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/>
          </p:nvCxnSpPr>
          <p:spPr>
            <a:xfrm flipV="1">
              <a:off x="16360140" y="3097530"/>
              <a:ext cx="2804160" cy="4991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/>
          </p:nvCxnSpPr>
          <p:spPr>
            <a:xfrm flipV="1">
              <a:off x="16371570" y="3128010"/>
              <a:ext cx="2792730" cy="807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/>
            <p:nvPr/>
          </p:nvCxnSpPr>
          <p:spPr>
            <a:xfrm flipV="1">
              <a:off x="16352520" y="3131820"/>
              <a:ext cx="2804160" cy="1158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 flipV="1">
              <a:off x="16367760" y="3177540"/>
              <a:ext cx="2792730" cy="1463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 flipV="1">
              <a:off x="16356330" y="3169920"/>
              <a:ext cx="2819400" cy="18249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 flipV="1">
              <a:off x="16367760" y="3208020"/>
              <a:ext cx="2800350" cy="21374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 flipV="1">
              <a:off x="16356330" y="3204210"/>
              <a:ext cx="2827020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V="1">
              <a:off x="16367760" y="3402330"/>
              <a:ext cx="2800350" cy="26327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/>
          </p:nvCxnSpPr>
          <p:spPr>
            <a:xfrm flipV="1">
              <a:off x="16375380" y="3425190"/>
              <a:ext cx="2788920" cy="29603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/>
          </p:nvCxnSpPr>
          <p:spPr>
            <a:xfrm flipV="1">
              <a:off x="16375380" y="3455670"/>
              <a:ext cx="2792730" cy="3265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/>
          </p:nvCxnSpPr>
          <p:spPr>
            <a:xfrm flipV="1">
              <a:off x="16383000" y="3463290"/>
              <a:ext cx="2788920" cy="36080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/>
          </p:nvCxnSpPr>
          <p:spPr>
            <a:xfrm flipV="1">
              <a:off x="16390620" y="3470910"/>
              <a:ext cx="2773680" cy="3954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/>
          </p:nvCxnSpPr>
          <p:spPr>
            <a:xfrm flipV="1">
              <a:off x="16390620" y="3463290"/>
              <a:ext cx="2781300" cy="4320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/>
          </p:nvCxnSpPr>
          <p:spPr>
            <a:xfrm flipV="1">
              <a:off x="16383000" y="3859530"/>
              <a:ext cx="2788920" cy="42786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/>
          </p:nvCxnSpPr>
          <p:spPr>
            <a:xfrm flipV="1">
              <a:off x="16379190" y="3867150"/>
              <a:ext cx="2792730" cy="4610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/>
          </p:nvCxnSpPr>
          <p:spPr>
            <a:xfrm flipV="1">
              <a:off x="16367760" y="3920490"/>
              <a:ext cx="2800350" cy="4907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/>
          </p:nvCxnSpPr>
          <p:spPr>
            <a:xfrm flipV="1">
              <a:off x="16390620" y="4175760"/>
              <a:ext cx="2777490" cy="56907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/>
          </p:nvCxnSpPr>
          <p:spPr>
            <a:xfrm flipV="1">
              <a:off x="16367760" y="4945380"/>
              <a:ext cx="2796540" cy="5265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/>
          </p:nvCxnSpPr>
          <p:spPr>
            <a:xfrm flipV="1">
              <a:off x="16375380" y="7471412"/>
              <a:ext cx="2792730" cy="30594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/>
          </p:nvCxnSpPr>
          <p:spPr>
            <a:xfrm flipV="1">
              <a:off x="16375380" y="3947160"/>
              <a:ext cx="2788920" cy="55697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/>
          </p:nvCxnSpPr>
          <p:spPr>
            <a:xfrm flipV="1">
              <a:off x="16390620" y="3931920"/>
              <a:ext cx="2781300" cy="5219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/>
          </p:nvCxnSpPr>
          <p:spPr>
            <a:xfrm flipV="1">
              <a:off x="16375380" y="7505700"/>
              <a:ext cx="2766060" cy="3383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/>
          </p:nvCxnSpPr>
          <p:spPr>
            <a:xfrm flipV="1">
              <a:off x="16375380" y="7490460"/>
              <a:ext cx="2781300" cy="3756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/>
          </p:nvCxnSpPr>
          <p:spPr>
            <a:xfrm flipV="1">
              <a:off x="16383000" y="7498080"/>
              <a:ext cx="2758440" cy="4107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/>
          </p:nvCxnSpPr>
          <p:spPr>
            <a:xfrm flipV="1">
              <a:off x="16360140" y="7498080"/>
              <a:ext cx="2796540" cy="4434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/>
          </p:nvCxnSpPr>
          <p:spPr>
            <a:xfrm flipV="1">
              <a:off x="16390620" y="7505700"/>
              <a:ext cx="2766060" cy="4777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/>
          </p:nvCxnSpPr>
          <p:spPr>
            <a:xfrm flipV="1">
              <a:off x="16398240" y="7612380"/>
              <a:ext cx="2773680" cy="5036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/>
          </p:nvCxnSpPr>
          <p:spPr>
            <a:xfrm flipV="1">
              <a:off x="16383000" y="7604760"/>
              <a:ext cx="2788920" cy="5372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/>
          </p:nvCxnSpPr>
          <p:spPr>
            <a:xfrm flipV="1">
              <a:off x="16383000" y="7665720"/>
              <a:ext cx="2781300" cy="5669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/>
          </p:nvCxnSpPr>
          <p:spPr>
            <a:xfrm flipV="1">
              <a:off x="16398240" y="7658100"/>
              <a:ext cx="2773680" cy="6019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/>
          </p:nvCxnSpPr>
          <p:spPr>
            <a:xfrm flipV="1">
              <a:off x="16383000" y="9174480"/>
              <a:ext cx="2781300" cy="4876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/>
          </p:nvCxnSpPr>
          <p:spPr>
            <a:xfrm flipV="1">
              <a:off x="16367760" y="10126980"/>
              <a:ext cx="2811780" cy="426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/>
          </p:nvCxnSpPr>
          <p:spPr>
            <a:xfrm flipV="1">
              <a:off x="16375380" y="10736580"/>
              <a:ext cx="2796540" cy="4008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/>
          </p:nvCxnSpPr>
          <p:spPr>
            <a:xfrm flipV="1">
              <a:off x="16390620" y="11498580"/>
              <a:ext cx="2781300" cy="3581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/>
          </p:nvCxnSpPr>
          <p:spPr>
            <a:xfrm flipV="1">
              <a:off x="16383000" y="12275820"/>
              <a:ext cx="2781300" cy="3177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/>
          </p:nvCxnSpPr>
          <p:spPr>
            <a:xfrm flipV="1">
              <a:off x="16383000" y="13274040"/>
              <a:ext cx="2796540" cy="2514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/>
          </p:nvCxnSpPr>
          <p:spPr>
            <a:xfrm flipV="1">
              <a:off x="16405860" y="15781020"/>
              <a:ext cx="2773680" cy="342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/>
          </p:nvCxnSpPr>
          <p:spPr>
            <a:xfrm flipV="1">
              <a:off x="16383000" y="16261080"/>
              <a:ext cx="27813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/>
          </p:nvCxnSpPr>
          <p:spPr>
            <a:xfrm>
              <a:off x="16383000" y="16817340"/>
              <a:ext cx="2796540" cy="861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/>
          </p:nvCxnSpPr>
          <p:spPr>
            <a:xfrm>
              <a:off x="16383000" y="17183100"/>
              <a:ext cx="2788920" cy="800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/>
          </p:nvCxnSpPr>
          <p:spPr>
            <a:xfrm>
              <a:off x="16398240" y="17533620"/>
              <a:ext cx="2788920" cy="4876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/>
          </p:nvCxnSpPr>
          <p:spPr>
            <a:xfrm>
              <a:off x="16390620" y="17868900"/>
              <a:ext cx="2773680" cy="289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/>
          </p:nvCxnSpPr>
          <p:spPr>
            <a:xfrm>
              <a:off x="16390620" y="18211800"/>
              <a:ext cx="2788920" cy="183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/>
          </p:nvCxnSpPr>
          <p:spPr>
            <a:xfrm>
              <a:off x="16375380" y="18554700"/>
              <a:ext cx="2788920" cy="2377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/>
          </p:nvCxnSpPr>
          <p:spPr>
            <a:xfrm>
              <a:off x="16367760" y="18897600"/>
              <a:ext cx="2804160" cy="3825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/>
          </p:nvCxnSpPr>
          <p:spPr>
            <a:xfrm>
              <a:off x="16413480" y="19286220"/>
              <a:ext cx="2758440" cy="3467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/>
          </p:nvCxnSpPr>
          <p:spPr>
            <a:xfrm>
              <a:off x="16398240" y="19636740"/>
              <a:ext cx="2766060" cy="3360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/>
          </p:nvCxnSpPr>
          <p:spPr>
            <a:xfrm>
              <a:off x="16413480" y="19979640"/>
              <a:ext cx="2758440" cy="3032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/>
          </p:nvCxnSpPr>
          <p:spPr>
            <a:xfrm>
              <a:off x="16398240" y="20322540"/>
              <a:ext cx="2773680" cy="3246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/>
          </p:nvCxnSpPr>
          <p:spPr>
            <a:xfrm>
              <a:off x="16436340" y="25747980"/>
              <a:ext cx="2743200" cy="15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/>
          </p:nvCxnSpPr>
          <p:spPr>
            <a:xfrm>
              <a:off x="16405860" y="25565100"/>
              <a:ext cx="2773680" cy="198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/>
          </p:nvCxnSpPr>
          <p:spPr>
            <a:xfrm>
              <a:off x="16421100" y="25199340"/>
              <a:ext cx="2750820" cy="251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ttore 1 281"/>
            <p:cNvCxnSpPr/>
            <p:nvPr/>
          </p:nvCxnSpPr>
          <p:spPr>
            <a:xfrm>
              <a:off x="16436340" y="24871680"/>
              <a:ext cx="2735580" cy="579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/>
          </p:nvCxnSpPr>
          <p:spPr>
            <a:xfrm>
              <a:off x="16421100" y="24513540"/>
              <a:ext cx="2758440" cy="937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/>
          </p:nvCxnSpPr>
          <p:spPr>
            <a:xfrm>
              <a:off x="16413480" y="24163020"/>
              <a:ext cx="2750820" cy="1280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ttore 1 291"/>
            <p:cNvCxnSpPr/>
            <p:nvPr/>
          </p:nvCxnSpPr>
          <p:spPr>
            <a:xfrm>
              <a:off x="16383000" y="23804880"/>
              <a:ext cx="2788920" cy="1638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ttore 1 295"/>
            <p:cNvCxnSpPr/>
            <p:nvPr/>
          </p:nvCxnSpPr>
          <p:spPr>
            <a:xfrm>
              <a:off x="16413480" y="23454360"/>
              <a:ext cx="2766060" cy="2004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ttore 1 298"/>
            <p:cNvCxnSpPr/>
            <p:nvPr/>
          </p:nvCxnSpPr>
          <p:spPr>
            <a:xfrm>
              <a:off x="16375380" y="23088600"/>
              <a:ext cx="2804160" cy="1958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ttore 1 301"/>
            <p:cNvCxnSpPr/>
            <p:nvPr/>
          </p:nvCxnSpPr>
          <p:spPr>
            <a:xfrm>
              <a:off x="16398240" y="22776180"/>
              <a:ext cx="2781300" cy="183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Connettore 1 304"/>
            <p:cNvCxnSpPr/>
            <p:nvPr/>
          </p:nvCxnSpPr>
          <p:spPr>
            <a:xfrm>
              <a:off x="16443960" y="22463760"/>
              <a:ext cx="2727960" cy="2072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ttore 1 307"/>
            <p:cNvCxnSpPr/>
            <p:nvPr/>
          </p:nvCxnSpPr>
          <p:spPr>
            <a:xfrm>
              <a:off x="16398240" y="22075140"/>
              <a:ext cx="2781300" cy="2301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ttore 1 311"/>
            <p:cNvCxnSpPr/>
            <p:nvPr/>
          </p:nvCxnSpPr>
          <p:spPr>
            <a:xfrm>
              <a:off x="16398240" y="21694140"/>
              <a:ext cx="2788920" cy="2667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ttore 1 314"/>
            <p:cNvCxnSpPr/>
            <p:nvPr/>
          </p:nvCxnSpPr>
          <p:spPr>
            <a:xfrm>
              <a:off x="16413480" y="21404580"/>
              <a:ext cx="2766060" cy="2743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ttore 1 317"/>
            <p:cNvCxnSpPr/>
            <p:nvPr/>
          </p:nvCxnSpPr>
          <p:spPr>
            <a:xfrm>
              <a:off x="16398240" y="21015960"/>
              <a:ext cx="2781300" cy="2926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ttore 1 320"/>
            <p:cNvCxnSpPr/>
            <p:nvPr/>
          </p:nvCxnSpPr>
          <p:spPr>
            <a:xfrm>
              <a:off x="16383000" y="20726400"/>
              <a:ext cx="2804160" cy="2895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97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17" name="Gruppo 12316"/>
          <p:cNvGrpSpPr/>
          <p:nvPr/>
        </p:nvGrpSpPr>
        <p:grpSpPr>
          <a:xfrm>
            <a:off x="685800" y="381000"/>
            <a:ext cx="35890200" cy="26793764"/>
            <a:chOff x="685800" y="381000"/>
            <a:chExt cx="35890200" cy="26793764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1545967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6B</a:t>
              </a:r>
              <a:endParaRPr lang="it-IT" sz="5400" b="1" dirty="0"/>
            </a:p>
          </p:txBody>
        </p:sp>
        <p:grpSp>
          <p:nvGrpSpPr>
            <p:cNvPr id="7" name="Gruppo 6"/>
            <p:cNvGrpSpPr/>
            <p:nvPr/>
          </p:nvGrpSpPr>
          <p:grpSpPr>
            <a:xfrm>
              <a:off x="7081887" y="1588117"/>
              <a:ext cx="21828495" cy="25124446"/>
              <a:chOff x="7127505" y="2031803"/>
              <a:chExt cx="21828495" cy="25400197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483" t="20624" r="33159" b="19221"/>
              <a:stretch/>
            </p:blipFill>
            <p:spPr bwMode="auto">
              <a:xfrm rot="18912083">
                <a:off x="7127505" y="6120682"/>
                <a:ext cx="17470524" cy="17408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Rettangolo 4"/>
              <p:cNvSpPr/>
              <p:nvPr/>
            </p:nvSpPr>
            <p:spPr>
              <a:xfrm>
                <a:off x="16154400" y="2031803"/>
                <a:ext cx="12801600" cy="254001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3075" name="Picture 3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649" b="33656"/>
            <a:stretch/>
          </p:blipFill>
          <p:spPr bwMode="auto">
            <a:xfrm>
              <a:off x="19126200" y="1574543"/>
              <a:ext cx="5976516" cy="25600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706973" y="10182165"/>
              <a:ext cx="24704678" cy="785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Ovale 7"/>
            <p:cNvSpPr/>
            <p:nvPr/>
          </p:nvSpPr>
          <p:spPr>
            <a:xfrm>
              <a:off x="19354800" y="14209252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9" name="Picture 3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20" r="97668" b="33656"/>
            <a:stretch/>
          </p:blipFill>
          <p:spPr bwMode="auto">
            <a:xfrm>
              <a:off x="33909000" y="1571564"/>
              <a:ext cx="1733550" cy="25600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uppo 9"/>
            <p:cNvGrpSpPr/>
            <p:nvPr/>
          </p:nvGrpSpPr>
          <p:grpSpPr>
            <a:xfrm>
              <a:off x="762000" y="2943164"/>
              <a:ext cx="7086600" cy="2438400"/>
              <a:chOff x="762000" y="3429000"/>
              <a:chExt cx="7086600" cy="2438400"/>
            </a:xfrm>
          </p:grpSpPr>
          <p:grpSp>
            <p:nvGrpSpPr>
              <p:cNvPr id="11" name="Gruppo 10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26" name="Rettangolo 25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7" name="Rettangolo 26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8" name="Rettangolo 27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28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" name="Rettangolo 29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ttangolo 30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ttangolo 31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32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ttangolo 34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6" name="Rettangolo 35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2" name="CasellaDiTesto 11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13" name="Connettore 1 12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1 13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1 14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1 15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16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1 18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CasellaDiTesto 19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24" name="CasellaDiTesto 23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37" name="Gruppo 36"/>
            <p:cNvGrpSpPr/>
            <p:nvPr/>
          </p:nvGrpSpPr>
          <p:grpSpPr>
            <a:xfrm>
              <a:off x="27081582" y="1151156"/>
              <a:ext cx="3848100" cy="381000"/>
              <a:chOff x="25603200" y="762000"/>
              <a:chExt cx="3848100" cy="381000"/>
            </a:xfrm>
          </p:grpSpPr>
          <p:sp>
            <p:nvSpPr>
              <p:cNvPr id="38" name="Triangolo isoscele 37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Triangolo isoscele 38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Triangolo isoscele 39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Triangolo isoscele 40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Triangolo isoscele 41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Triangolo isoscele 42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Triangolo isoscele 43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Triangolo isoscele 44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Triangolo isoscele 45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Triangolo isoscele 46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Triangolo isoscele 47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9" name="CasellaDiTesto 48"/>
            <p:cNvSpPr txBox="1"/>
            <p:nvPr/>
          </p:nvSpPr>
          <p:spPr>
            <a:xfrm>
              <a:off x="26441401" y="381000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50" name="Triangolo isoscele 49"/>
            <p:cNvSpPr/>
            <p:nvPr/>
          </p:nvSpPr>
          <p:spPr>
            <a:xfrm rot="5400000" flipV="1">
              <a:off x="933450" y="560221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Triangolo isoscele 50"/>
            <p:cNvSpPr/>
            <p:nvPr/>
          </p:nvSpPr>
          <p:spPr>
            <a:xfrm rot="5400000" flipV="1">
              <a:off x="933450" y="603322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Triangolo isoscele 51"/>
            <p:cNvSpPr/>
            <p:nvPr/>
          </p:nvSpPr>
          <p:spPr>
            <a:xfrm rot="5400000" flipV="1">
              <a:off x="933450" y="644041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Triangolo isoscele 52"/>
            <p:cNvSpPr/>
            <p:nvPr/>
          </p:nvSpPr>
          <p:spPr>
            <a:xfrm rot="5400000" flipV="1">
              <a:off x="933450" y="682141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Triangolo isoscele 53"/>
            <p:cNvSpPr/>
            <p:nvPr/>
          </p:nvSpPr>
          <p:spPr>
            <a:xfrm rot="5400000" flipV="1">
              <a:off x="933450" y="720241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Triangolo isoscele 54"/>
            <p:cNvSpPr/>
            <p:nvPr/>
          </p:nvSpPr>
          <p:spPr>
            <a:xfrm rot="5400000" flipV="1">
              <a:off x="933450" y="755008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riangolo isoscele 55"/>
            <p:cNvSpPr/>
            <p:nvPr/>
          </p:nvSpPr>
          <p:spPr>
            <a:xfrm rot="5400000" flipV="1">
              <a:off x="933450" y="792631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riangolo isoscele 56"/>
            <p:cNvSpPr/>
            <p:nvPr/>
          </p:nvSpPr>
          <p:spPr>
            <a:xfrm rot="5400000" flipV="1">
              <a:off x="933450" y="830868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Triangolo isoscele 57"/>
            <p:cNvSpPr/>
            <p:nvPr/>
          </p:nvSpPr>
          <p:spPr>
            <a:xfrm rot="5400000" flipV="1">
              <a:off x="933450" y="875362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Triangolo isoscele 58"/>
            <p:cNvSpPr/>
            <p:nvPr/>
          </p:nvSpPr>
          <p:spPr>
            <a:xfrm rot="5400000" flipV="1">
              <a:off x="933450" y="922171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Triangolo isoscele 59"/>
            <p:cNvSpPr/>
            <p:nvPr/>
          </p:nvSpPr>
          <p:spPr>
            <a:xfrm rot="5400000" flipV="1">
              <a:off x="933450" y="964081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CasellaDiTesto 60"/>
            <p:cNvSpPr txBox="1"/>
            <p:nvPr/>
          </p:nvSpPr>
          <p:spPr>
            <a:xfrm>
              <a:off x="1419225" y="553396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1419224" y="597656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1428750" y="635756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1428750" y="677666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1409700" y="713639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1409700" y="746890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1419224" y="788156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1419224" y="823418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1409700" y="873331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1419224" y="914597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71" name="CasellaDiTesto 70"/>
            <p:cNvSpPr txBox="1"/>
            <p:nvPr/>
          </p:nvSpPr>
          <p:spPr>
            <a:xfrm>
              <a:off x="1419224" y="959606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72" name="Parentesi graffa aperta 71"/>
            <p:cNvSpPr/>
            <p:nvPr/>
          </p:nvSpPr>
          <p:spPr>
            <a:xfrm>
              <a:off x="704850" y="606526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3" name="Parentesi graffa aperta 72"/>
            <p:cNvSpPr/>
            <p:nvPr/>
          </p:nvSpPr>
          <p:spPr>
            <a:xfrm>
              <a:off x="704850" y="756103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4" name="Parentesi graffa aperta 73"/>
            <p:cNvSpPr/>
            <p:nvPr/>
          </p:nvSpPr>
          <p:spPr>
            <a:xfrm>
              <a:off x="704850" y="868166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5" name="Parentesi graffa aperta 74"/>
            <p:cNvSpPr/>
            <p:nvPr/>
          </p:nvSpPr>
          <p:spPr>
            <a:xfrm>
              <a:off x="685800" y="964946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6" name="Parentesi graffa aperta 75"/>
            <p:cNvSpPr/>
            <p:nvPr/>
          </p:nvSpPr>
          <p:spPr>
            <a:xfrm>
              <a:off x="695325" y="558723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8" name="Parentesi graffa aperta 77"/>
            <p:cNvSpPr/>
            <p:nvPr/>
          </p:nvSpPr>
          <p:spPr>
            <a:xfrm>
              <a:off x="26060400" y="7710101"/>
              <a:ext cx="342900" cy="2147569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Parentesi graffa aperta 80"/>
            <p:cNvSpPr/>
            <p:nvPr/>
          </p:nvSpPr>
          <p:spPr>
            <a:xfrm>
              <a:off x="26098500" y="25146000"/>
              <a:ext cx="342900" cy="1038711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Parentesi graffa aperta 82"/>
            <p:cNvSpPr/>
            <p:nvPr/>
          </p:nvSpPr>
          <p:spPr>
            <a:xfrm>
              <a:off x="26037541" y="14341194"/>
              <a:ext cx="342900" cy="669618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Parentesi graffa aperta 84"/>
            <p:cNvSpPr/>
            <p:nvPr/>
          </p:nvSpPr>
          <p:spPr>
            <a:xfrm>
              <a:off x="26060400" y="11506201"/>
              <a:ext cx="342900" cy="15240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6" name="Parentesi graffa aperta 85"/>
            <p:cNvSpPr/>
            <p:nvPr/>
          </p:nvSpPr>
          <p:spPr>
            <a:xfrm>
              <a:off x="26098501" y="18745200"/>
              <a:ext cx="281940" cy="3810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CasellaDiTesto 86"/>
            <p:cNvSpPr txBox="1"/>
            <p:nvPr/>
          </p:nvSpPr>
          <p:spPr>
            <a:xfrm rot="16200000">
              <a:off x="24738062" y="2513620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24366856" y="1859280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24384000" y="1432560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1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90" name="CasellaDiTesto 89"/>
            <p:cNvSpPr txBox="1"/>
            <p:nvPr/>
          </p:nvSpPr>
          <p:spPr>
            <a:xfrm rot="16200000">
              <a:off x="24702136" y="1196340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91" name="CasellaDiTesto 90"/>
            <p:cNvSpPr txBox="1"/>
            <p:nvPr/>
          </p:nvSpPr>
          <p:spPr>
            <a:xfrm rot="16200000">
              <a:off x="24738062" y="844840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cxnSp>
          <p:nvCxnSpPr>
            <p:cNvPr id="92" name="Connettore 1 91"/>
            <p:cNvCxnSpPr/>
            <p:nvPr/>
          </p:nvCxnSpPr>
          <p:spPr>
            <a:xfrm>
              <a:off x="16065661" y="2071868"/>
              <a:ext cx="3372959" cy="46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 flipV="1">
              <a:off x="16042511" y="2133600"/>
              <a:ext cx="3388489" cy="2044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/>
          </p:nvCxnSpPr>
          <p:spPr>
            <a:xfrm flipV="1">
              <a:off x="16032480" y="2627454"/>
              <a:ext cx="3378264" cy="166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 flipV="1">
              <a:off x="16047720" y="2880360"/>
              <a:ext cx="337566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 flipV="1">
              <a:off x="16047720" y="2895600"/>
              <a:ext cx="3360420" cy="373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/>
          </p:nvCxnSpPr>
          <p:spPr>
            <a:xfrm flipV="1">
              <a:off x="16040100" y="2910840"/>
              <a:ext cx="3360420" cy="640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/>
          </p:nvCxnSpPr>
          <p:spPr>
            <a:xfrm flipV="1">
              <a:off x="16002000" y="2918460"/>
              <a:ext cx="3390900" cy="944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 flipV="1">
              <a:off x="15994380" y="2895600"/>
              <a:ext cx="3421380" cy="1272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 flipV="1">
              <a:off x="16040100" y="2895600"/>
              <a:ext cx="3368040" cy="1562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 flipV="1">
              <a:off x="16040100" y="2887980"/>
              <a:ext cx="3383280" cy="1866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/>
          </p:nvCxnSpPr>
          <p:spPr>
            <a:xfrm flipV="1">
              <a:off x="16032480" y="3070860"/>
              <a:ext cx="3375660" cy="1981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/>
          </p:nvCxnSpPr>
          <p:spPr>
            <a:xfrm flipV="1">
              <a:off x="15971520" y="3078480"/>
              <a:ext cx="3436620" cy="2278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/>
          </p:nvCxnSpPr>
          <p:spPr>
            <a:xfrm flipV="1">
              <a:off x="16024860" y="4282440"/>
              <a:ext cx="3383280" cy="1394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/>
          </p:nvCxnSpPr>
          <p:spPr>
            <a:xfrm flipV="1">
              <a:off x="15994380" y="4282440"/>
              <a:ext cx="3429000" cy="1691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/>
          </p:nvCxnSpPr>
          <p:spPr>
            <a:xfrm flipV="1">
              <a:off x="15971520" y="4343400"/>
              <a:ext cx="3444240" cy="1950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/>
          </p:nvCxnSpPr>
          <p:spPr>
            <a:xfrm flipV="1">
              <a:off x="15971520" y="4617720"/>
              <a:ext cx="3444240" cy="1950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 flipV="1">
              <a:off x="15994380" y="4625340"/>
              <a:ext cx="3406140" cy="2225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 flipV="1">
              <a:off x="15948660" y="4625340"/>
              <a:ext cx="3451860" cy="2560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/>
          </p:nvCxnSpPr>
          <p:spPr>
            <a:xfrm flipV="1">
              <a:off x="15986760" y="4846320"/>
              <a:ext cx="3406140" cy="26365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/>
          </p:nvCxnSpPr>
          <p:spPr>
            <a:xfrm flipV="1">
              <a:off x="15979140" y="5372100"/>
              <a:ext cx="3421380" cy="2407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/>
          </p:nvCxnSpPr>
          <p:spPr>
            <a:xfrm flipV="1">
              <a:off x="15956280" y="5425440"/>
              <a:ext cx="3451860" cy="2659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/>
          </p:nvCxnSpPr>
          <p:spPr>
            <a:xfrm flipV="1">
              <a:off x="15979140" y="5684520"/>
              <a:ext cx="3429000" cy="2705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/>
          </p:nvCxnSpPr>
          <p:spPr>
            <a:xfrm flipV="1">
              <a:off x="15971520" y="5852160"/>
              <a:ext cx="3436620" cy="2842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/>
          </p:nvCxnSpPr>
          <p:spPr>
            <a:xfrm flipV="1">
              <a:off x="15956280" y="5875020"/>
              <a:ext cx="3436620" cy="3101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/>
          </p:nvCxnSpPr>
          <p:spPr>
            <a:xfrm flipV="1">
              <a:off x="15948660" y="7665720"/>
              <a:ext cx="3459480" cy="1615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/>
          </p:nvCxnSpPr>
          <p:spPr>
            <a:xfrm flipV="1">
              <a:off x="15971520" y="7673340"/>
              <a:ext cx="3421380" cy="1935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/>
          </p:nvCxnSpPr>
          <p:spPr>
            <a:xfrm flipV="1">
              <a:off x="15948660" y="7802880"/>
              <a:ext cx="3467100" cy="2103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/>
          </p:nvCxnSpPr>
          <p:spPr>
            <a:xfrm flipV="1">
              <a:off x="15933420" y="7840980"/>
              <a:ext cx="3489960" cy="2362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/>
          </p:nvCxnSpPr>
          <p:spPr>
            <a:xfrm flipV="1">
              <a:off x="15948660" y="8183880"/>
              <a:ext cx="3474720" cy="2316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/>
          </p:nvCxnSpPr>
          <p:spPr>
            <a:xfrm flipV="1">
              <a:off x="15933420" y="8671560"/>
              <a:ext cx="3489960" cy="2141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/>
          </p:nvCxnSpPr>
          <p:spPr>
            <a:xfrm flipV="1">
              <a:off x="15941040" y="8724900"/>
              <a:ext cx="3459480" cy="2369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/>
          </p:nvCxnSpPr>
          <p:spPr>
            <a:xfrm flipV="1">
              <a:off x="15979140" y="8755380"/>
              <a:ext cx="3421380" cy="2651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/>
          </p:nvCxnSpPr>
          <p:spPr>
            <a:xfrm flipV="1">
              <a:off x="15956280" y="8785860"/>
              <a:ext cx="3429000" cy="2910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/>
          </p:nvCxnSpPr>
          <p:spPr>
            <a:xfrm flipV="1">
              <a:off x="15918180" y="9395460"/>
              <a:ext cx="3497580" cy="26365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/>
          </p:nvCxnSpPr>
          <p:spPr>
            <a:xfrm flipV="1">
              <a:off x="15948660" y="9806940"/>
              <a:ext cx="3451860" cy="2514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/>
          </p:nvCxnSpPr>
          <p:spPr>
            <a:xfrm flipV="1">
              <a:off x="15933420" y="9799320"/>
              <a:ext cx="3474720" cy="2819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/>
          </p:nvCxnSpPr>
          <p:spPr>
            <a:xfrm flipV="1">
              <a:off x="15925800" y="9806940"/>
              <a:ext cx="3467100" cy="3116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/>
          </p:nvCxnSpPr>
          <p:spPr>
            <a:xfrm flipV="1">
              <a:off x="15941040" y="9814560"/>
              <a:ext cx="3444240" cy="3383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/>
          </p:nvCxnSpPr>
          <p:spPr>
            <a:xfrm flipV="1">
              <a:off x="15902940" y="10134600"/>
              <a:ext cx="3512820" cy="3375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/>
          </p:nvCxnSpPr>
          <p:spPr>
            <a:xfrm flipV="1">
              <a:off x="15918180" y="10721340"/>
              <a:ext cx="3497580" cy="3093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/>
          </p:nvCxnSpPr>
          <p:spPr>
            <a:xfrm flipV="1">
              <a:off x="15895320" y="10927080"/>
              <a:ext cx="3505200" cy="3223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/>
          </p:nvCxnSpPr>
          <p:spPr>
            <a:xfrm flipV="1">
              <a:off x="15933420" y="10919460"/>
              <a:ext cx="3474720" cy="3512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/>
          </p:nvCxnSpPr>
          <p:spPr>
            <a:xfrm flipV="1">
              <a:off x="15895320" y="10904220"/>
              <a:ext cx="3535680" cy="3817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/>
          </p:nvCxnSpPr>
          <p:spPr>
            <a:xfrm flipV="1">
              <a:off x="15902940" y="11269980"/>
              <a:ext cx="3497580" cy="3764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/>
          </p:nvCxnSpPr>
          <p:spPr>
            <a:xfrm flipV="1">
              <a:off x="15910560" y="11269980"/>
              <a:ext cx="3489960" cy="4061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/>
          </p:nvCxnSpPr>
          <p:spPr>
            <a:xfrm flipV="1">
              <a:off x="15902940" y="11292840"/>
              <a:ext cx="3489960" cy="4343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/>
          </p:nvCxnSpPr>
          <p:spPr>
            <a:xfrm flipV="1">
              <a:off x="15887700" y="11422380"/>
              <a:ext cx="3512820" cy="45415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/>
          </p:nvCxnSpPr>
          <p:spPr>
            <a:xfrm flipV="1">
              <a:off x="15918180" y="11605260"/>
              <a:ext cx="3497580" cy="4640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/>
          </p:nvCxnSpPr>
          <p:spPr>
            <a:xfrm flipV="1">
              <a:off x="15895320" y="11742420"/>
              <a:ext cx="3512820" cy="4792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/>
          </p:nvCxnSpPr>
          <p:spPr>
            <a:xfrm flipV="1">
              <a:off x="15895320" y="12024360"/>
              <a:ext cx="3520440" cy="4823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/>
          </p:nvCxnSpPr>
          <p:spPr>
            <a:xfrm flipV="1">
              <a:off x="15895320" y="12344400"/>
              <a:ext cx="3512820" cy="4785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/>
            <p:cNvCxnSpPr/>
            <p:nvPr/>
          </p:nvCxnSpPr>
          <p:spPr>
            <a:xfrm flipV="1">
              <a:off x="15880080" y="12603480"/>
              <a:ext cx="3520440" cy="4838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/>
          </p:nvCxnSpPr>
          <p:spPr>
            <a:xfrm flipV="1">
              <a:off x="15880080" y="12915900"/>
              <a:ext cx="3535680" cy="4831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/>
          </p:nvCxnSpPr>
          <p:spPr>
            <a:xfrm flipV="1">
              <a:off x="15880080" y="14508480"/>
              <a:ext cx="3543300" cy="3528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/>
          </p:nvCxnSpPr>
          <p:spPr>
            <a:xfrm flipV="1">
              <a:off x="15880080" y="14531340"/>
              <a:ext cx="3550920" cy="3817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ttore 1 279"/>
            <p:cNvCxnSpPr/>
            <p:nvPr/>
          </p:nvCxnSpPr>
          <p:spPr>
            <a:xfrm flipV="1">
              <a:off x="15872460" y="14546580"/>
              <a:ext cx="3596640" cy="4076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/>
          </p:nvCxnSpPr>
          <p:spPr>
            <a:xfrm flipV="1">
              <a:off x="15826740" y="14668500"/>
              <a:ext cx="3604260" cy="4282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/>
          </p:nvCxnSpPr>
          <p:spPr>
            <a:xfrm flipV="1">
              <a:off x="15841980" y="16939260"/>
              <a:ext cx="3566160" cy="2324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Connettore 1 290"/>
            <p:cNvCxnSpPr/>
            <p:nvPr/>
          </p:nvCxnSpPr>
          <p:spPr>
            <a:xfrm flipV="1">
              <a:off x="15834360" y="16931640"/>
              <a:ext cx="3573780" cy="2613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ttore 1 294"/>
            <p:cNvCxnSpPr/>
            <p:nvPr/>
          </p:nvCxnSpPr>
          <p:spPr>
            <a:xfrm flipV="1">
              <a:off x="15819120" y="17053560"/>
              <a:ext cx="3604260" cy="2804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ttore 1 297"/>
            <p:cNvCxnSpPr/>
            <p:nvPr/>
          </p:nvCxnSpPr>
          <p:spPr>
            <a:xfrm flipV="1">
              <a:off x="15817149" y="18806160"/>
              <a:ext cx="3606231" cy="1386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ttore 1 300"/>
            <p:cNvCxnSpPr/>
            <p:nvPr/>
          </p:nvCxnSpPr>
          <p:spPr>
            <a:xfrm flipV="1">
              <a:off x="15796260" y="18928080"/>
              <a:ext cx="3627120" cy="1546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nettore 1 303"/>
            <p:cNvCxnSpPr/>
            <p:nvPr/>
          </p:nvCxnSpPr>
          <p:spPr>
            <a:xfrm flipV="1">
              <a:off x="15796260" y="18950940"/>
              <a:ext cx="3604260" cy="1821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ttore 1 309"/>
            <p:cNvCxnSpPr/>
            <p:nvPr/>
          </p:nvCxnSpPr>
          <p:spPr>
            <a:xfrm flipV="1">
              <a:off x="15781020" y="18996660"/>
              <a:ext cx="3634740" cy="2080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ttore 1 312"/>
            <p:cNvCxnSpPr/>
            <p:nvPr/>
          </p:nvCxnSpPr>
          <p:spPr>
            <a:xfrm flipV="1">
              <a:off x="15803880" y="19331940"/>
              <a:ext cx="3604260" cy="2049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ttore 1 315"/>
            <p:cNvCxnSpPr/>
            <p:nvPr/>
          </p:nvCxnSpPr>
          <p:spPr>
            <a:xfrm flipV="1">
              <a:off x="15788640" y="20154900"/>
              <a:ext cx="3611880" cy="1516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ttore 1 318"/>
            <p:cNvCxnSpPr/>
            <p:nvPr/>
          </p:nvCxnSpPr>
          <p:spPr>
            <a:xfrm flipV="1">
              <a:off x="15773400" y="20619720"/>
              <a:ext cx="3649980" cy="1379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ttore 1 321"/>
            <p:cNvCxnSpPr/>
            <p:nvPr/>
          </p:nvCxnSpPr>
          <p:spPr>
            <a:xfrm flipV="1">
              <a:off x="15765780" y="26090880"/>
              <a:ext cx="3665220" cy="32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ttore 1 324"/>
            <p:cNvCxnSpPr/>
            <p:nvPr/>
          </p:nvCxnSpPr>
          <p:spPr>
            <a:xfrm flipV="1">
              <a:off x="15773400" y="26090880"/>
              <a:ext cx="3649980" cy="137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Connettore 1 327"/>
            <p:cNvCxnSpPr/>
            <p:nvPr/>
          </p:nvCxnSpPr>
          <p:spPr>
            <a:xfrm>
              <a:off x="15773400" y="25915620"/>
              <a:ext cx="3627120" cy="167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Connettore 1 330"/>
            <p:cNvCxnSpPr/>
            <p:nvPr/>
          </p:nvCxnSpPr>
          <p:spPr>
            <a:xfrm>
              <a:off x="15758160" y="25618440"/>
              <a:ext cx="3657600" cy="464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ttore 1 334"/>
            <p:cNvCxnSpPr/>
            <p:nvPr/>
          </p:nvCxnSpPr>
          <p:spPr>
            <a:xfrm>
              <a:off x="15735300" y="25306020"/>
              <a:ext cx="3680460" cy="769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ttore 1 337"/>
            <p:cNvCxnSpPr/>
            <p:nvPr/>
          </p:nvCxnSpPr>
          <p:spPr>
            <a:xfrm>
              <a:off x="15773400" y="25031700"/>
              <a:ext cx="3649980" cy="1051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ttore 1 340"/>
            <p:cNvCxnSpPr/>
            <p:nvPr/>
          </p:nvCxnSpPr>
          <p:spPr>
            <a:xfrm>
              <a:off x="15781020" y="24734520"/>
              <a:ext cx="3611880" cy="1341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ttore 1 343"/>
            <p:cNvCxnSpPr/>
            <p:nvPr/>
          </p:nvCxnSpPr>
          <p:spPr>
            <a:xfrm>
              <a:off x="15765780" y="24414480"/>
              <a:ext cx="3649980" cy="1546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ttore 1 346"/>
            <p:cNvCxnSpPr/>
            <p:nvPr/>
          </p:nvCxnSpPr>
          <p:spPr>
            <a:xfrm>
              <a:off x="15758160" y="24109680"/>
              <a:ext cx="3672840" cy="1485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ttore 1 348"/>
            <p:cNvCxnSpPr/>
            <p:nvPr/>
          </p:nvCxnSpPr>
          <p:spPr>
            <a:xfrm>
              <a:off x="15758160" y="23782020"/>
              <a:ext cx="3657600" cy="1554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ttore 1 350"/>
            <p:cNvCxnSpPr/>
            <p:nvPr/>
          </p:nvCxnSpPr>
          <p:spPr>
            <a:xfrm>
              <a:off x="15781020" y="23515320"/>
              <a:ext cx="3634740" cy="167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ttore 1 353"/>
            <p:cNvCxnSpPr/>
            <p:nvPr/>
          </p:nvCxnSpPr>
          <p:spPr>
            <a:xfrm>
              <a:off x="15773400" y="23195280"/>
              <a:ext cx="3649980" cy="1905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ttore 1 355"/>
            <p:cNvCxnSpPr/>
            <p:nvPr/>
          </p:nvCxnSpPr>
          <p:spPr>
            <a:xfrm>
              <a:off x="15796260" y="22913340"/>
              <a:ext cx="3619500" cy="2171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Connettore 1 358"/>
            <p:cNvCxnSpPr/>
            <p:nvPr/>
          </p:nvCxnSpPr>
          <p:spPr>
            <a:xfrm>
              <a:off x="15773400" y="22631400"/>
              <a:ext cx="3627120" cy="1379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ttore 1 392"/>
            <p:cNvCxnSpPr/>
            <p:nvPr/>
          </p:nvCxnSpPr>
          <p:spPr>
            <a:xfrm flipV="1">
              <a:off x="15781020" y="20855940"/>
              <a:ext cx="3634740" cy="1440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89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ruppo 273"/>
          <p:cNvGrpSpPr/>
          <p:nvPr/>
        </p:nvGrpSpPr>
        <p:grpSpPr>
          <a:xfrm>
            <a:off x="685800" y="944089"/>
            <a:ext cx="35128199" cy="26114531"/>
            <a:chOff x="685800" y="944089"/>
            <a:chExt cx="35128199" cy="26114531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2108003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7A</a:t>
              </a:r>
              <a:endParaRPr lang="it-IT" sz="5400" b="1" dirty="0"/>
            </a:p>
          </p:txBody>
        </p:sp>
        <p:grpSp>
          <p:nvGrpSpPr>
            <p:cNvPr id="7" name="Gruppo 6"/>
            <p:cNvGrpSpPr/>
            <p:nvPr/>
          </p:nvGrpSpPr>
          <p:grpSpPr>
            <a:xfrm>
              <a:off x="7802686" y="944089"/>
              <a:ext cx="22987731" cy="26114531"/>
              <a:chOff x="9473469" y="4267199"/>
              <a:chExt cx="22987731" cy="26114531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78" t="19869" r="42111" b="11298"/>
              <a:stretch/>
            </p:blipFill>
            <p:spPr bwMode="auto">
              <a:xfrm rot="18908043">
                <a:off x="9473469" y="9909663"/>
                <a:ext cx="16880460" cy="169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Rettangolo 4"/>
              <p:cNvSpPr/>
              <p:nvPr/>
            </p:nvSpPr>
            <p:spPr>
              <a:xfrm>
                <a:off x="18364200" y="4267199"/>
                <a:ext cx="14097000" cy="261145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0" name="Picture 3" descr="C:\Users\marco.maccaferri\Dropbox\CONSENSUS_MAP_MANUSCRIPT_2012\LD analysis\consensus-panel003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2" r="84443" b="10216"/>
            <a:stretch/>
          </p:blipFill>
          <p:spPr bwMode="auto">
            <a:xfrm>
              <a:off x="19278875" y="2895601"/>
              <a:ext cx="4343125" cy="24133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7110075" y="11017251"/>
              <a:ext cx="23996650" cy="777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Ovale 7"/>
            <p:cNvSpPr/>
            <p:nvPr/>
          </p:nvSpPr>
          <p:spPr>
            <a:xfrm>
              <a:off x="19278600" y="12496800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9" name="Picture 3" descr="C:\Users\marco.maccaferri\Dropbox\CONSENSUS_MAP_MANUSCRIPT_2012\LD analysis\consensus-panel003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38" r="97702" b="10216"/>
            <a:stretch/>
          </p:blipFill>
          <p:spPr bwMode="auto">
            <a:xfrm>
              <a:off x="33985201" y="2917668"/>
              <a:ext cx="1142999" cy="24133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uppo 10"/>
            <p:cNvGrpSpPr/>
            <p:nvPr/>
          </p:nvGrpSpPr>
          <p:grpSpPr>
            <a:xfrm>
              <a:off x="762000" y="3505200"/>
              <a:ext cx="7086600" cy="2438400"/>
              <a:chOff x="762000" y="3429000"/>
              <a:chExt cx="7086600" cy="2438400"/>
            </a:xfrm>
          </p:grpSpPr>
          <p:grpSp>
            <p:nvGrpSpPr>
              <p:cNvPr id="12" name="Gruppo 11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27" name="Rettangolo 26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8" name="Rettangolo 27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28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" name="Rettangolo 29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ttangolo 30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ttangolo 31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32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ttangolo 34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6" name="Rettangolo 35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7" name="Rettangolo 36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3" name="CasellaDiTesto 12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14" name="Connettore 1 13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1 14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1 15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16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1 18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sellaDiTesto 20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24" name="CasellaDiTesto 23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38" name="Gruppo 37"/>
            <p:cNvGrpSpPr/>
            <p:nvPr/>
          </p:nvGrpSpPr>
          <p:grpSpPr>
            <a:xfrm>
              <a:off x="26212799" y="1789392"/>
              <a:ext cx="3848100" cy="381000"/>
              <a:chOff x="25603200" y="762000"/>
              <a:chExt cx="3848100" cy="381000"/>
            </a:xfrm>
          </p:grpSpPr>
          <p:sp>
            <p:nvSpPr>
              <p:cNvPr id="39" name="Triangolo isoscele 38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Triangolo isoscele 39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Triangolo isoscele 40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Triangolo isoscele 41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Triangolo isoscele 42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Triangolo isoscele 43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Triangolo isoscele 44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Triangolo isoscele 45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Triangolo isoscele 46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Triangolo isoscele 47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Triangolo isoscele 48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50" name="CasellaDiTesto 49"/>
            <p:cNvSpPr txBox="1"/>
            <p:nvPr/>
          </p:nvSpPr>
          <p:spPr>
            <a:xfrm>
              <a:off x="25679400" y="1019236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51" name="Triangolo isoscele 50"/>
            <p:cNvSpPr/>
            <p:nvPr/>
          </p:nvSpPr>
          <p:spPr>
            <a:xfrm rot="5400000" flipV="1">
              <a:off x="933450" y="6316654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Triangolo isoscele 51"/>
            <p:cNvSpPr/>
            <p:nvPr/>
          </p:nvSpPr>
          <p:spPr>
            <a:xfrm rot="5400000" flipV="1">
              <a:off x="933450" y="6747662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Triangolo isoscele 52"/>
            <p:cNvSpPr/>
            <p:nvPr/>
          </p:nvSpPr>
          <p:spPr>
            <a:xfrm rot="5400000" flipV="1">
              <a:off x="933450" y="7154854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Triangolo isoscele 53"/>
            <p:cNvSpPr/>
            <p:nvPr/>
          </p:nvSpPr>
          <p:spPr>
            <a:xfrm rot="5400000" flipV="1">
              <a:off x="933450" y="7535854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Triangolo isoscele 54"/>
            <p:cNvSpPr/>
            <p:nvPr/>
          </p:nvSpPr>
          <p:spPr>
            <a:xfrm rot="5400000" flipV="1">
              <a:off x="933450" y="7916854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riangolo isoscele 55"/>
            <p:cNvSpPr/>
            <p:nvPr/>
          </p:nvSpPr>
          <p:spPr>
            <a:xfrm rot="5400000" flipV="1">
              <a:off x="933450" y="8264517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riangolo isoscele 56"/>
            <p:cNvSpPr/>
            <p:nvPr/>
          </p:nvSpPr>
          <p:spPr>
            <a:xfrm rot="5400000" flipV="1">
              <a:off x="933450" y="8640754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Triangolo isoscele 57"/>
            <p:cNvSpPr/>
            <p:nvPr/>
          </p:nvSpPr>
          <p:spPr>
            <a:xfrm rot="5400000" flipV="1">
              <a:off x="933450" y="9023123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Triangolo isoscele 58"/>
            <p:cNvSpPr/>
            <p:nvPr/>
          </p:nvSpPr>
          <p:spPr>
            <a:xfrm rot="5400000" flipV="1">
              <a:off x="933450" y="946806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Triangolo isoscele 59"/>
            <p:cNvSpPr/>
            <p:nvPr/>
          </p:nvSpPr>
          <p:spPr>
            <a:xfrm rot="5400000" flipV="1">
              <a:off x="933450" y="9936154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Triangolo isoscele 60"/>
            <p:cNvSpPr/>
            <p:nvPr/>
          </p:nvSpPr>
          <p:spPr>
            <a:xfrm rot="5400000" flipV="1">
              <a:off x="933450" y="10355254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CasellaDiTesto 61"/>
            <p:cNvSpPr txBox="1"/>
            <p:nvPr/>
          </p:nvSpPr>
          <p:spPr>
            <a:xfrm>
              <a:off x="1419225" y="6248400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1419224" y="6690996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1428750" y="7071996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1428750" y="7491096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1409700" y="7850834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1409700" y="8183341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1419224" y="8595996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1419224" y="8948621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1409700" y="9447754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71" name="CasellaDiTesto 70"/>
            <p:cNvSpPr txBox="1"/>
            <p:nvPr/>
          </p:nvSpPr>
          <p:spPr>
            <a:xfrm>
              <a:off x="1419224" y="9860409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1419224" y="10310496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73" name="Parentesi graffa aperta 72"/>
            <p:cNvSpPr/>
            <p:nvPr/>
          </p:nvSpPr>
          <p:spPr>
            <a:xfrm>
              <a:off x="704850" y="6779699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4" name="Parentesi graffa aperta 73"/>
            <p:cNvSpPr/>
            <p:nvPr/>
          </p:nvSpPr>
          <p:spPr>
            <a:xfrm>
              <a:off x="704850" y="8275475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5" name="Parentesi graffa aperta 74"/>
            <p:cNvSpPr/>
            <p:nvPr/>
          </p:nvSpPr>
          <p:spPr>
            <a:xfrm>
              <a:off x="704850" y="9396096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6" name="Parentesi graffa aperta 75"/>
            <p:cNvSpPr/>
            <p:nvPr/>
          </p:nvSpPr>
          <p:spPr>
            <a:xfrm>
              <a:off x="685800" y="10363896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7" name="Parentesi graffa aperta 76"/>
            <p:cNvSpPr/>
            <p:nvPr/>
          </p:nvSpPr>
          <p:spPr>
            <a:xfrm>
              <a:off x="695325" y="6301674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80" name="Triangolo isoscele 79"/>
            <p:cNvSpPr/>
            <p:nvPr/>
          </p:nvSpPr>
          <p:spPr>
            <a:xfrm rot="5400000">
              <a:off x="25398072" y="1620712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Parentesi graffa aperta 80"/>
            <p:cNvSpPr/>
            <p:nvPr/>
          </p:nvSpPr>
          <p:spPr>
            <a:xfrm>
              <a:off x="25222200" y="3251175"/>
              <a:ext cx="342900" cy="1800711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Parentesi graffa aperta 81"/>
            <p:cNvSpPr/>
            <p:nvPr/>
          </p:nvSpPr>
          <p:spPr>
            <a:xfrm>
              <a:off x="25184100" y="9705489"/>
              <a:ext cx="342900" cy="72596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Parentesi graffa aperta 82"/>
            <p:cNvSpPr/>
            <p:nvPr/>
          </p:nvSpPr>
          <p:spPr>
            <a:xfrm>
              <a:off x="25184099" y="19543236"/>
              <a:ext cx="342901" cy="362982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Parentesi graffa aperta 83"/>
            <p:cNvSpPr/>
            <p:nvPr/>
          </p:nvSpPr>
          <p:spPr>
            <a:xfrm>
              <a:off x="25222201" y="25222200"/>
              <a:ext cx="304800" cy="14478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CasellaDiTesto 84"/>
            <p:cNvSpPr txBox="1"/>
            <p:nvPr/>
          </p:nvSpPr>
          <p:spPr>
            <a:xfrm>
              <a:off x="23545800" y="161176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6" name="CasellaDiTesto 85"/>
            <p:cNvSpPr txBox="1"/>
            <p:nvPr/>
          </p:nvSpPr>
          <p:spPr>
            <a:xfrm>
              <a:off x="23469600" y="97168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7" name="CasellaDiTesto 86"/>
            <p:cNvSpPr txBox="1"/>
            <p:nvPr/>
          </p:nvSpPr>
          <p:spPr>
            <a:xfrm rot="16200000">
              <a:off x="23823662" y="372400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8" name="CasellaDiTesto 87"/>
            <p:cNvSpPr txBox="1"/>
            <p:nvPr/>
          </p:nvSpPr>
          <p:spPr>
            <a:xfrm>
              <a:off x="23469600" y="1939426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 rot="16200000">
              <a:off x="23823662" y="25347662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cxnSp>
          <p:nvCxnSpPr>
            <p:cNvPr id="90" name="Connettore 1 89"/>
            <p:cNvCxnSpPr/>
            <p:nvPr/>
          </p:nvCxnSpPr>
          <p:spPr>
            <a:xfrm>
              <a:off x="16447770" y="3230880"/>
              <a:ext cx="2914650" cy="38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 flipV="1">
              <a:off x="16451580" y="3268980"/>
              <a:ext cx="2918460" cy="312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 flipV="1">
              <a:off x="16451580" y="3284220"/>
              <a:ext cx="2910840" cy="678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 flipV="1">
              <a:off x="16451580" y="3299460"/>
              <a:ext cx="2903220" cy="1005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 flipV="1">
              <a:off x="16459200" y="3299460"/>
              <a:ext cx="2872740" cy="1325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/>
          </p:nvCxnSpPr>
          <p:spPr>
            <a:xfrm flipV="1">
              <a:off x="16436340" y="3299460"/>
              <a:ext cx="2903220" cy="1699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 flipV="1">
              <a:off x="16451580" y="3291840"/>
              <a:ext cx="2910840" cy="2057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 flipV="1">
              <a:off x="16443960" y="3291840"/>
              <a:ext cx="2903220" cy="2407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 flipV="1">
              <a:off x="16443960" y="3383280"/>
              <a:ext cx="2910840" cy="2667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1"/>
            <p:cNvCxnSpPr/>
            <p:nvPr/>
          </p:nvCxnSpPr>
          <p:spPr>
            <a:xfrm flipV="1">
              <a:off x="16474440" y="3520440"/>
              <a:ext cx="2880360" cy="2872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/>
            <p:nvPr/>
          </p:nvCxnSpPr>
          <p:spPr>
            <a:xfrm flipV="1">
              <a:off x="16459200" y="3870960"/>
              <a:ext cx="2887980" cy="2910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/>
            <p:cNvCxnSpPr/>
            <p:nvPr/>
          </p:nvCxnSpPr>
          <p:spPr>
            <a:xfrm flipV="1">
              <a:off x="16459200" y="3901440"/>
              <a:ext cx="2887980" cy="3230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31"/>
            <p:cNvCxnSpPr/>
            <p:nvPr/>
          </p:nvCxnSpPr>
          <p:spPr>
            <a:xfrm flipV="1">
              <a:off x="16459200" y="3901440"/>
              <a:ext cx="2887980" cy="3573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/>
          </p:nvCxnSpPr>
          <p:spPr>
            <a:xfrm flipV="1">
              <a:off x="16428720" y="3909060"/>
              <a:ext cx="2918460" cy="396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/>
          </p:nvCxnSpPr>
          <p:spPr>
            <a:xfrm flipV="1">
              <a:off x="16443960" y="3901440"/>
              <a:ext cx="2910840" cy="4290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/>
          </p:nvCxnSpPr>
          <p:spPr>
            <a:xfrm flipV="1">
              <a:off x="16459200" y="4137660"/>
              <a:ext cx="2895600" cy="4404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/>
          </p:nvCxnSpPr>
          <p:spPr>
            <a:xfrm flipV="1">
              <a:off x="16466820" y="4145280"/>
              <a:ext cx="2880360" cy="4747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/>
          </p:nvCxnSpPr>
          <p:spPr>
            <a:xfrm flipV="1">
              <a:off x="16428720" y="4358640"/>
              <a:ext cx="2933700" cy="4899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/>
          </p:nvCxnSpPr>
          <p:spPr>
            <a:xfrm flipV="1">
              <a:off x="16443960" y="4366260"/>
              <a:ext cx="2926080" cy="5227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/>
          </p:nvCxnSpPr>
          <p:spPr>
            <a:xfrm flipV="1">
              <a:off x="16436340" y="4373880"/>
              <a:ext cx="2926080" cy="5623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/>
          </p:nvCxnSpPr>
          <p:spPr>
            <a:xfrm flipV="1">
              <a:off x="16466820" y="4503420"/>
              <a:ext cx="2895600" cy="5844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/>
          </p:nvCxnSpPr>
          <p:spPr>
            <a:xfrm flipV="1">
              <a:off x="16459200" y="4549140"/>
              <a:ext cx="2903220" cy="6149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/>
          </p:nvCxnSpPr>
          <p:spPr>
            <a:xfrm flipV="1">
              <a:off x="16466820" y="4602480"/>
              <a:ext cx="2895600" cy="6438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/>
          </p:nvCxnSpPr>
          <p:spPr>
            <a:xfrm flipV="1">
              <a:off x="16451580" y="4617720"/>
              <a:ext cx="2903220" cy="6766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/>
          </p:nvCxnSpPr>
          <p:spPr>
            <a:xfrm flipV="1">
              <a:off x="16459200" y="4617720"/>
              <a:ext cx="2903220" cy="7117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/>
          </p:nvCxnSpPr>
          <p:spPr>
            <a:xfrm flipV="1">
              <a:off x="16443960" y="4671060"/>
              <a:ext cx="2918460" cy="7437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/>
          </p:nvCxnSpPr>
          <p:spPr>
            <a:xfrm flipV="1">
              <a:off x="16443960" y="4853940"/>
              <a:ext cx="2910840" cy="7612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/>
          </p:nvCxnSpPr>
          <p:spPr>
            <a:xfrm flipV="1">
              <a:off x="16482060" y="4869180"/>
              <a:ext cx="2872740" cy="8282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/>
          </p:nvCxnSpPr>
          <p:spPr>
            <a:xfrm flipV="1">
              <a:off x="16459200" y="4869180"/>
              <a:ext cx="2895600" cy="79524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/>
          </p:nvCxnSpPr>
          <p:spPr>
            <a:xfrm flipV="1">
              <a:off x="16497300" y="5844540"/>
              <a:ext cx="2865120" cy="7688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/>
          </p:nvCxnSpPr>
          <p:spPr>
            <a:xfrm flipV="1">
              <a:off x="16489680" y="9631680"/>
              <a:ext cx="2857500" cy="4244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/>
          </p:nvCxnSpPr>
          <p:spPr>
            <a:xfrm flipV="1">
              <a:off x="16489680" y="9624060"/>
              <a:ext cx="2872740" cy="4587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/>
          </p:nvCxnSpPr>
          <p:spPr>
            <a:xfrm flipV="1">
              <a:off x="16497300" y="9692640"/>
              <a:ext cx="2865120" cy="4892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/>
          </p:nvCxnSpPr>
          <p:spPr>
            <a:xfrm flipV="1">
              <a:off x="16497300" y="9707880"/>
              <a:ext cx="2865120" cy="5227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/>
          </p:nvCxnSpPr>
          <p:spPr>
            <a:xfrm flipV="1">
              <a:off x="16482060" y="9944100"/>
              <a:ext cx="2880360" cy="5349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/>
          </p:nvCxnSpPr>
          <p:spPr>
            <a:xfrm flipV="1">
              <a:off x="16497300" y="9951720"/>
              <a:ext cx="2865120" cy="5707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/>
          </p:nvCxnSpPr>
          <p:spPr>
            <a:xfrm flipV="1">
              <a:off x="16504920" y="9974580"/>
              <a:ext cx="2857500" cy="6004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/>
          </p:nvCxnSpPr>
          <p:spPr>
            <a:xfrm flipV="1">
              <a:off x="16497300" y="9982200"/>
              <a:ext cx="2865120" cy="6385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/>
          </p:nvCxnSpPr>
          <p:spPr>
            <a:xfrm flipV="1">
              <a:off x="16504920" y="10241280"/>
              <a:ext cx="2865120" cy="6842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/>
          </p:nvCxnSpPr>
          <p:spPr>
            <a:xfrm flipV="1">
              <a:off x="16504920" y="10302240"/>
              <a:ext cx="2842260" cy="6416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/>
          </p:nvCxnSpPr>
          <p:spPr>
            <a:xfrm flipV="1">
              <a:off x="16489680" y="10507980"/>
              <a:ext cx="2872740" cy="6926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/>
          </p:nvCxnSpPr>
          <p:spPr>
            <a:xfrm flipV="1">
              <a:off x="16466820" y="10576560"/>
              <a:ext cx="2880360" cy="7231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/>
          </p:nvCxnSpPr>
          <p:spPr>
            <a:xfrm flipV="1">
              <a:off x="16482060" y="12656820"/>
              <a:ext cx="2872740" cy="5471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/>
          </p:nvCxnSpPr>
          <p:spPr>
            <a:xfrm flipV="1">
              <a:off x="16497300" y="12885420"/>
              <a:ext cx="2842260" cy="5615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/>
          </p:nvCxnSpPr>
          <p:spPr>
            <a:xfrm flipV="1">
              <a:off x="16466820" y="16421100"/>
              <a:ext cx="2880360" cy="2407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/>
          </p:nvCxnSpPr>
          <p:spPr>
            <a:xfrm flipV="1">
              <a:off x="16482060" y="17213580"/>
              <a:ext cx="2865120" cy="2042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/>
          </p:nvCxnSpPr>
          <p:spPr>
            <a:xfrm flipV="1">
              <a:off x="16512540" y="17922240"/>
              <a:ext cx="2849880" cy="1645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/>
          </p:nvCxnSpPr>
          <p:spPr>
            <a:xfrm flipV="1">
              <a:off x="16497300" y="18166080"/>
              <a:ext cx="2865120" cy="1775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/>
          </p:nvCxnSpPr>
          <p:spPr>
            <a:xfrm flipV="1">
              <a:off x="16504920" y="19568160"/>
              <a:ext cx="2849880" cy="716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/>
          </p:nvCxnSpPr>
          <p:spPr>
            <a:xfrm flipV="1">
              <a:off x="16482060" y="19644360"/>
              <a:ext cx="2865120" cy="975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/>
          </p:nvCxnSpPr>
          <p:spPr>
            <a:xfrm flipV="1">
              <a:off x="16527780" y="19773900"/>
              <a:ext cx="2834640" cy="1242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/>
          </p:nvCxnSpPr>
          <p:spPr>
            <a:xfrm>
              <a:off x="16512540" y="21358860"/>
              <a:ext cx="2849880" cy="9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/>
          </p:nvCxnSpPr>
          <p:spPr>
            <a:xfrm>
              <a:off x="16512540" y="21709380"/>
              <a:ext cx="2849880" cy="685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/>
          </p:nvCxnSpPr>
          <p:spPr>
            <a:xfrm>
              <a:off x="16504920" y="22075140"/>
              <a:ext cx="2872740" cy="327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/>
          </p:nvCxnSpPr>
          <p:spPr>
            <a:xfrm>
              <a:off x="16504920" y="22418040"/>
              <a:ext cx="2857500" cy="777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/>
          </p:nvCxnSpPr>
          <p:spPr>
            <a:xfrm flipV="1">
              <a:off x="16512540" y="26677620"/>
              <a:ext cx="2849880" cy="205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/>
          </p:nvCxnSpPr>
          <p:spPr>
            <a:xfrm flipV="1">
              <a:off x="16512540" y="26624280"/>
              <a:ext cx="2849880" cy="60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/>
          </p:nvCxnSpPr>
          <p:spPr>
            <a:xfrm flipV="1">
              <a:off x="16497300" y="26189940"/>
              <a:ext cx="2880360" cy="129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ttore 1 276"/>
            <p:cNvCxnSpPr/>
            <p:nvPr/>
          </p:nvCxnSpPr>
          <p:spPr>
            <a:xfrm>
              <a:off x="16497300" y="25961340"/>
              <a:ext cx="2865120" cy="236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/>
          </p:nvCxnSpPr>
          <p:spPr>
            <a:xfrm>
              <a:off x="16459200" y="25603200"/>
              <a:ext cx="2910840" cy="563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/>
          </p:nvCxnSpPr>
          <p:spPr>
            <a:xfrm>
              <a:off x="16497300" y="25260300"/>
              <a:ext cx="2872740" cy="845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/>
          </p:nvCxnSpPr>
          <p:spPr>
            <a:xfrm>
              <a:off x="16474440" y="24894540"/>
              <a:ext cx="2895600" cy="1150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/>
          </p:nvCxnSpPr>
          <p:spPr>
            <a:xfrm>
              <a:off x="16482060" y="24544020"/>
              <a:ext cx="2880360" cy="1257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/>
          </p:nvCxnSpPr>
          <p:spPr>
            <a:xfrm>
              <a:off x="16482060" y="24170640"/>
              <a:ext cx="2880360" cy="1508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ttore 1 291"/>
            <p:cNvCxnSpPr/>
            <p:nvPr/>
          </p:nvCxnSpPr>
          <p:spPr>
            <a:xfrm>
              <a:off x="16489680" y="23820120"/>
              <a:ext cx="2865120" cy="1859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ttore 1 294"/>
            <p:cNvCxnSpPr/>
            <p:nvPr/>
          </p:nvCxnSpPr>
          <p:spPr>
            <a:xfrm>
              <a:off x="16474440" y="23469600"/>
              <a:ext cx="2895600" cy="2164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ttore 1 298"/>
            <p:cNvCxnSpPr/>
            <p:nvPr/>
          </p:nvCxnSpPr>
          <p:spPr>
            <a:xfrm>
              <a:off x="16497300" y="23149560"/>
              <a:ext cx="2872740" cy="2095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ttore 1 301"/>
            <p:cNvCxnSpPr/>
            <p:nvPr/>
          </p:nvCxnSpPr>
          <p:spPr>
            <a:xfrm>
              <a:off x="16466820" y="22776180"/>
              <a:ext cx="2887980" cy="2446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89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ruppo 335"/>
          <p:cNvGrpSpPr/>
          <p:nvPr/>
        </p:nvGrpSpPr>
        <p:grpSpPr>
          <a:xfrm>
            <a:off x="685800" y="-152400"/>
            <a:ext cx="35890199" cy="27614880"/>
            <a:chOff x="685800" y="-152400"/>
            <a:chExt cx="35890199" cy="27614880"/>
          </a:xfrm>
        </p:grpSpPr>
        <p:grpSp>
          <p:nvGrpSpPr>
            <p:cNvPr id="2" name="Gruppo 1"/>
            <p:cNvGrpSpPr/>
            <p:nvPr/>
          </p:nvGrpSpPr>
          <p:grpSpPr>
            <a:xfrm>
              <a:off x="685800" y="-152400"/>
              <a:ext cx="35890199" cy="27614880"/>
              <a:chOff x="685800" y="0"/>
              <a:chExt cx="35890199" cy="27614880"/>
            </a:xfrm>
          </p:grpSpPr>
          <p:sp>
            <p:nvSpPr>
              <p:cNvPr id="4" name="CasellaDiTesto 3"/>
              <p:cNvSpPr txBox="1"/>
              <p:nvPr/>
            </p:nvSpPr>
            <p:spPr>
              <a:xfrm>
                <a:off x="990600" y="914400"/>
                <a:ext cx="5334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5400" b="1" dirty="0" err="1" smtClean="0"/>
                  <a:t>Chromosome</a:t>
                </a:r>
                <a:r>
                  <a:rPr lang="it-IT" sz="5400" b="1" dirty="0" smtClean="0"/>
                  <a:t> 7B</a:t>
                </a:r>
                <a:endParaRPr lang="it-IT" sz="5400" b="1" dirty="0"/>
              </a:p>
            </p:txBody>
          </p:sp>
          <p:grpSp>
            <p:nvGrpSpPr>
              <p:cNvPr id="8" name="Gruppo 7"/>
              <p:cNvGrpSpPr/>
              <p:nvPr/>
            </p:nvGrpSpPr>
            <p:grpSpPr>
              <a:xfrm>
                <a:off x="7674358" y="551149"/>
                <a:ext cx="22501117" cy="26477582"/>
                <a:chOff x="10356869" y="1600199"/>
                <a:chExt cx="21647131" cy="24877383"/>
              </a:xfrm>
            </p:grpSpPr>
            <p:pic>
              <p:nvPicPr>
                <p:cNvPr id="5122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483" t="23865" r="47387" b="22560"/>
                <a:stretch/>
              </p:blipFill>
              <p:spPr bwMode="auto">
                <a:xfrm rot="18978083">
                  <a:off x="10356869" y="6037435"/>
                  <a:ext cx="16986674" cy="17298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" name="Rettangolo 5"/>
                <p:cNvSpPr/>
                <p:nvPr/>
              </p:nvSpPr>
              <p:spPr>
                <a:xfrm>
                  <a:off x="19202400" y="1600199"/>
                  <a:ext cx="12801600" cy="248773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pic>
            <p:nvPicPr>
              <p:cNvPr id="11" name="Picture 3" descr="C:\Users\marco.maccaferri\Dropbox\CONSENSUS_MAP_MANUSCRIPT_2012\LD analysis\consensus-panel003.emf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20" t="-862" r="68828" b="18075"/>
              <a:stretch/>
            </p:blipFill>
            <p:spPr bwMode="auto">
              <a:xfrm>
                <a:off x="19425984" y="1089146"/>
                <a:ext cx="4833936" cy="265257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Ovale 8"/>
              <p:cNvSpPr/>
              <p:nvPr/>
            </p:nvSpPr>
            <p:spPr>
              <a:xfrm>
                <a:off x="19325034" y="11066748"/>
                <a:ext cx="334566" cy="64974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0" name="Picture 3" descr="C:\Users\marco.maccaferri\Dropbox\CONSENSUS_MAP_MANUSCRIPT_2012\LD analysis\consensus-panel003.emf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324" r="97996" b="19081"/>
              <a:stretch/>
            </p:blipFill>
            <p:spPr bwMode="auto">
              <a:xfrm>
                <a:off x="35061524" y="1124235"/>
                <a:ext cx="752475" cy="259267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" name="Gruppo 11"/>
              <p:cNvGrpSpPr/>
              <p:nvPr/>
            </p:nvGrpSpPr>
            <p:grpSpPr>
              <a:xfrm>
                <a:off x="762000" y="2311597"/>
                <a:ext cx="7086600" cy="2438400"/>
                <a:chOff x="762000" y="3429000"/>
                <a:chExt cx="7086600" cy="2438400"/>
              </a:xfrm>
            </p:grpSpPr>
            <p:grpSp>
              <p:nvGrpSpPr>
                <p:cNvPr id="13" name="Gruppo 12"/>
                <p:cNvGrpSpPr/>
                <p:nvPr/>
              </p:nvGrpSpPr>
              <p:grpSpPr>
                <a:xfrm>
                  <a:off x="1143000" y="4343400"/>
                  <a:ext cx="6096000" cy="609600"/>
                  <a:chOff x="1371600" y="3352800"/>
                  <a:chExt cx="6096000" cy="609600"/>
                </a:xfrm>
              </p:grpSpPr>
              <p:sp>
                <p:nvSpPr>
                  <p:cNvPr id="28" name="Rettangolo 27"/>
                  <p:cNvSpPr/>
                  <p:nvPr/>
                </p:nvSpPr>
                <p:spPr>
                  <a:xfrm>
                    <a:off x="1371600" y="3352800"/>
                    <a:ext cx="609600" cy="60960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9" name="Rettangolo 28"/>
                  <p:cNvSpPr/>
                  <p:nvPr/>
                </p:nvSpPr>
                <p:spPr>
                  <a:xfrm>
                    <a:off x="1981200" y="3352800"/>
                    <a:ext cx="609600" cy="6096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" name="Rettangolo 29"/>
                  <p:cNvSpPr/>
                  <p:nvPr/>
                </p:nvSpPr>
                <p:spPr>
                  <a:xfrm>
                    <a:off x="2590800" y="3352800"/>
                    <a:ext cx="609600" cy="6096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" name="Rettangolo 30"/>
                  <p:cNvSpPr/>
                  <p:nvPr/>
                </p:nvSpPr>
                <p:spPr>
                  <a:xfrm>
                    <a:off x="3200400" y="3352800"/>
                    <a:ext cx="609600" cy="60960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" name="Rettangolo 31"/>
                  <p:cNvSpPr/>
                  <p:nvPr/>
                </p:nvSpPr>
                <p:spPr>
                  <a:xfrm>
                    <a:off x="3810000" y="3352800"/>
                    <a:ext cx="609600" cy="6096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  <a:alpha val="9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3" name="Rettangolo 32"/>
                  <p:cNvSpPr/>
                  <p:nvPr/>
                </p:nvSpPr>
                <p:spPr>
                  <a:xfrm>
                    <a:off x="4419600" y="3352800"/>
                    <a:ext cx="609600" cy="6096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4" name="Rettangolo 33"/>
                  <p:cNvSpPr/>
                  <p:nvPr/>
                </p:nvSpPr>
                <p:spPr>
                  <a:xfrm>
                    <a:off x="5029200" y="3352800"/>
                    <a:ext cx="609600" cy="609600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5" name="Rettangolo 34"/>
                  <p:cNvSpPr/>
                  <p:nvPr/>
                </p:nvSpPr>
                <p:spPr>
                  <a:xfrm>
                    <a:off x="5638800" y="3352800"/>
                    <a:ext cx="609600" cy="609600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6" name="Rettangolo 35"/>
                  <p:cNvSpPr/>
                  <p:nvPr/>
                </p:nvSpPr>
                <p:spPr>
                  <a:xfrm>
                    <a:off x="6248400" y="3352800"/>
                    <a:ext cx="609600" cy="609600"/>
                  </a:xfrm>
                  <a:prstGeom prst="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7" name="Rettangolo 36"/>
                  <p:cNvSpPr/>
                  <p:nvPr/>
                </p:nvSpPr>
                <p:spPr>
                  <a:xfrm>
                    <a:off x="6858000" y="3352800"/>
                    <a:ext cx="609600" cy="609600"/>
                  </a:xfrm>
                  <a:prstGeom prst="rect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8" name="Rettangolo 37"/>
                  <p:cNvSpPr/>
                  <p:nvPr/>
                </p:nvSpPr>
                <p:spPr>
                  <a:xfrm>
                    <a:off x="1371600" y="3352800"/>
                    <a:ext cx="6096000" cy="609600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sp>
              <p:nvSpPr>
                <p:cNvPr id="14" name="CasellaDiTesto 13"/>
                <p:cNvSpPr txBox="1"/>
                <p:nvPr/>
              </p:nvSpPr>
              <p:spPr>
                <a:xfrm>
                  <a:off x="1066800" y="3429000"/>
                  <a:ext cx="65532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err="1" smtClean="0"/>
                    <a:t>Pairwise</a:t>
                  </a:r>
                  <a:r>
                    <a:rPr lang="it-IT" sz="3600" dirty="0" smtClean="0"/>
                    <a:t> LD, </a:t>
                  </a:r>
                  <a:r>
                    <a:rPr lang="it-IT" sz="3600" i="1" dirty="0" smtClean="0"/>
                    <a:t>r</a:t>
                  </a:r>
                  <a:r>
                    <a:rPr lang="it-IT" sz="3600" baseline="30000" dirty="0" smtClean="0"/>
                    <a:t>2</a:t>
                  </a:r>
                  <a:r>
                    <a:rPr lang="it-IT" sz="3600" dirty="0" smtClean="0"/>
                    <a:t> </a:t>
                  </a:r>
                  <a:r>
                    <a:rPr lang="it-IT" sz="3600" dirty="0" err="1" smtClean="0"/>
                    <a:t>values</a:t>
                  </a:r>
                  <a:r>
                    <a:rPr lang="it-IT" sz="3600" dirty="0" smtClean="0"/>
                    <a:t> color </a:t>
                  </a:r>
                  <a:r>
                    <a:rPr lang="it-IT" sz="3600" dirty="0" err="1" smtClean="0"/>
                    <a:t>key</a:t>
                  </a:r>
                  <a:endParaRPr lang="it-IT" sz="3600" dirty="0"/>
                </a:p>
              </p:txBody>
            </p:sp>
            <p:cxnSp>
              <p:nvCxnSpPr>
                <p:cNvPr id="15" name="Connettore 1 14"/>
                <p:cNvCxnSpPr/>
                <p:nvPr/>
              </p:nvCxnSpPr>
              <p:spPr>
                <a:xfrm>
                  <a:off x="11430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ttore 1 15"/>
                <p:cNvCxnSpPr/>
                <p:nvPr/>
              </p:nvCxnSpPr>
              <p:spPr>
                <a:xfrm>
                  <a:off x="1143000" y="5105400"/>
                  <a:ext cx="609600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ttore 1 16"/>
                <p:cNvCxnSpPr/>
                <p:nvPr/>
              </p:nvCxnSpPr>
              <p:spPr>
                <a:xfrm>
                  <a:off x="23622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ttore 1 17"/>
                <p:cNvCxnSpPr/>
                <p:nvPr/>
              </p:nvCxnSpPr>
              <p:spPr>
                <a:xfrm>
                  <a:off x="35814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ttore 1 18"/>
                <p:cNvCxnSpPr/>
                <p:nvPr/>
              </p:nvCxnSpPr>
              <p:spPr>
                <a:xfrm>
                  <a:off x="48006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ttore 1 19"/>
                <p:cNvCxnSpPr/>
                <p:nvPr/>
              </p:nvCxnSpPr>
              <p:spPr>
                <a:xfrm>
                  <a:off x="60198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ttore 1 20"/>
                <p:cNvCxnSpPr/>
                <p:nvPr/>
              </p:nvCxnSpPr>
              <p:spPr>
                <a:xfrm>
                  <a:off x="7239000" y="5105400"/>
                  <a:ext cx="0" cy="18097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CasellaDiTesto 21"/>
                <p:cNvSpPr txBox="1"/>
                <p:nvPr/>
              </p:nvSpPr>
              <p:spPr>
                <a:xfrm>
                  <a:off x="762000" y="5221069"/>
                  <a:ext cx="88582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0.0</a:t>
                  </a:r>
                  <a:endParaRPr lang="it-IT" sz="3600" dirty="0"/>
                </a:p>
              </p:txBody>
            </p:sp>
            <p:sp>
              <p:nvSpPr>
                <p:cNvPr id="23" name="CasellaDiTesto 22"/>
                <p:cNvSpPr txBox="1"/>
                <p:nvPr/>
              </p:nvSpPr>
              <p:spPr>
                <a:xfrm>
                  <a:off x="1981200" y="5181600"/>
                  <a:ext cx="88582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0.2</a:t>
                  </a:r>
                  <a:endParaRPr lang="it-IT" sz="3600" dirty="0"/>
                </a:p>
              </p:txBody>
            </p:sp>
            <p:sp>
              <p:nvSpPr>
                <p:cNvPr id="24" name="CasellaDiTesto 23"/>
                <p:cNvSpPr txBox="1"/>
                <p:nvPr/>
              </p:nvSpPr>
              <p:spPr>
                <a:xfrm>
                  <a:off x="3200400" y="5181600"/>
                  <a:ext cx="93345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0.4</a:t>
                  </a:r>
                  <a:endParaRPr lang="it-IT" sz="3600" dirty="0"/>
                </a:p>
              </p:txBody>
            </p:sp>
            <p:sp>
              <p:nvSpPr>
                <p:cNvPr id="25" name="CasellaDiTesto 24"/>
                <p:cNvSpPr txBox="1"/>
                <p:nvPr/>
              </p:nvSpPr>
              <p:spPr>
                <a:xfrm>
                  <a:off x="4419600" y="5181600"/>
                  <a:ext cx="93345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0.6</a:t>
                  </a:r>
                  <a:endParaRPr lang="it-IT" sz="3600" dirty="0"/>
                </a:p>
              </p:txBody>
            </p:sp>
            <p:sp>
              <p:nvSpPr>
                <p:cNvPr id="26" name="CasellaDiTesto 25"/>
                <p:cNvSpPr txBox="1"/>
                <p:nvPr/>
              </p:nvSpPr>
              <p:spPr>
                <a:xfrm>
                  <a:off x="5638800" y="5181600"/>
                  <a:ext cx="93345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0.8</a:t>
                  </a:r>
                  <a:endParaRPr lang="it-IT" sz="3600" dirty="0"/>
                </a:p>
              </p:txBody>
            </p:sp>
            <p:sp>
              <p:nvSpPr>
                <p:cNvPr id="27" name="CasellaDiTesto 26"/>
                <p:cNvSpPr txBox="1"/>
                <p:nvPr/>
              </p:nvSpPr>
              <p:spPr>
                <a:xfrm>
                  <a:off x="6915150" y="5181600"/>
                  <a:ext cx="93345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3600" dirty="0" smtClean="0"/>
                    <a:t>1.0</a:t>
                  </a:r>
                  <a:endParaRPr lang="it-IT" sz="3600" dirty="0"/>
                </a:p>
              </p:txBody>
            </p:sp>
          </p:grpSp>
          <p:grpSp>
            <p:nvGrpSpPr>
              <p:cNvPr id="39" name="Gruppo 38"/>
              <p:cNvGrpSpPr/>
              <p:nvPr/>
            </p:nvGrpSpPr>
            <p:grpSpPr>
              <a:xfrm>
                <a:off x="27203399" y="770156"/>
                <a:ext cx="3848100" cy="381000"/>
                <a:chOff x="25603200" y="762000"/>
                <a:chExt cx="3848100" cy="381000"/>
              </a:xfrm>
            </p:grpSpPr>
            <p:sp>
              <p:nvSpPr>
                <p:cNvPr id="40" name="Triangolo isoscele 39"/>
                <p:cNvSpPr/>
                <p:nvPr/>
              </p:nvSpPr>
              <p:spPr>
                <a:xfrm flipV="1">
                  <a:off x="25603200" y="762000"/>
                  <a:ext cx="228600" cy="381000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1" name="Triangolo isoscele 40"/>
                <p:cNvSpPr/>
                <p:nvPr/>
              </p:nvSpPr>
              <p:spPr>
                <a:xfrm flipV="1">
                  <a:off x="25984200" y="762000"/>
                  <a:ext cx="228600" cy="381000"/>
                </a:xfrm>
                <a:prstGeom prst="triangl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2" name="Triangolo isoscele 41"/>
                <p:cNvSpPr/>
                <p:nvPr/>
              </p:nvSpPr>
              <p:spPr>
                <a:xfrm flipV="1">
                  <a:off x="26327100" y="762000"/>
                  <a:ext cx="228600" cy="381000"/>
                </a:xfrm>
                <a:prstGeom prst="triangle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3" name="Triangolo isoscele 42"/>
                <p:cNvSpPr/>
                <p:nvPr/>
              </p:nvSpPr>
              <p:spPr>
                <a:xfrm flipV="1">
                  <a:off x="26670000" y="762000"/>
                  <a:ext cx="228600" cy="381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4" name="Triangolo isoscele 43"/>
                <p:cNvSpPr/>
                <p:nvPr/>
              </p:nvSpPr>
              <p:spPr>
                <a:xfrm flipV="1">
                  <a:off x="27051000" y="762000"/>
                  <a:ext cx="228600" cy="381000"/>
                </a:xfrm>
                <a:prstGeom prst="triangl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5" name="Triangolo isoscele 44"/>
                <p:cNvSpPr/>
                <p:nvPr/>
              </p:nvSpPr>
              <p:spPr>
                <a:xfrm flipV="1">
                  <a:off x="27432000" y="762000"/>
                  <a:ext cx="228600" cy="381000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6" name="Triangolo isoscele 45"/>
                <p:cNvSpPr/>
                <p:nvPr/>
              </p:nvSpPr>
              <p:spPr>
                <a:xfrm flipV="1">
                  <a:off x="27774900" y="762000"/>
                  <a:ext cx="228600" cy="381000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7" name="Triangolo isoscele 46"/>
                <p:cNvSpPr/>
                <p:nvPr/>
              </p:nvSpPr>
              <p:spPr>
                <a:xfrm flipV="1">
                  <a:off x="28117800" y="762000"/>
                  <a:ext cx="228600" cy="381000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8" name="Triangolo isoscele 47"/>
                <p:cNvSpPr/>
                <p:nvPr/>
              </p:nvSpPr>
              <p:spPr>
                <a:xfrm flipV="1">
                  <a:off x="28498800" y="762000"/>
                  <a:ext cx="228600" cy="381000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9" name="Triangolo isoscele 48"/>
                <p:cNvSpPr/>
                <p:nvPr/>
              </p:nvSpPr>
              <p:spPr>
                <a:xfrm flipV="1">
                  <a:off x="28879800" y="762000"/>
                  <a:ext cx="228600" cy="381000"/>
                </a:xfrm>
                <a:prstGeom prst="triangl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0" name="Triangolo isoscele 49"/>
                <p:cNvSpPr/>
                <p:nvPr/>
              </p:nvSpPr>
              <p:spPr>
                <a:xfrm flipV="1">
                  <a:off x="29222700" y="762000"/>
                  <a:ext cx="228600" cy="381000"/>
                </a:xfrm>
                <a:prstGeom prst="triangl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51" name="CasellaDiTesto 50"/>
              <p:cNvSpPr txBox="1"/>
              <p:nvPr/>
            </p:nvSpPr>
            <p:spPr>
              <a:xfrm>
                <a:off x="26441400" y="0"/>
                <a:ext cx="101345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Single marker F</a:t>
                </a:r>
                <a:r>
                  <a:rPr lang="it-IT" sz="3600" baseline="-25000" dirty="0" smtClean="0"/>
                  <a:t>ST</a:t>
                </a:r>
                <a:r>
                  <a:rPr lang="it-IT" sz="3600" dirty="0"/>
                  <a:t> </a:t>
                </a:r>
                <a:r>
                  <a:rPr lang="it-IT" sz="3600" dirty="0" smtClean="0"/>
                  <a:t> (</a:t>
                </a:r>
                <a:r>
                  <a:rPr lang="it-IT" sz="3600" i="1" dirty="0" smtClean="0"/>
                  <a:t>P</a:t>
                </a:r>
                <a:r>
                  <a:rPr lang="it-IT" sz="3600" dirty="0" smtClean="0"/>
                  <a:t> ≤ 0.01)   </a:t>
                </a:r>
                <a:endParaRPr lang="it-IT" sz="3600" dirty="0"/>
              </a:p>
            </p:txBody>
          </p:sp>
          <p:sp>
            <p:nvSpPr>
              <p:cNvPr id="52" name="Triangolo isoscele 51"/>
              <p:cNvSpPr/>
              <p:nvPr/>
            </p:nvSpPr>
            <p:spPr>
              <a:xfrm rot="5400000" flipV="1">
                <a:off x="933450" y="5097454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Triangolo isoscele 52"/>
              <p:cNvSpPr/>
              <p:nvPr/>
            </p:nvSpPr>
            <p:spPr>
              <a:xfrm rot="5400000" flipV="1">
                <a:off x="933450" y="5528462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Triangolo isoscele 53"/>
              <p:cNvSpPr/>
              <p:nvPr/>
            </p:nvSpPr>
            <p:spPr>
              <a:xfrm rot="5400000" flipV="1">
                <a:off x="933450" y="5935654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Triangolo isoscele 54"/>
              <p:cNvSpPr/>
              <p:nvPr/>
            </p:nvSpPr>
            <p:spPr>
              <a:xfrm rot="5400000" flipV="1">
                <a:off x="933450" y="6316654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Triangolo isoscele 55"/>
              <p:cNvSpPr/>
              <p:nvPr/>
            </p:nvSpPr>
            <p:spPr>
              <a:xfrm rot="5400000" flipV="1">
                <a:off x="933450" y="6697654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Triangolo isoscele 56"/>
              <p:cNvSpPr/>
              <p:nvPr/>
            </p:nvSpPr>
            <p:spPr>
              <a:xfrm rot="5400000" flipV="1">
                <a:off x="933450" y="7045317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Triangolo isoscele 57"/>
              <p:cNvSpPr/>
              <p:nvPr/>
            </p:nvSpPr>
            <p:spPr>
              <a:xfrm rot="5400000" flipV="1">
                <a:off x="933450" y="7421554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Triangolo isoscele 58"/>
              <p:cNvSpPr/>
              <p:nvPr/>
            </p:nvSpPr>
            <p:spPr>
              <a:xfrm rot="5400000" flipV="1">
                <a:off x="933450" y="7803923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Triangolo isoscele 59"/>
              <p:cNvSpPr/>
              <p:nvPr/>
            </p:nvSpPr>
            <p:spPr>
              <a:xfrm rot="5400000" flipV="1">
                <a:off x="933450" y="824886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Triangolo isoscele 60"/>
              <p:cNvSpPr/>
              <p:nvPr/>
            </p:nvSpPr>
            <p:spPr>
              <a:xfrm rot="5400000" flipV="1">
                <a:off x="933450" y="8716954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2" name="Triangolo isoscele 61"/>
              <p:cNvSpPr/>
              <p:nvPr/>
            </p:nvSpPr>
            <p:spPr>
              <a:xfrm rot="5400000" flipV="1">
                <a:off x="933450" y="9136054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>
                <a:off x="1419225" y="5029200"/>
                <a:ext cx="2590800" cy="633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</a:t>
                </a:r>
                <a:r>
                  <a:rPr lang="it-IT" sz="2800" dirty="0" err="1" smtClean="0"/>
                  <a:t>all</a:t>
                </a:r>
                <a:r>
                  <a:rPr lang="it-IT" sz="2800" dirty="0" smtClean="0"/>
                  <a:t> 5 </a:t>
                </a:r>
                <a:r>
                  <a:rPr lang="it-IT" sz="2800" dirty="0" err="1" smtClean="0"/>
                  <a:t>groups</a:t>
                </a:r>
                <a:r>
                  <a:rPr lang="it-IT" sz="2800" dirty="0" smtClean="0"/>
                  <a:t>     </a:t>
                </a:r>
                <a:endParaRPr lang="it-IT" sz="2800" dirty="0"/>
              </a:p>
            </p:txBody>
          </p:sp>
          <p:sp>
            <p:nvSpPr>
              <p:cNvPr id="64" name="CasellaDiTesto 63"/>
              <p:cNvSpPr txBox="1"/>
              <p:nvPr/>
            </p:nvSpPr>
            <p:spPr>
              <a:xfrm>
                <a:off x="1419224" y="5471796"/>
                <a:ext cx="70580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</a:t>
                </a:r>
                <a:r>
                  <a:rPr lang="it-IT" sz="2800" dirty="0" err="1" smtClean="0"/>
                  <a:t>dryland</a:t>
                </a:r>
                <a:r>
                  <a:rPr lang="it-IT" sz="2800" dirty="0" smtClean="0"/>
                  <a:t> / ICARDA temperate     </a:t>
                </a:r>
                <a:endParaRPr lang="it-IT" sz="2800" dirty="0"/>
              </a:p>
            </p:txBody>
          </p:sp>
          <p:sp>
            <p:nvSpPr>
              <p:cNvPr id="65" name="CasellaDiTesto 64"/>
              <p:cNvSpPr txBox="1"/>
              <p:nvPr/>
            </p:nvSpPr>
            <p:spPr>
              <a:xfrm>
                <a:off x="1428750" y="5852796"/>
                <a:ext cx="75819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</a:t>
                </a:r>
                <a:r>
                  <a:rPr lang="it-IT" sz="2800" dirty="0" err="1" smtClean="0"/>
                  <a:t>dryland</a:t>
                </a:r>
                <a:r>
                  <a:rPr lang="it-IT" sz="2800" dirty="0" smtClean="0"/>
                  <a:t> / </a:t>
                </a:r>
                <a:r>
                  <a:rPr lang="it-IT" sz="2800" dirty="0" err="1" smtClean="0"/>
                  <a:t>Italian</a:t>
                </a:r>
                <a:r>
                  <a:rPr lang="it-IT" sz="2800" dirty="0" smtClean="0"/>
                  <a:t>, </a:t>
                </a:r>
                <a:r>
                  <a:rPr lang="it-IT" sz="2800" dirty="0" err="1" smtClean="0"/>
                  <a:t>early</a:t>
                </a:r>
                <a:r>
                  <a:rPr lang="it-IT" sz="2800" dirty="0" smtClean="0"/>
                  <a:t> CIMMYT     </a:t>
                </a:r>
                <a:endParaRPr lang="it-IT" sz="2800" dirty="0"/>
              </a:p>
            </p:txBody>
          </p:sp>
          <p:sp>
            <p:nvSpPr>
              <p:cNvPr id="66" name="CasellaDiTesto 65"/>
              <p:cNvSpPr txBox="1"/>
              <p:nvPr/>
            </p:nvSpPr>
            <p:spPr>
              <a:xfrm>
                <a:off x="1428750" y="6271896"/>
                <a:ext cx="77343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</a:t>
                </a:r>
                <a:r>
                  <a:rPr lang="it-IT" sz="2800" dirty="0" err="1" smtClean="0"/>
                  <a:t>dryland</a:t>
                </a:r>
                <a:r>
                  <a:rPr lang="it-IT" sz="2800" dirty="0" smtClean="0"/>
                  <a:t> / </a:t>
                </a:r>
                <a:r>
                  <a:rPr lang="it-IT" sz="2800" dirty="0" err="1" smtClean="0"/>
                  <a:t>mid</a:t>
                </a:r>
                <a:r>
                  <a:rPr lang="it-IT" sz="2800" dirty="0" smtClean="0"/>
                  <a:t> CIMMYT, ICARDA     </a:t>
                </a:r>
                <a:endParaRPr lang="it-IT" sz="2800" dirty="0"/>
              </a:p>
            </p:txBody>
          </p:sp>
          <p:sp>
            <p:nvSpPr>
              <p:cNvPr id="67" name="CasellaDiTesto 66"/>
              <p:cNvSpPr txBox="1"/>
              <p:nvPr/>
            </p:nvSpPr>
            <p:spPr>
              <a:xfrm>
                <a:off x="1409700" y="6631634"/>
                <a:ext cx="79057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</a:t>
                </a:r>
                <a:r>
                  <a:rPr lang="it-IT" sz="2800" dirty="0" err="1" smtClean="0"/>
                  <a:t>dryland</a:t>
                </a:r>
                <a:r>
                  <a:rPr lang="it-IT" sz="2800" dirty="0" smtClean="0"/>
                  <a:t> / late CIMMYT     </a:t>
                </a:r>
                <a:endParaRPr lang="it-IT" sz="2800" dirty="0"/>
              </a:p>
            </p:txBody>
          </p:sp>
          <p:sp>
            <p:nvSpPr>
              <p:cNvPr id="68" name="CasellaDiTesto 67"/>
              <p:cNvSpPr txBox="1"/>
              <p:nvPr/>
            </p:nvSpPr>
            <p:spPr>
              <a:xfrm>
                <a:off x="1409700" y="6964141"/>
                <a:ext cx="77533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temperate / </a:t>
                </a:r>
                <a:r>
                  <a:rPr lang="it-IT" sz="2800" dirty="0" err="1" smtClean="0"/>
                  <a:t>Italian</a:t>
                </a:r>
                <a:r>
                  <a:rPr lang="it-IT" sz="2800" dirty="0" smtClean="0"/>
                  <a:t>, </a:t>
                </a:r>
                <a:r>
                  <a:rPr lang="it-IT" sz="2800" dirty="0" err="1" smtClean="0"/>
                  <a:t>early</a:t>
                </a:r>
                <a:r>
                  <a:rPr lang="it-IT" sz="2800" dirty="0" smtClean="0"/>
                  <a:t> CIMMYT     </a:t>
                </a:r>
                <a:endParaRPr lang="it-IT" sz="2800" dirty="0"/>
              </a:p>
            </p:txBody>
          </p:sp>
          <p:sp>
            <p:nvSpPr>
              <p:cNvPr id="69" name="CasellaDiTesto 68"/>
              <p:cNvSpPr txBox="1"/>
              <p:nvPr/>
            </p:nvSpPr>
            <p:spPr>
              <a:xfrm>
                <a:off x="1419224" y="7376796"/>
                <a:ext cx="80486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temperate / </a:t>
                </a:r>
                <a:r>
                  <a:rPr lang="it-IT" sz="2800" dirty="0" err="1" smtClean="0"/>
                  <a:t>mid</a:t>
                </a:r>
                <a:r>
                  <a:rPr lang="it-IT" sz="2800" dirty="0" smtClean="0"/>
                  <a:t> CIMMYT, ICARDA     </a:t>
                </a:r>
                <a:endParaRPr lang="it-IT" sz="2800" dirty="0"/>
              </a:p>
            </p:txBody>
          </p:sp>
          <p:sp>
            <p:nvSpPr>
              <p:cNvPr id="70" name="CasellaDiTesto 69"/>
              <p:cNvSpPr txBox="1"/>
              <p:nvPr/>
            </p:nvSpPr>
            <p:spPr>
              <a:xfrm>
                <a:off x="1419224" y="7729421"/>
                <a:ext cx="81248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ICARDA temperate / late CIMMYT     </a:t>
                </a:r>
                <a:endParaRPr lang="it-IT" sz="2800" dirty="0"/>
              </a:p>
            </p:txBody>
          </p:sp>
          <p:sp>
            <p:nvSpPr>
              <p:cNvPr id="71" name="CasellaDiTesto 70"/>
              <p:cNvSpPr txBox="1"/>
              <p:nvPr/>
            </p:nvSpPr>
            <p:spPr>
              <a:xfrm>
                <a:off x="1409700" y="8228554"/>
                <a:ext cx="77533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</a:t>
                </a:r>
                <a:r>
                  <a:rPr lang="it-IT" sz="2800" dirty="0" err="1" smtClean="0"/>
                  <a:t>Italian</a:t>
                </a:r>
                <a:r>
                  <a:rPr lang="it-IT" sz="2800" dirty="0" smtClean="0"/>
                  <a:t>, </a:t>
                </a:r>
                <a:r>
                  <a:rPr lang="it-IT" sz="2800" dirty="0" err="1" smtClean="0"/>
                  <a:t>early</a:t>
                </a:r>
                <a:r>
                  <a:rPr lang="it-IT" sz="2800" dirty="0" smtClean="0"/>
                  <a:t> CIMMYT / </a:t>
                </a:r>
                <a:r>
                  <a:rPr lang="it-IT" sz="2800" dirty="0" err="1" smtClean="0"/>
                  <a:t>mid</a:t>
                </a:r>
                <a:r>
                  <a:rPr lang="it-IT" sz="2800" dirty="0" smtClean="0"/>
                  <a:t> CIMMYT, ICARDA     </a:t>
                </a:r>
                <a:endParaRPr lang="it-IT" sz="2800" dirty="0"/>
              </a:p>
            </p:txBody>
          </p:sp>
          <p:sp>
            <p:nvSpPr>
              <p:cNvPr id="72" name="CasellaDiTesto 71"/>
              <p:cNvSpPr txBox="1"/>
              <p:nvPr/>
            </p:nvSpPr>
            <p:spPr>
              <a:xfrm>
                <a:off x="1419224" y="8641209"/>
                <a:ext cx="80486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 smtClean="0"/>
                  <a:t> </a:t>
                </a:r>
                <a:r>
                  <a:rPr lang="it-IT" sz="2800" dirty="0" err="1" smtClean="0"/>
                  <a:t>Italian</a:t>
                </a:r>
                <a:r>
                  <a:rPr lang="it-IT" sz="2800" dirty="0" smtClean="0"/>
                  <a:t>, </a:t>
                </a:r>
                <a:r>
                  <a:rPr lang="it-IT" sz="2800" dirty="0" err="1" smtClean="0"/>
                  <a:t>early</a:t>
                </a:r>
                <a:r>
                  <a:rPr lang="it-IT" sz="2800" dirty="0" smtClean="0"/>
                  <a:t> CIMMYT / late CIMMYT     </a:t>
                </a:r>
                <a:endParaRPr lang="it-IT" sz="2800" dirty="0"/>
              </a:p>
            </p:txBody>
          </p:sp>
          <p:sp>
            <p:nvSpPr>
              <p:cNvPr id="73" name="CasellaDiTesto 72"/>
              <p:cNvSpPr txBox="1"/>
              <p:nvPr/>
            </p:nvSpPr>
            <p:spPr>
              <a:xfrm>
                <a:off x="1419224" y="9091296"/>
                <a:ext cx="81248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800" dirty="0" smtClean="0"/>
                  <a:t>F</a:t>
                </a:r>
                <a:r>
                  <a:rPr lang="it-IT" sz="2800" baseline="-25000" dirty="0" smtClean="0"/>
                  <a:t>ST</a:t>
                </a:r>
                <a:r>
                  <a:rPr lang="it-IT" sz="2800" dirty="0"/>
                  <a:t> </a:t>
                </a:r>
                <a:r>
                  <a:rPr lang="it-IT" sz="2800" dirty="0" err="1" smtClean="0"/>
                  <a:t>mid</a:t>
                </a:r>
                <a:r>
                  <a:rPr lang="it-IT" sz="2800" dirty="0" smtClean="0"/>
                  <a:t> CIMMYT, ICARDA / late CIMMYT     </a:t>
                </a:r>
                <a:endParaRPr lang="it-IT" sz="2800" dirty="0"/>
              </a:p>
            </p:txBody>
          </p:sp>
          <p:sp>
            <p:nvSpPr>
              <p:cNvPr id="74" name="Parentesi graffa aperta 73"/>
              <p:cNvSpPr/>
              <p:nvPr/>
            </p:nvSpPr>
            <p:spPr>
              <a:xfrm>
                <a:off x="704850" y="5560499"/>
                <a:ext cx="152400" cy="1441955"/>
              </a:xfrm>
              <a:prstGeom prst="leftBrace">
                <a:avLst>
                  <a:gd name="adj1" fmla="val 48958"/>
                  <a:gd name="adj2" fmla="val 50000"/>
                </a:avLst>
              </a:prstGeom>
              <a:ln w="25400">
                <a:solidFill>
                  <a:schemeClr val="tx1">
                    <a:alpha val="6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75" name="Parentesi graffa aperta 74"/>
              <p:cNvSpPr/>
              <p:nvPr/>
            </p:nvSpPr>
            <p:spPr>
              <a:xfrm>
                <a:off x="704850" y="7056275"/>
                <a:ext cx="152400" cy="1052448"/>
              </a:xfrm>
              <a:prstGeom prst="leftBrace">
                <a:avLst>
                  <a:gd name="adj1" fmla="val 48958"/>
                  <a:gd name="adj2" fmla="val 50000"/>
                </a:avLst>
              </a:prstGeom>
              <a:ln w="25400">
                <a:solidFill>
                  <a:schemeClr val="tx1">
                    <a:alpha val="6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76" name="Parentesi graffa aperta 75"/>
              <p:cNvSpPr/>
              <p:nvPr/>
            </p:nvSpPr>
            <p:spPr>
              <a:xfrm>
                <a:off x="704850" y="8176896"/>
                <a:ext cx="152400" cy="833438"/>
              </a:xfrm>
              <a:prstGeom prst="leftBrace">
                <a:avLst>
                  <a:gd name="adj1" fmla="val 48958"/>
                  <a:gd name="adj2" fmla="val 50000"/>
                </a:avLst>
              </a:prstGeom>
              <a:ln w="25400">
                <a:solidFill>
                  <a:schemeClr val="tx1">
                    <a:alpha val="6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77" name="Parentesi graffa aperta 76"/>
              <p:cNvSpPr/>
              <p:nvPr/>
            </p:nvSpPr>
            <p:spPr>
              <a:xfrm>
                <a:off x="685800" y="9144696"/>
                <a:ext cx="152400" cy="410960"/>
              </a:xfrm>
              <a:prstGeom prst="leftBrace">
                <a:avLst>
                  <a:gd name="adj1" fmla="val 48958"/>
                  <a:gd name="adj2" fmla="val 50000"/>
                </a:avLst>
              </a:prstGeom>
              <a:ln w="25400">
                <a:solidFill>
                  <a:schemeClr val="tx1">
                    <a:alpha val="6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78" name="Parentesi graffa aperta 77"/>
              <p:cNvSpPr/>
              <p:nvPr/>
            </p:nvSpPr>
            <p:spPr>
              <a:xfrm>
                <a:off x="695325" y="5082474"/>
                <a:ext cx="152400" cy="410960"/>
              </a:xfrm>
              <a:prstGeom prst="leftBrace">
                <a:avLst>
                  <a:gd name="adj1" fmla="val 48958"/>
                  <a:gd name="adj2" fmla="val 50000"/>
                </a:avLst>
              </a:prstGeom>
              <a:ln w="25400">
                <a:solidFill>
                  <a:schemeClr val="tx1">
                    <a:alpha val="6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6673512" y="10197791"/>
                <a:ext cx="26635075" cy="7797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9" name="Parentesi graffa aperta 78"/>
            <p:cNvSpPr/>
            <p:nvPr/>
          </p:nvSpPr>
          <p:spPr>
            <a:xfrm>
              <a:off x="26022300" y="1450309"/>
              <a:ext cx="342900" cy="515652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Triangolo isoscele 80"/>
            <p:cNvSpPr/>
            <p:nvPr/>
          </p:nvSpPr>
          <p:spPr>
            <a:xfrm rot="5400000">
              <a:off x="26541071" y="5006014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Parentesi graffa aperta 81"/>
            <p:cNvSpPr/>
            <p:nvPr/>
          </p:nvSpPr>
          <p:spPr>
            <a:xfrm>
              <a:off x="26029920" y="8154295"/>
              <a:ext cx="335280" cy="481494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Parentesi graffa aperta 84"/>
            <p:cNvSpPr/>
            <p:nvPr/>
          </p:nvSpPr>
          <p:spPr>
            <a:xfrm>
              <a:off x="26060400" y="16460095"/>
              <a:ext cx="381000" cy="176694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8" name="Triangolo isoscele 87"/>
            <p:cNvSpPr/>
            <p:nvPr/>
          </p:nvSpPr>
          <p:spPr>
            <a:xfrm rot="5400000">
              <a:off x="26541072" y="2327971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Parentesi graffa aperta 89"/>
            <p:cNvSpPr/>
            <p:nvPr/>
          </p:nvSpPr>
          <p:spPr>
            <a:xfrm>
              <a:off x="25184101" y="2790173"/>
              <a:ext cx="342899" cy="826589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2" name="Parentesi graffa aperta 91"/>
            <p:cNvSpPr/>
            <p:nvPr/>
          </p:nvSpPr>
          <p:spPr>
            <a:xfrm>
              <a:off x="26060400" y="15217140"/>
              <a:ext cx="304800" cy="5715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Parentesi graffa aperta 92"/>
            <p:cNvSpPr/>
            <p:nvPr/>
          </p:nvSpPr>
          <p:spPr>
            <a:xfrm>
              <a:off x="26136600" y="21122640"/>
              <a:ext cx="381000" cy="11430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4" name="Parentesi graffa aperta 93"/>
            <p:cNvSpPr/>
            <p:nvPr/>
          </p:nvSpPr>
          <p:spPr>
            <a:xfrm>
              <a:off x="26022300" y="23332439"/>
              <a:ext cx="533400" cy="3559131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6" name="CasellaDiTesto 95"/>
            <p:cNvSpPr txBox="1"/>
            <p:nvPr/>
          </p:nvSpPr>
          <p:spPr>
            <a:xfrm rot="16200000">
              <a:off x="24774794" y="1692184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97" name="Triangolo isoscele 96"/>
            <p:cNvSpPr/>
            <p:nvPr/>
          </p:nvSpPr>
          <p:spPr>
            <a:xfrm rot="5400000">
              <a:off x="26541072" y="1904176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CasellaDiTesto 97"/>
            <p:cNvSpPr txBox="1"/>
            <p:nvPr/>
          </p:nvSpPr>
          <p:spPr>
            <a:xfrm>
              <a:off x="24686896" y="1894332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99" name="CasellaDiTesto 98"/>
            <p:cNvSpPr txBox="1"/>
            <p:nvPr/>
          </p:nvSpPr>
          <p:spPr>
            <a:xfrm>
              <a:off x="24317325" y="15218509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00" name="CasellaDiTesto 99"/>
            <p:cNvSpPr txBox="1"/>
            <p:nvPr/>
          </p:nvSpPr>
          <p:spPr>
            <a:xfrm rot="16200000">
              <a:off x="24188550" y="10182989"/>
              <a:ext cx="30973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ptns</a:t>
              </a:r>
              <a:r>
                <a:rPr lang="it-IT" sz="3600" dirty="0" smtClean="0"/>
                <a:t> 2 and 3 </a:t>
              </a:r>
              <a:endParaRPr lang="it-IT" sz="3600" dirty="0"/>
            </a:p>
          </p:txBody>
        </p:sp>
        <p:sp>
          <p:nvSpPr>
            <p:cNvPr id="101" name="CasellaDiTesto 100"/>
            <p:cNvSpPr txBox="1"/>
            <p:nvPr/>
          </p:nvSpPr>
          <p:spPr>
            <a:xfrm>
              <a:off x="24656416" y="489204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 </a:t>
              </a:r>
              <a:endParaRPr lang="it-IT" sz="3600" dirty="0"/>
            </a:p>
          </p:txBody>
        </p:sp>
        <p:sp>
          <p:nvSpPr>
            <p:cNvPr id="102" name="CasellaDiTesto 101"/>
            <p:cNvSpPr txBox="1"/>
            <p:nvPr/>
          </p:nvSpPr>
          <p:spPr>
            <a:xfrm rot="16200000">
              <a:off x="23936594" y="2718167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 </a:t>
              </a:r>
              <a:endParaRPr lang="it-IT" sz="3600" dirty="0"/>
            </a:p>
          </p:txBody>
        </p:sp>
        <p:sp>
          <p:nvSpPr>
            <p:cNvPr id="103" name="CasellaDiTesto 102"/>
            <p:cNvSpPr txBox="1"/>
            <p:nvPr/>
          </p:nvSpPr>
          <p:spPr>
            <a:xfrm>
              <a:off x="22936200" y="1395829"/>
              <a:ext cx="3200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ptns</a:t>
              </a:r>
              <a:r>
                <a:rPr lang="it-IT" sz="3600" dirty="0" smtClean="0"/>
                <a:t> 2 and 3  </a:t>
              </a:r>
              <a:endParaRPr lang="it-IT" sz="3600" dirty="0"/>
            </a:p>
          </p:txBody>
        </p:sp>
        <p:sp>
          <p:nvSpPr>
            <p:cNvPr id="104" name="CasellaDiTesto 103"/>
            <p:cNvSpPr txBox="1"/>
            <p:nvPr/>
          </p:nvSpPr>
          <p:spPr>
            <a:xfrm rot="16200000">
              <a:off x="24698594" y="21171902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05" name="CasellaDiTesto 104"/>
            <p:cNvSpPr txBox="1"/>
            <p:nvPr/>
          </p:nvSpPr>
          <p:spPr>
            <a:xfrm>
              <a:off x="24671656" y="2318004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06" name="CasellaDiTesto 105"/>
            <p:cNvSpPr txBox="1"/>
            <p:nvPr/>
          </p:nvSpPr>
          <p:spPr>
            <a:xfrm rot="16200000">
              <a:off x="24738062" y="24829502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  <p:sp>
          <p:nvSpPr>
            <p:cNvPr id="107" name="Parentesi graffa aperta 106"/>
            <p:cNvSpPr/>
            <p:nvPr/>
          </p:nvSpPr>
          <p:spPr>
            <a:xfrm>
              <a:off x="26060400" y="14417040"/>
              <a:ext cx="304800" cy="5715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CasellaDiTesto 107"/>
            <p:cNvSpPr txBox="1"/>
            <p:nvPr/>
          </p:nvSpPr>
          <p:spPr>
            <a:xfrm>
              <a:off x="24298275" y="14417040"/>
              <a:ext cx="199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cxnSp>
          <p:nvCxnSpPr>
            <p:cNvPr id="109" name="Connettore 1 108"/>
            <p:cNvCxnSpPr/>
            <p:nvPr/>
          </p:nvCxnSpPr>
          <p:spPr>
            <a:xfrm>
              <a:off x="16596360" y="1623060"/>
              <a:ext cx="2819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 flipV="1">
              <a:off x="16603980" y="1630680"/>
              <a:ext cx="2788920" cy="205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 flipV="1">
              <a:off x="16619220" y="1630680"/>
              <a:ext cx="2811780" cy="426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/>
          </p:nvCxnSpPr>
          <p:spPr>
            <a:xfrm flipV="1">
              <a:off x="16634460" y="2065020"/>
              <a:ext cx="279654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/>
          </p:nvCxnSpPr>
          <p:spPr>
            <a:xfrm flipV="1">
              <a:off x="16619220" y="2080260"/>
              <a:ext cx="2788920" cy="411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 flipV="1">
              <a:off x="16596360" y="2080260"/>
              <a:ext cx="2788920" cy="655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/>
          </p:nvCxnSpPr>
          <p:spPr>
            <a:xfrm flipV="1">
              <a:off x="16611600" y="2423160"/>
              <a:ext cx="2811780" cy="502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/>
            <p:cNvCxnSpPr/>
            <p:nvPr/>
          </p:nvCxnSpPr>
          <p:spPr>
            <a:xfrm flipV="1">
              <a:off x="16596360" y="2887980"/>
              <a:ext cx="2811780" cy="289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/>
          </p:nvCxnSpPr>
          <p:spPr>
            <a:xfrm>
              <a:off x="16603980" y="3375660"/>
              <a:ext cx="2811780" cy="266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/>
          </p:nvCxnSpPr>
          <p:spPr>
            <a:xfrm>
              <a:off x="16581120" y="3604260"/>
              <a:ext cx="2834640" cy="716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ttore 1 132"/>
            <p:cNvCxnSpPr/>
            <p:nvPr/>
          </p:nvCxnSpPr>
          <p:spPr>
            <a:xfrm>
              <a:off x="16611600" y="3825240"/>
              <a:ext cx="2811780" cy="594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/>
          </p:nvCxnSpPr>
          <p:spPr>
            <a:xfrm>
              <a:off x="16634460" y="4046220"/>
              <a:ext cx="2796540" cy="1287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/>
          </p:nvCxnSpPr>
          <p:spPr>
            <a:xfrm>
              <a:off x="16596360" y="4259580"/>
              <a:ext cx="2811780" cy="2232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/>
          </p:nvCxnSpPr>
          <p:spPr>
            <a:xfrm>
              <a:off x="16596360" y="4480560"/>
              <a:ext cx="2811780" cy="2042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>
              <a:off x="16603980" y="4716780"/>
              <a:ext cx="2804160" cy="1813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>
              <a:off x="16619220" y="4945380"/>
              <a:ext cx="2781300" cy="1577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/>
          </p:nvCxnSpPr>
          <p:spPr>
            <a:xfrm>
              <a:off x="16619220" y="5151120"/>
              <a:ext cx="2788920" cy="3093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/>
          </p:nvCxnSpPr>
          <p:spPr>
            <a:xfrm>
              <a:off x="16611600" y="5394960"/>
              <a:ext cx="2811780" cy="2872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/>
          </p:nvCxnSpPr>
          <p:spPr>
            <a:xfrm>
              <a:off x="16619220" y="5600700"/>
              <a:ext cx="2788920" cy="3520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/>
          </p:nvCxnSpPr>
          <p:spPr>
            <a:xfrm>
              <a:off x="16619220" y="5836920"/>
              <a:ext cx="2804160" cy="3688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/>
          </p:nvCxnSpPr>
          <p:spPr>
            <a:xfrm>
              <a:off x="16626840" y="6042660"/>
              <a:ext cx="2788920" cy="3649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/>
          </p:nvCxnSpPr>
          <p:spPr>
            <a:xfrm>
              <a:off x="16603980" y="6263640"/>
              <a:ext cx="2811780" cy="3695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/>
          </p:nvCxnSpPr>
          <p:spPr>
            <a:xfrm>
              <a:off x="16626840" y="6507480"/>
              <a:ext cx="2796540" cy="3794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/>
          </p:nvCxnSpPr>
          <p:spPr>
            <a:xfrm>
              <a:off x="16619220" y="6713220"/>
              <a:ext cx="2804160" cy="3863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/>
          </p:nvCxnSpPr>
          <p:spPr>
            <a:xfrm>
              <a:off x="16611600" y="6926580"/>
              <a:ext cx="2804160" cy="4663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/>
          </p:nvCxnSpPr>
          <p:spPr>
            <a:xfrm>
              <a:off x="16634460" y="7162800"/>
              <a:ext cx="2796540" cy="5212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/>
          </p:nvCxnSpPr>
          <p:spPr>
            <a:xfrm>
              <a:off x="16611600" y="7391400"/>
              <a:ext cx="2819400" cy="5631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/>
          </p:nvCxnSpPr>
          <p:spPr>
            <a:xfrm flipV="1">
              <a:off x="16550640" y="26822400"/>
              <a:ext cx="2865120" cy="99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/>
          </p:nvCxnSpPr>
          <p:spPr>
            <a:xfrm>
              <a:off x="16543020" y="26761440"/>
              <a:ext cx="2880360" cy="533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/>
          </p:nvCxnSpPr>
          <p:spPr>
            <a:xfrm>
              <a:off x="16527780" y="26555700"/>
              <a:ext cx="2895600" cy="266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/>
          </p:nvCxnSpPr>
          <p:spPr>
            <a:xfrm>
              <a:off x="16520160" y="26319480"/>
              <a:ext cx="2880360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/>
          </p:nvCxnSpPr>
          <p:spPr>
            <a:xfrm>
              <a:off x="16565880" y="26106120"/>
              <a:ext cx="2857500" cy="701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/>
          </p:nvCxnSpPr>
          <p:spPr>
            <a:xfrm>
              <a:off x="16565880" y="25885140"/>
              <a:ext cx="2857500" cy="929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/>
          </p:nvCxnSpPr>
          <p:spPr>
            <a:xfrm>
              <a:off x="16558260" y="25648920"/>
              <a:ext cx="2865120" cy="937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/>
          </p:nvCxnSpPr>
          <p:spPr>
            <a:xfrm>
              <a:off x="16543020" y="25420320"/>
              <a:ext cx="2872740" cy="1165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/>
          </p:nvCxnSpPr>
          <p:spPr>
            <a:xfrm>
              <a:off x="16550640" y="25199340"/>
              <a:ext cx="2849880" cy="1333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/>
          </p:nvCxnSpPr>
          <p:spPr>
            <a:xfrm>
              <a:off x="16543020" y="25001220"/>
              <a:ext cx="2887980" cy="1546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/>
          </p:nvCxnSpPr>
          <p:spPr>
            <a:xfrm>
              <a:off x="16558260" y="24787860"/>
              <a:ext cx="2842260" cy="1744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/>
          </p:nvCxnSpPr>
          <p:spPr>
            <a:xfrm>
              <a:off x="16565880" y="24551640"/>
              <a:ext cx="2842260" cy="19888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/>
          </p:nvCxnSpPr>
          <p:spPr>
            <a:xfrm>
              <a:off x="16581120" y="24338280"/>
              <a:ext cx="2827020" cy="2209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/>
          </p:nvCxnSpPr>
          <p:spPr>
            <a:xfrm>
              <a:off x="16596360" y="24132540"/>
              <a:ext cx="2827020" cy="2293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/>
          </p:nvCxnSpPr>
          <p:spPr>
            <a:xfrm>
              <a:off x="16535400" y="23888700"/>
              <a:ext cx="2880360" cy="2545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/>
          </p:nvCxnSpPr>
          <p:spPr>
            <a:xfrm>
              <a:off x="16573500" y="23690580"/>
              <a:ext cx="2842260" cy="2590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/>
          </p:nvCxnSpPr>
          <p:spPr>
            <a:xfrm>
              <a:off x="16573500" y="23454360"/>
              <a:ext cx="2842260" cy="2811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/>
          </p:nvCxnSpPr>
          <p:spPr>
            <a:xfrm>
              <a:off x="16558260" y="23248620"/>
              <a:ext cx="2849880" cy="3002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/>
          </p:nvCxnSpPr>
          <p:spPr>
            <a:xfrm>
              <a:off x="16603980" y="23050500"/>
              <a:ext cx="2811780" cy="3215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/>
          </p:nvCxnSpPr>
          <p:spPr>
            <a:xfrm>
              <a:off x="16565880" y="22814280"/>
              <a:ext cx="2842260" cy="3467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/>
          </p:nvCxnSpPr>
          <p:spPr>
            <a:xfrm>
              <a:off x="16550640" y="22585680"/>
              <a:ext cx="2865120" cy="3657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/>
          </p:nvCxnSpPr>
          <p:spPr>
            <a:xfrm>
              <a:off x="16535400" y="22349460"/>
              <a:ext cx="2872740" cy="388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/>
          </p:nvCxnSpPr>
          <p:spPr>
            <a:xfrm>
              <a:off x="16565880" y="22136100"/>
              <a:ext cx="2842260" cy="4107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/>
          </p:nvCxnSpPr>
          <p:spPr>
            <a:xfrm>
              <a:off x="16588740" y="21930360"/>
              <a:ext cx="2827020" cy="41757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/>
          </p:nvCxnSpPr>
          <p:spPr>
            <a:xfrm>
              <a:off x="16573500" y="21694140"/>
              <a:ext cx="2842260" cy="4411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/>
          </p:nvCxnSpPr>
          <p:spPr>
            <a:xfrm>
              <a:off x="16588740" y="21473160"/>
              <a:ext cx="2827020" cy="4617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/>
          </p:nvCxnSpPr>
          <p:spPr>
            <a:xfrm>
              <a:off x="16588740" y="21275040"/>
              <a:ext cx="2827020" cy="4815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/>
          </p:nvCxnSpPr>
          <p:spPr>
            <a:xfrm>
              <a:off x="16581120" y="21038820"/>
              <a:ext cx="2842260" cy="5013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/>
          </p:nvCxnSpPr>
          <p:spPr>
            <a:xfrm>
              <a:off x="16588740" y="20802600"/>
              <a:ext cx="2827020" cy="511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/>
          </p:nvCxnSpPr>
          <p:spPr>
            <a:xfrm>
              <a:off x="16588740" y="20589240"/>
              <a:ext cx="2834640" cy="5280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/>
          </p:nvCxnSpPr>
          <p:spPr>
            <a:xfrm>
              <a:off x="16588740" y="20436840"/>
              <a:ext cx="2819400" cy="5288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1 252"/>
            <p:cNvCxnSpPr/>
            <p:nvPr/>
          </p:nvCxnSpPr>
          <p:spPr>
            <a:xfrm>
              <a:off x="16588740" y="20193000"/>
              <a:ext cx="2827020" cy="5524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/>
          </p:nvCxnSpPr>
          <p:spPr>
            <a:xfrm>
              <a:off x="16611600" y="19964400"/>
              <a:ext cx="2788920" cy="5715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/>
          </p:nvCxnSpPr>
          <p:spPr>
            <a:xfrm>
              <a:off x="16596360" y="19720560"/>
              <a:ext cx="2788920" cy="5951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/>
          </p:nvCxnSpPr>
          <p:spPr>
            <a:xfrm>
              <a:off x="19888200" y="21717000"/>
              <a:ext cx="27432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/>
          </p:nvCxnSpPr>
          <p:spPr>
            <a:xfrm>
              <a:off x="16588740" y="15742920"/>
              <a:ext cx="2834640" cy="784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/>
          </p:nvCxnSpPr>
          <p:spPr>
            <a:xfrm>
              <a:off x="16626840" y="14660880"/>
              <a:ext cx="2796540" cy="794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/>
          </p:nvCxnSpPr>
          <p:spPr>
            <a:xfrm>
              <a:off x="16581120" y="14889480"/>
              <a:ext cx="2827020" cy="7680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/>
          </p:nvCxnSpPr>
          <p:spPr>
            <a:xfrm>
              <a:off x="16596360" y="15102840"/>
              <a:ext cx="2827020" cy="8298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/>
            <p:cNvCxnSpPr/>
            <p:nvPr/>
          </p:nvCxnSpPr>
          <p:spPr>
            <a:xfrm>
              <a:off x="16558260" y="15293340"/>
              <a:ext cx="2857500" cy="81076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/>
          </p:nvCxnSpPr>
          <p:spPr>
            <a:xfrm>
              <a:off x="16588740" y="15537180"/>
              <a:ext cx="2819400" cy="7840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/>
          </p:nvCxnSpPr>
          <p:spPr>
            <a:xfrm>
              <a:off x="16596360" y="15994380"/>
              <a:ext cx="2819400" cy="777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/>
          </p:nvCxnSpPr>
          <p:spPr>
            <a:xfrm>
              <a:off x="16588740" y="16207740"/>
              <a:ext cx="2811780" cy="7505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/>
          </p:nvCxnSpPr>
          <p:spPr>
            <a:xfrm>
              <a:off x="16596360" y="16436340"/>
              <a:ext cx="2811780" cy="7505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ttore 1 285"/>
            <p:cNvCxnSpPr/>
            <p:nvPr/>
          </p:nvCxnSpPr>
          <p:spPr>
            <a:xfrm>
              <a:off x="16581120" y="16634460"/>
              <a:ext cx="2834640" cy="73456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ttore 1 287"/>
            <p:cNvCxnSpPr/>
            <p:nvPr/>
          </p:nvCxnSpPr>
          <p:spPr>
            <a:xfrm>
              <a:off x="16596360" y="19491960"/>
              <a:ext cx="2827020" cy="60731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Connettore 1 290"/>
            <p:cNvCxnSpPr/>
            <p:nvPr/>
          </p:nvCxnSpPr>
          <p:spPr>
            <a:xfrm>
              <a:off x="16581120" y="19278600"/>
              <a:ext cx="2834640" cy="6141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Connettore 1 293"/>
            <p:cNvCxnSpPr/>
            <p:nvPr/>
          </p:nvCxnSpPr>
          <p:spPr>
            <a:xfrm>
              <a:off x="16573500" y="16840200"/>
              <a:ext cx="2842260" cy="7299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ttore 1 295"/>
            <p:cNvCxnSpPr/>
            <p:nvPr/>
          </p:nvCxnSpPr>
          <p:spPr>
            <a:xfrm>
              <a:off x="16573500" y="17076420"/>
              <a:ext cx="2849880" cy="7239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ttore 1 297"/>
            <p:cNvCxnSpPr/>
            <p:nvPr/>
          </p:nvCxnSpPr>
          <p:spPr>
            <a:xfrm>
              <a:off x="16558260" y="17297400"/>
              <a:ext cx="2849880" cy="7239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ttore 1 298"/>
            <p:cNvCxnSpPr/>
            <p:nvPr/>
          </p:nvCxnSpPr>
          <p:spPr>
            <a:xfrm>
              <a:off x="16573500" y="17541240"/>
              <a:ext cx="2834640" cy="7063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ttore 1 300"/>
            <p:cNvCxnSpPr/>
            <p:nvPr/>
          </p:nvCxnSpPr>
          <p:spPr>
            <a:xfrm>
              <a:off x="16573500" y="19050000"/>
              <a:ext cx="2842260" cy="6187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Connettore 1 302"/>
            <p:cNvCxnSpPr/>
            <p:nvPr/>
          </p:nvCxnSpPr>
          <p:spPr>
            <a:xfrm>
              <a:off x="16565880" y="17739360"/>
              <a:ext cx="2857500" cy="69189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Connettore 1 304"/>
            <p:cNvCxnSpPr/>
            <p:nvPr/>
          </p:nvCxnSpPr>
          <p:spPr>
            <a:xfrm>
              <a:off x="16573500" y="17952720"/>
              <a:ext cx="2842260" cy="6949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ttore 1 306"/>
            <p:cNvCxnSpPr/>
            <p:nvPr/>
          </p:nvCxnSpPr>
          <p:spPr>
            <a:xfrm>
              <a:off x="16581120" y="18821400"/>
              <a:ext cx="2827020" cy="6408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ttore 1 307"/>
            <p:cNvCxnSpPr/>
            <p:nvPr/>
          </p:nvCxnSpPr>
          <p:spPr>
            <a:xfrm>
              <a:off x="16596360" y="18615660"/>
              <a:ext cx="2819400" cy="6484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ttore 1 308"/>
            <p:cNvCxnSpPr/>
            <p:nvPr/>
          </p:nvCxnSpPr>
          <p:spPr>
            <a:xfrm>
              <a:off x="16581120" y="18402300"/>
              <a:ext cx="2834640" cy="6484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ttore 1 312"/>
            <p:cNvCxnSpPr/>
            <p:nvPr/>
          </p:nvCxnSpPr>
          <p:spPr>
            <a:xfrm>
              <a:off x="16581120" y="18173700"/>
              <a:ext cx="2819400" cy="6690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ttore 1 314"/>
            <p:cNvCxnSpPr/>
            <p:nvPr/>
          </p:nvCxnSpPr>
          <p:spPr>
            <a:xfrm>
              <a:off x="16603980" y="11765280"/>
              <a:ext cx="2811780" cy="9044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ttore 1 315"/>
            <p:cNvCxnSpPr/>
            <p:nvPr/>
          </p:nvCxnSpPr>
          <p:spPr>
            <a:xfrm>
              <a:off x="16611600" y="14439900"/>
              <a:ext cx="2796540" cy="7452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ttore 1 317"/>
            <p:cNvCxnSpPr/>
            <p:nvPr/>
          </p:nvCxnSpPr>
          <p:spPr>
            <a:xfrm>
              <a:off x="16611600" y="14218920"/>
              <a:ext cx="2804160" cy="7543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ttore 1 319"/>
            <p:cNvCxnSpPr/>
            <p:nvPr/>
          </p:nvCxnSpPr>
          <p:spPr>
            <a:xfrm>
              <a:off x="16603980" y="13975080"/>
              <a:ext cx="2804160" cy="7749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ttore 1 323"/>
            <p:cNvCxnSpPr/>
            <p:nvPr/>
          </p:nvCxnSpPr>
          <p:spPr>
            <a:xfrm>
              <a:off x="16581120" y="13754100"/>
              <a:ext cx="2834640" cy="7955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ttore 1 325"/>
            <p:cNvCxnSpPr/>
            <p:nvPr/>
          </p:nvCxnSpPr>
          <p:spPr>
            <a:xfrm>
              <a:off x="16581120" y="13525500"/>
              <a:ext cx="2834640" cy="7955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ttore 1 326"/>
            <p:cNvCxnSpPr/>
            <p:nvPr/>
          </p:nvCxnSpPr>
          <p:spPr>
            <a:xfrm>
              <a:off x="16603980" y="13335000"/>
              <a:ext cx="2811780" cy="81076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Connettore 1 328"/>
            <p:cNvCxnSpPr/>
            <p:nvPr/>
          </p:nvCxnSpPr>
          <p:spPr>
            <a:xfrm>
              <a:off x="16611600" y="13114020"/>
              <a:ext cx="2781300" cy="83362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Connettore 1 329"/>
            <p:cNvCxnSpPr/>
            <p:nvPr/>
          </p:nvCxnSpPr>
          <p:spPr>
            <a:xfrm>
              <a:off x="16611600" y="12877800"/>
              <a:ext cx="2781300" cy="8511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Connettore 1 330"/>
            <p:cNvCxnSpPr/>
            <p:nvPr/>
          </p:nvCxnSpPr>
          <p:spPr>
            <a:xfrm>
              <a:off x="16603980" y="12649200"/>
              <a:ext cx="2788920" cy="87096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Connettore 1 331"/>
            <p:cNvCxnSpPr/>
            <p:nvPr/>
          </p:nvCxnSpPr>
          <p:spPr>
            <a:xfrm>
              <a:off x="16588740" y="12420600"/>
              <a:ext cx="2781300" cy="8907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Connettore 1 332"/>
            <p:cNvCxnSpPr/>
            <p:nvPr/>
          </p:nvCxnSpPr>
          <p:spPr>
            <a:xfrm>
              <a:off x="16603980" y="12222480"/>
              <a:ext cx="2788920" cy="91516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Connettore 1 333"/>
            <p:cNvCxnSpPr/>
            <p:nvPr/>
          </p:nvCxnSpPr>
          <p:spPr>
            <a:xfrm>
              <a:off x="16603980" y="11986260"/>
              <a:ext cx="2766060" cy="93116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ttore 1 341"/>
            <p:cNvCxnSpPr/>
            <p:nvPr/>
          </p:nvCxnSpPr>
          <p:spPr>
            <a:xfrm>
              <a:off x="16596360" y="11551920"/>
              <a:ext cx="2819400" cy="9258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ttore 1 343"/>
            <p:cNvCxnSpPr/>
            <p:nvPr/>
          </p:nvCxnSpPr>
          <p:spPr>
            <a:xfrm>
              <a:off x="16596360" y="7589520"/>
              <a:ext cx="2819400" cy="7010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Connettore 1 345"/>
            <p:cNvCxnSpPr/>
            <p:nvPr/>
          </p:nvCxnSpPr>
          <p:spPr>
            <a:xfrm>
              <a:off x="16619220" y="7818120"/>
              <a:ext cx="2804160" cy="7002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ttore 1 347"/>
            <p:cNvCxnSpPr/>
            <p:nvPr/>
          </p:nvCxnSpPr>
          <p:spPr>
            <a:xfrm>
              <a:off x="16603980" y="8039100"/>
              <a:ext cx="2811780" cy="6781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ttore 1 350"/>
            <p:cNvCxnSpPr/>
            <p:nvPr/>
          </p:nvCxnSpPr>
          <p:spPr>
            <a:xfrm>
              <a:off x="16611600" y="8275320"/>
              <a:ext cx="2834640" cy="7063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ttore 1 352"/>
            <p:cNvCxnSpPr/>
            <p:nvPr/>
          </p:nvCxnSpPr>
          <p:spPr>
            <a:xfrm>
              <a:off x="16611600" y="8503920"/>
              <a:ext cx="2827020" cy="6926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ttore 1 354"/>
            <p:cNvCxnSpPr/>
            <p:nvPr/>
          </p:nvCxnSpPr>
          <p:spPr>
            <a:xfrm>
              <a:off x="16603980" y="8709660"/>
              <a:ext cx="2827020" cy="69265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ttore 1 355"/>
            <p:cNvCxnSpPr/>
            <p:nvPr/>
          </p:nvCxnSpPr>
          <p:spPr>
            <a:xfrm>
              <a:off x="16603980" y="8930640"/>
              <a:ext cx="2842260" cy="75285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Connettore 1 358"/>
            <p:cNvCxnSpPr/>
            <p:nvPr/>
          </p:nvCxnSpPr>
          <p:spPr>
            <a:xfrm>
              <a:off x="16619220" y="9151620"/>
              <a:ext cx="2804160" cy="7261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Connettore 1 360"/>
            <p:cNvCxnSpPr/>
            <p:nvPr/>
          </p:nvCxnSpPr>
          <p:spPr>
            <a:xfrm>
              <a:off x="16588740" y="9364980"/>
              <a:ext cx="2834640" cy="70561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Connettore 1 364"/>
            <p:cNvCxnSpPr/>
            <p:nvPr/>
          </p:nvCxnSpPr>
          <p:spPr>
            <a:xfrm>
              <a:off x="16588740" y="9585960"/>
              <a:ext cx="2849880" cy="7109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Connettore 1 367"/>
            <p:cNvCxnSpPr/>
            <p:nvPr/>
          </p:nvCxnSpPr>
          <p:spPr>
            <a:xfrm>
              <a:off x="16581120" y="9814560"/>
              <a:ext cx="2842260" cy="7338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ttore 1 370"/>
            <p:cNvCxnSpPr/>
            <p:nvPr/>
          </p:nvCxnSpPr>
          <p:spPr>
            <a:xfrm>
              <a:off x="16581120" y="10027920"/>
              <a:ext cx="2857500" cy="8092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ttore 1 372"/>
            <p:cNvCxnSpPr/>
            <p:nvPr/>
          </p:nvCxnSpPr>
          <p:spPr>
            <a:xfrm>
              <a:off x="16596360" y="10256520"/>
              <a:ext cx="2842260" cy="8046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Connettore 1 376"/>
            <p:cNvCxnSpPr/>
            <p:nvPr/>
          </p:nvCxnSpPr>
          <p:spPr>
            <a:xfrm>
              <a:off x="16573500" y="10469880"/>
              <a:ext cx="2857500" cy="78257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Connettore 1 379"/>
            <p:cNvCxnSpPr/>
            <p:nvPr/>
          </p:nvCxnSpPr>
          <p:spPr>
            <a:xfrm>
              <a:off x="16581120" y="10675620"/>
              <a:ext cx="2842260" cy="85953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Connettore 1 381"/>
            <p:cNvCxnSpPr/>
            <p:nvPr/>
          </p:nvCxnSpPr>
          <p:spPr>
            <a:xfrm>
              <a:off x="16603980" y="10904220"/>
              <a:ext cx="2827020" cy="9006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Connettore 1 383"/>
            <p:cNvCxnSpPr/>
            <p:nvPr/>
          </p:nvCxnSpPr>
          <p:spPr>
            <a:xfrm>
              <a:off x="16581120" y="11140440"/>
              <a:ext cx="2857500" cy="87934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ttore 1 385"/>
            <p:cNvCxnSpPr/>
            <p:nvPr/>
          </p:nvCxnSpPr>
          <p:spPr>
            <a:xfrm>
              <a:off x="16588740" y="11330940"/>
              <a:ext cx="2819400" cy="94564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89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762000" y="493931"/>
            <a:ext cx="35204400" cy="26023669"/>
            <a:chOff x="762000" y="493931"/>
            <a:chExt cx="35204400" cy="26023669"/>
          </a:xfrm>
        </p:grpSpPr>
        <p:sp>
          <p:nvSpPr>
            <p:cNvPr id="1038" name="Rettangolo 1037"/>
            <p:cNvSpPr/>
            <p:nvPr/>
          </p:nvSpPr>
          <p:spPr>
            <a:xfrm>
              <a:off x="13487400" y="18135600"/>
              <a:ext cx="3843338" cy="6629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Rettangolo 1"/>
            <p:cNvSpPr/>
            <p:nvPr/>
          </p:nvSpPr>
          <p:spPr>
            <a:xfrm>
              <a:off x="14325600" y="1676400"/>
              <a:ext cx="6248400" cy="134248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Picture 4" descr="C:\Users\marco.maccaferri\Desktop\consensus-panel001.e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7" r="96615" b="48396"/>
            <a:stretch/>
          </p:blipFill>
          <p:spPr bwMode="auto">
            <a:xfrm>
              <a:off x="32308800" y="1815174"/>
              <a:ext cx="876300" cy="12843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0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52" t="44617" r="14003" b="14074"/>
            <a:stretch/>
          </p:blipFill>
          <p:spPr bwMode="auto">
            <a:xfrm rot="18767279">
              <a:off x="10880970" y="18256689"/>
              <a:ext cx="5456590" cy="583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Rettangolo 74"/>
            <p:cNvSpPr/>
            <p:nvPr/>
          </p:nvSpPr>
          <p:spPr>
            <a:xfrm>
              <a:off x="14097000" y="18211800"/>
              <a:ext cx="3962400" cy="6705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40" name="Picture 11" descr="C:\Users\marco.maccaferri\Desktop\consensus-panel001.em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44" t="1497" r="61711" b="56649"/>
            <a:stretch/>
          </p:blipFill>
          <p:spPr bwMode="auto">
            <a:xfrm>
              <a:off x="15544800" y="15672934"/>
              <a:ext cx="4557794" cy="10844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3" name="Connettore 1 112"/>
            <p:cNvCxnSpPr/>
            <p:nvPr/>
          </p:nvCxnSpPr>
          <p:spPr>
            <a:xfrm>
              <a:off x="13716000" y="23876000"/>
              <a:ext cx="1952625" cy="19653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/>
            <p:nvPr/>
          </p:nvCxnSpPr>
          <p:spPr>
            <a:xfrm flipV="1">
              <a:off x="13774057" y="21778915"/>
              <a:ext cx="1885043" cy="12262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 flipV="1">
              <a:off x="13774057" y="21774154"/>
              <a:ext cx="1889806" cy="4181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8"/>
            <p:cNvCxnSpPr/>
            <p:nvPr/>
          </p:nvCxnSpPr>
          <p:spPr>
            <a:xfrm flipV="1">
              <a:off x="13716000" y="19521491"/>
              <a:ext cx="1943100" cy="1308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/>
          </p:nvCxnSpPr>
          <p:spPr>
            <a:xfrm flipV="1">
              <a:off x="13730514" y="19516727"/>
              <a:ext cx="1933349" cy="10064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/>
          </p:nvCxnSpPr>
          <p:spPr>
            <a:xfrm flipV="1">
              <a:off x="13716000" y="19516726"/>
              <a:ext cx="1952625" cy="1819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 flipV="1">
              <a:off x="13609265" y="15949616"/>
              <a:ext cx="2054598" cy="13763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 flipV="1">
              <a:off x="13716000" y="16416342"/>
              <a:ext cx="1947863" cy="16249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 flipV="1">
              <a:off x="13686971" y="16416339"/>
              <a:ext cx="1981654" cy="2394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5"/>
            <p:cNvCxnSpPr/>
            <p:nvPr/>
          </p:nvCxnSpPr>
          <p:spPr>
            <a:xfrm>
              <a:off x="13759543" y="24645257"/>
              <a:ext cx="1904320" cy="15103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51" name="Picture 1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94" t="34599" r="35871" b="17001"/>
            <a:stretch/>
          </p:blipFill>
          <p:spPr bwMode="auto">
            <a:xfrm rot="18882325">
              <a:off x="9612432" y="3972427"/>
              <a:ext cx="8783409" cy="8439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" name="Rettangolo 89"/>
            <p:cNvSpPr/>
            <p:nvPr/>
          </p:nvSpPr>
          <p:spPr>
            <a:xfrm>
              <a:off x="14314716" y="2492826"/>
              <a:ext cx="5733143" cy="11416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93" name="Gruppo 92"/>
            <p:cNvGrpSpPr/>
            <p:nvPr/>
          </p:nvGrpSpPr>
          <p:grpSpPr>
            <a:xfrm>
              <a:off x="14058900" y="1796123"/>
              <a:ext cx="5353050" cy="13342197"/>
              <a:chOff x="10325100" y="1338923"/>
              <a:chExt cx="5353050" cy="13342197"/>
            </a:xfrm>
          </p:grpSpPr>
          <p:pic>
            <p:nvPicPr>
              <p:cNvPr id="6" name="Picture 4" descr="C:\Users\marco.maccaferri\Desktop\consensus-panel001.emf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05" t="1188" r="81236" b="46436"/>
              <a:stretch/>
            </p:blipFill>
            <p:spPr bwMode="auto">
              <a:xfrm>
                <a:off x="11753850" y="1338923"/>
                <a:ext cx="3924300" cy="133421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4" name="Connettore 1 13"/>
              <p:cNvCxnSpPr/>
              <p:nvPr/>
            </p:nvCxnSpPr>
            <p:spPr>
              <a:xfrm flipV="1">
                <a:off x="10348913" y="1685926"/>
                <a:ext cx="1576391" cy="22859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1 21"/>
              <p:cNvCxnSpPr/>
              <p:nvPr/>
            </p:nvCxnSpPr>
            <p:spPr>
              <a:xfrm flipV="1">
                <a:off x="10325100" y="2295527"/>
                <a:ext cx="1609729" cy="2238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ttore 1 23"/>
              <p:cNvCxnSpPr/>
              <p:nvPr/>
            </p:nvCxnSpPr>
            <p:spPr>
              <a:xfrm flipV="1">
                <a:off x="10348913" y="2809878"/>
                <a:ext cx="1581153" cy="29051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ttore 1 25"/>
              <p:cNvCxnSpPr/>
              <p:nvPr/>
            </p:nvCxnSpPr>
            <p:spPr>
              <a:xfrm>
                <a:off x="10339388" y="3709988"/>
                <a:ext cx="1590678" cy="157639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1 27"/>
              <p:cNvCxnSpPr/>
              <p:nvPr/>
            </p:nvCxnSpPr>
            <p:spPr>
              <a:xfrm>
                <a:off x="10353675" y="4319588"/>
                <a:ext cx="1576391" cy="11811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1 29"/>
              <p:cNvCxnSpPr/>
              <p:nvPr/>
            </p:nvCxnSpPr>
            <p:spPr>
              <a:xfrm>
                <a:off x="10353675" y="4881563"/>
                <a:ext cx="1571625" cy="6334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ttore 1 35"/>
              <p:cNvCxnSpPr/>
              <p:nvPr/>
            </p:nvCxnSpPr>
            <p:spPr>
              <a:xfrm>
                <a:off x="10334625" y="5481638"/>
                <a:ext cx="1600200" cy="2905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1 37"/>
              <p:cNvCxnSpPr/>
              <p:nvPr/>
            </p:nvCxnSpPr>
            <p:spPr>
              <a:xfrm>
                <a:off x="10348913" y="6086475"/>
                <a:ext cx="1585912" cy="381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ttore 1 39"/>
              <p:cNvCxnSpPr/>
              <p:nvPr/>
            </p:nvCxnSpPr>
            <p:spPr>
              <a:xfrm flipV="1">
                <a:off x="10358438" y="6600826"/>
                <a:ext cx="1576387" cy="714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ttore 1 41"/>
              <p:cNvCxnSpPr/>
              <p:nvPr/>
            </p:nvCxnSpPr>
            <p:spPr>
              <a:xfrm>
                <a:off x="10387013" y="7281863"/>
                <a:ext cx="1538287" cy="2667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ttore 1 43"/>
              <p:cNvCxnSpPr/>
              <p:nvPr/>
            </p:nvCxnSpPr>
            <p:spPr>
              <a:xfrm flipV="1">
                <a:off x="10391775" y="7548564"/>
                <a:ext cx="1538288" cy="31908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ttore 1 45"/>
              <p:cNvCxnSpPr/>
              <p:nvPr/>
            </p:nvCxnSpPr>
            <p:spPr>
              <a:xfrm flipV="1">
                <a:off x="10363200" y="7677150"/>
                <a:ext cx="1562100" cy="79533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ttore 1 47"/>
              <p:cNvCxnSpPr/>
              <p:nvPr/>
            </p:nvCxnSpPr>
            <p:spPr>
              <a:xfrm flipV="1">
                <a:off x="10387013" y="8015289"/>
                <a:ext cx="1533525" cy="103822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ttore 1 49"/>
              <p:cNvCxnSpPr/>
              <p:nvPr/>
            </p:nvCxnSpPr>
            <p:spPr>
              <a:xfrm flipV="1">
                <a:off x="10387013" y="8672513"/>
                <a:ext cx="1543050" cy="9572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51"/>
              <p:cNvCxnSpPr/>
              <p:nvPr/>
            </p:nvCxnSpPr>
            <p:spPr>
              <a:xfrm>
                <a:off x="10372725" y="10244138"/>
                <a:ext cx="1552575" cy="1714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 flipV="1">
                <a:off x="10387013" y="10744200"/>
                <a:ext cx="1538287" cy="809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ttore 1 55"/>
              <p:cNvCxnSpPr/>
              <p:nvPr/>
            </p:nvCxnSpPr>
            <p:spPr>
              <a:xfrm flipV="1">
                <a:off x="10387013" y="11163301"/>
                <a:ext cx="1547812" cy="2619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ttore 1 57"/>
              <p:cNvCxnSpPr/>
              <p:nvPr/>
            </p:nvCxnSpPr>
            <p:spPr>
              <a:xfrm>
                <a:off x="10387013" y="12015788"/>
                <a:ext cx="1543050" cy="15859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ttore 1 59"/>
              <p:cNvCxnSpPr/>
              <p:nvPr/>
            </p:nvCxnSpPr>
            <p:spPr>
              <a:xfrm>
                <a:off x="10425113" y="12649200"/>
                <a:ext cx="1495425" cy="11477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ttore 1 70"/>
              <p:cNvCxnSpPr/>
              <p:nvPr/>
            </p:nvCxnSpPr>
            <p:spPr>
              <a:xfrm>
                <a:off x="10391775" y="13225463"/>
                <a:ext cx="1514475" cy="5667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1 73"/>
              <p:cNvCxnSpPr/>
              <p:nvPr/>
            </p:nvCxnSpPr>
            <p:spPr>
              <a:xfrm>
                <a:off x="10425113" y="13685044"/>
                <a:ext cx="1504950" cy="1690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CasellaDiTesto 2"/>
            <p:cNvSpPr txBox="1"/>
            <p:nvPr/>
          </p:nvSpPr>
          <p:spPr>
            <a:xfrm>
              <a:off x="990600" y="1066800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1A</a:t>
              </a:r>
              <a:endParaRPr lang="it-IT" sz="5400" b="1" dirty="0"/>
            </a:p>
          </p:txBody>
        </p: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928113" y="17028886"/>
              <a:ext cx="11197772" cy="7772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e 3"/>
            <p:cNvSpPr/>
            <p:nvPr/>
          </p:nvSpPr>
          <p:spPr>
            <a:xfrm>
              <a:off x="15600759" y="13599652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7" name="Gruppo 16"/>
            <p:cNvGrpSpPr/>
            <p:nvPr/>
          </p:nvGrpSpPr>
          <p:grpSpPr>
            <a:xfrm>
              <a:off x="762000" y="3886200"/>
              <a:ext cx="7086600" cy="2438400"/>
              <a:chOff x="762000" y="3429000"/>
              <a:chExt cx="7086600" cy="2438400"/>
            </a:xfrm>
          </p:grpSpPr>
          <p:grpSp>
            <p:nvGrpSpPr>
              <p:cNvPr id="8" name="Gruppo 7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5" name="Rettangolo 4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49" name="Rettangolo 48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1" name="Rettangolo 50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3" name="Rettangolo 52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5" name="Rettangolo 54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7" name="Rettangolo 56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9" name="Rettangolo 58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1" name="Rettangolo 60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2" name="Rettangolo 61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3" name="Rettangolo 62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" name="Rettangolo 6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9" name="CasellaDiTesto 8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12" name="Connettore 1 11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ttore 1 63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ttore 1 65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ttore 1 66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ttore 1 67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ttore 1 68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ttore 1 69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CasellaDiTesto 71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73" name="CasellaDiTesto 72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77" name="CasellaDiTesto 76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78" name="CasellaDiTesto 77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79" name="CasellaDiTesto 78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80" name="CasellaDiTesto 79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81" name="Gruppo 80"/>
            <p:cNvGrpSpPr/>
            <p:nvPr/>
          </p:nvGrpSpPr>
          <p:grpSpPr>
            <a:xfrm>
              <a:off x="22631400" y="1295400"/>
              <a:ext cx="3848100" cy="381000"/>
              <a:chOff x="25603200" y="762000"/>
              <a:chExt cx="3848100" cy="381000"/>
            </a:xfrm>
          </p:grpSpPr>
          <p:sp>
            <p:nvSpPr>
              <p:cNvPr id="82" name="Triangolo isoscele 81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Triangolo isoscele 83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Triangolo isoscele 85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Triangolo isoscele 87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Triangolo isoscele 94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7" name="Triangolo isoscele 96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Triangolo isoscele 98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0" name="Triangolo isoscele 99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Triangolo isoscele 100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Triangolo isoscele 101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3" name="Triangolo isoscele 102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04" name="CasellaDiTesto 103"/>
            <p:cNvSpPr txBox="1"/>
            <p:nvPr/>
          </p:nvSpPr>
          <p:spPr>
            <a:xfrm>
              <a:off x="22383750" y="493931"/>
              <a:ext cx="43814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 </a:t>
              </a:r>
              <a:r>
                <a:rPr lang="it-IT" sz="3600" dirty="0" err="1" smtClean="0"/>
                <a:t>statistics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106" name="Triangolo isoscele 105"/>
            <p:cNvSpPr/>
            <p:nvPr/>
          </p:nvSpPr>
          <p:spPr>
            <a:xfrm rot="5400000" flipV="1">
              <a:off x="1238250" y="88179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Triangolo isoscele 106"/>
            <p:cNvSpPr/>
            <p:nvPr/>
          </p:nvSpPr>
          <p:spPr>
            <a:xfrm rot="5400000" flipV="1">
              <a:off x="1238250" y="92489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Triangolo isoscele 107"/>
            <p:cNvSpPr/>
            <p:nvPr/>
          </p:nvSpPr>
          <p:spPr>
            <a:xfrm rot="5400000" flipV="1">
              <a:off x="1238250" y="96561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9" name="Triangolo isoscele 108"/>
            <p:cNvSpPr/>
            <p:nvPr/>
          </p:nvSpPr>
          <p:spPr>
            <a:xfrm rot="5400000" flipV="1">
              <a:off x="1238250" y="100371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Triangolo isoscele 109"/>
            <p:cNvSpPr/>
            <p:nvPr/>
          </p:nvSpPr>
          <p:spPr>
            <a:xfrm rot="5400000" flipV="1">
              <a:off x="1238250" y="104181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Triangolo isoscele 110"/>
            <p:cNvSpPr/>
            <p:nvPr/>
          </p:nvSpPr>
          <p:spPr>
            <a:xfrm rot="5400000" flipV="1">
              <a:off x="1238250" y="107658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Triangolo isoscele 111"/>
            <p:cNvSpPr/>
            <p:nvPr/>
          </p:nvSpPr>
          <p:spPr>
            <a:xfrm rot="5400000" flipV="1">
              <a:off x="1238250" y="111420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4" name="Triangolo isoscele 113"/>
            <p:cNvSpPr/>
            <p:nvPr/>
          </p:nvSpPr>
          <p:spPr>
            <a:xfrm rot="5400000" flipV="1">
              <a:off x="1238250" y="115244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5" name="Triangolo isoscele 114"/>
            <p:cNvSpPr/>
            <p:nvPr/>
          </p:nvSpPr>
          <p:spPr>
            <a:xfrm rot="5400000" flipV="1">
              <a:off x="1238250" y="119693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6" name="Triangolo isoscele 115"/>
            <p:cNvSpPr/>
            <p:nvPr/>
          </p:nvSpPr>
          <p:spPr>
            <a:xfrm rot="5400000" flipV="1">
              <a:off x="1238250" y="124374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7" name="Triangolo isoscele 116"/>
            <p:cNvSpPr/>
            <p:nvPr/>
          </p:nvSpPr>
          <p:spPr>
            <a:xfrm rot="5400000" flipV="1">
              <a:off x="1238250" y="128565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8" name="CasellaDiTesto 117"/>
            <p:cNvSpPr txBox="1"/>
            <p:nvPr/>
          </p:nvSpPr>
          <p:spPr>
            <a:xfrm>
              <a:off x="1724025" y="87496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05" name="CasellaDiTesto 104"/>
            <p:cNvSpPr txBox="1"/>
            <p:nvPr/>
          </p:nvSpPr>
          <p:spPr>
            <a:xfrm>
              <a:off x="1724024" y="91922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19" name="CasellaDiTesto 118"/>
            <p:cNvSpPr txBox="1"/>
            <p:nvPr/>
          </p:nvSpPr>
          <p:spPr>
            <a:xfrm>
              <a:off x="1733550" y="95732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0" name="CasellaDiTesto 119"/>
            <p:cNvSpPr txBox="1"/>
            <p:nvPr/>
          </p:nvSpPr>
          <p:spPr>
            <a:xfrm>
              <a:off x="1733550" y="99923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1" name="CasellaDiTesto 120"/>
            <p:cNvSpPr txBox="1"/>
            <p:nvPr/>
          </p:nvSpPr>
          <p:spPr>
            <a:xfrm>
              <a:off x="1714500" y="103521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22" name="CasellaDiTesto 121"/>
            <p:cNvSpPr txBox="1"/>
            <p:nvPr/>
          </p:nvSpPr>
          <p:spPr>
            <a:xfrm>
              <a:off x="1714500" y="106846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3" name="CasellaDiTesto 122"/>
            <p:cNvSpPr txBox="1"/>
            <p:nvPr/>
          </p:nvSpPr>
          <p:spPr>
            <a:xfrm>
              <a:off x="1724024" y="110972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4" name="CasellaDiTesto 123"/>
            <p:cNvSpPr txBox="1"/>
            <p:nvPr/>
          </p:nvSpPr>
          <p:spPr>
            <a:xfrm>
              <a:off x="1724024" y="114499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25" name="CasellaDiTesto 124"/>
            <p:cNvSpPr txBox="1"/>
            <p:nvPr/>
          </p:nvSpPr>
          <p:spPr>
            <a:xfrm>
              <a:off x="1714500" y="119490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1724024" y="123616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1724024" y="128117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5" name="Parentesi graffa aperta 14"/>
            <p:cNvSpPr/>
            <p:nvPr/>
          </p:nvSpPr>
          <p:spPr>
            <a:xfrm>
              <a:off x="1009650" y="92809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29" name="Parentesi graffa aperta 128"/>
            <p:cNvSpPr/>
            <p:nvPr/>
          </p:nvSpPr>
          <p:spPr>
            <a:xfrm>
              <a:off x="1009650" y="107767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0" name="Parentesi graffa aperta 129"/>
            <p:cNvSpPr/>
            <p:nvPr/>
          </p:nvSpPr>
          <p:spPr>
            <a:xfrm>
              <a:off x="1009650" y="118973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1" name="Parentesi graffa aperta 130"/>
            <p:cNvSpPr/>
            <p:nvPr/>
          </p:nvSpPr>
          <p:spPr>
            <a:xfrm>
              <a:off x="990600" y="128651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2" name="Parentesi graffa aperta 131"/>
            <p:cNvSpPr/>
            <p:nvPr/>
          </p:nvSpPr>
          <p:spPr>
            <a:xfrm>
              <a:off x="1000125" y="88029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grpSp>
          <p:nvGrpSpPr>
            <p:cNvPr id="20" name="Gruppo 19"/>
            <p:cNvGrpSpPr/>
            <p:nvPr/>
          </p:nvGrpSpPr>
          <p:grpSpPr>
            <a:xfrm>
              <a:off x="27355800" y="1269920"/>
              <a:ext cx="838200" cy="350998"/>
              <a:chOff x="26289000" y="812720"/>
              <a:chExt cx="1181100" cy="350998"/>
            </a:xfrm>
          </p:grpSpPr>
          <p:cxnSp>
            <p:nvCxnSpPr>
              <p:cNvPr id="18" name="Connettore 1 17"/>
              <p:cNvCxnSpPr/>
              <p:nvPr/>
            </p:nvCxnSpPr>
            <p:spPr>
              <a:xfrm>
                <a:off x="26289000" y="990600"/>
                <a:ext cx="11811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ombo 18"/>
              <p:cNvSpPr/>
              <p:nvPr/>
            </p:nvSpPr>
            <p:spPr>
              <a:xfrm>
                <a:off x="26784300" y="812720"/>
                <a:ext cx="323850" cy="350998"/>
              </a:xfrm>
              <a:prstGeom prst="diamond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3" name="CasellaDiTesto 132"/>
            <p:cNvSpPr txBox="1"/>
            <p:nvPr/>
          </p:nvSpPr>
          <p:spPr>
            <a:xfrm>
              <a:off x="27127200" y="762000"/>
              <a:ext cx="883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PIC/</a:t>
              </a:r>
              <a:r>
                <a:rPr lang="it-IT" sz="2800" dirty="0" err="1" smtClean="0"/>
                <a:t>PIC</a:t>
              </a:r>
              <a:r>
                <a:rPr lang="it-IT" sz="2800" baseline="-25000" dirty="0" err="1" smtClean="0"/>
                <a:t>max</a:t>
              </a:r>
              <a:r>
                <a:rPr lang="it-IT" sz="2800" dirty="0" err="1" smtClean="0"/>
                <a:t>ratio</a:t>
              </a:r>
              <a:r>
                <a:rPr lang="it-IT" sz="2800" dirty="0" smtClean="0"/>
                <a:t> (</a:t>
              </a:r>
              <a:r>
                <a:rPr lang="it-IT" sz="2800" dirty="0" err="1" smtClean="0"/>
                <a:t>sliding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window</a:t>
              </a:r>
              <a:r>
                <a:rPr lang="it-IT" sz="2800" dirty="0" smtClean="0"/>
                <a:t> of 3 consecutive </a:t>
              </a:r>
              <a:r>
                <a:rPr lang="it-IT" sz="2800" dirty="0" err="1" smtClean="0"/>
                <a:t>markers</a:t>
              </a:r>
              <a:r>
                <a:rPr lang="it-IT" sz="2800" dirty="0" smtClean="0"/>
                <a:t>)     </a:t>
              </a:r>
              <a:endParaRPr lang="it-IT" sz="2800" dirty="0"/>
            </a:p>
          </p:txBody>
        </p:sp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9115087" y="4125918"/>
              <a:ext cx="12747625" cy="784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5" name="Parentesi graffa aperta 134"/>
            <p:cNvSpPr/>
            <p:nvPr/>
          </p:nvSpPr>
          <p:spPr>
            <a:xfrm>
              <a:off x="21393149" y="15593553"/>
              <a:ext cx="342900" cy="712124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Parentesi graffa aperta 136"/>
            <p:cNvSpPr/>
            <p:nvPr/>
          </p:nvSpPr>
          <p:spPr>
            <a:xfrm>
              <a:off x="21265513" y="6731309"/>
              <a:ext cx="342900" cy="1593542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CasellaDiTesto 139"/>
            <p:cNvSpPr txBox="1"/>
            <p:nvPr/>
          </p:nvSpPr>
          <p:spPr>
            <a:xfrm rot="16200000">
              <a:off x="19936094" y="7227780"/>
              <a:ext cx="1867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42" name="CasellaDiTesto 141"/>
            <p:cNvSpPr txBox="1"/>
            <p:nvPr/>
          </p:nvSpPr>
          <p:spPr>
            <a:xfrm rot="16200000">
              <a:off x="20131353" y="15438867"/>
              <a:ext cx="1867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2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34" name="Triangolo isoscele 133"/>
            <p:cNvSpPr/>
            <p:nvPr/>
          </p:nvSpPr>
          <p:spPr>
            <a:xfrm rot="5400000">
              <a:off x="21185039" y="180532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6" name="CasellaDiTesto 135"/>
            <p:cNvSpPr txBox="1"/>
            <p:nvPr/>
          </p:nvSpPr>
          <p:spPr>
            <a:xfrm>
              <a:off x="19278600" y="1715869"/>
              <a:ext cx="1867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38" name="CasellaDiTesto 137"/>
            <p:cNvSpPr txBox="1"/>
            <p:nvPr/>
          </p:nvSpPr>
          <p:spPr>
            <a:xfrm>
              <a:off x="1066800" y="7924800"/>
              <a:ext cx="43814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 </a:t>
              </a:r>
              <a:r>
                <a:rPr lang="it-IT" sz="3600" dirty="0" err="1" smtClean="0"/>
                <a:t>statistics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77700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uppo 108"/>
          <p:cNvGrpSpPr/>
          <p:nvPr/>
        </p:nvGrpSpPr>
        <p:grpSpPr>
          <a:xfrm>
            <a:off x="7092544" y="2620567"/>
            <a:ext cx="21548193" cy="23868393"/>
            <a:chOff x="7712607" y="1676399"/>
            <a:chExt cx="21548193" cy="2386839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88" t="17253" r="23064" b="11454"/>
            <a:stretch/>
          </p:blipFill>
          <p:spPr bwMode="auto">
            <a:xfrm rot="18868055">
              <a:off x="7434433" y="5110658"/>
              <a:ext cx="17392650" cy="16836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tangolo 1"/>
            <p:cNvSpPr/>
            <p:nvPr/>
          </p:nvSpPr>
          <p:spPr>
            <a:xfrm>
              <a:off x="16611600" y="1676399"/>
              <a:ext cx="12649200" cy="238683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027" name="Picture 3" descr="C:\Users\utente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0" t="904" r="58588" b="27156"/>
          <a:stretch/>
        </p:blipFill>
        <p:spPr bwMode="auto">
          <a:xfrm>
            <a:off x="17946468" y="2261213"/>
            <a:ext cx="7467600" cy="2420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ttore 1 6"/>
          <p:cNvCxnSpPr/>
          <p:nvPr/>
        </p:nvCxnSpPr>
        <p:spPr>
          <a:xfrm>
            <a:off x="15819692" y="2423810"/>
            <a:ext cx="2460151" cy="703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15812868" y="2737708"/>
            <a:ext cx="2486025" cy="707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V="1">
            <a:off x="15778749" y="2970433"/>
            <a:ext cx="2510619" cy="74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15806044" y="3113307"/>
            <a:ext cx="2511899" cy="2385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V="1">
            <a:off x="15744629" y="3118070"/>
            <a:ext cx="2554264" cy="527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V="1">
            <a:off x="15758277" y="3127596"/>
            <a:ext cx="2531091" cy="8452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flipV="1">
            <a:off x="15751453" y="3318096"/>
            <a:ext cx="2547440" cy="941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15717334" y="3327621"/>
            <a:ext cx="2572034" cy="12457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V="1">
            <a:off x="15696862" y="3332382"/>
            <a:ext cx="2582981" cy="15343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 flipV="1">
            <a:off x="15683214" y="3813395"/>
            <a:ext cx="2620442" cy="13604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 flipV="1">
            <a:off x="15676390" y="4832571"/>
            <a:ext cx="2622503" cy="634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 flipV="1">
            <a:off x="15703686" y="4842095"/>
            <a:ext cx="2585682" cy="9185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 flipV="1">
            <a:off x="15690038" y="4894482"/>
            <a:ext cx="2599330" cy="11664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 flipV="1">
            <a:off x="15683214" y="4908770"/>
            <a:ext cx="2601392" cy="14319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55"/>
          <p:cNvCxnSpPr/>
          <p:nvPr/>
        </p:nvCxnSpPr>
        <p:spPr>
          <a:xfrm flipV="1">
            <a:off x="15669567" y="5370732"/>
            <a:ext cx="2629326" cy="1256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 flipV="1">
            <a:off x="15690038" y="5799356"/>
            <a:ext cx="2608855" cy="11145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1 61"/>
          <p:cNvCxnSpPr/>
          <p:nvPr/>
        </p:nvCxnSpPr>
        <p:spPr>
          <a:xfrm flipV="1">
            <a:off x="15676390" y="6004144"/>
            <a:ext cx="2608216" cy="12100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1 64"/>
          <p:cNvCxnSpPr/>
          <p:nvPr/>
        </p:nvCxnSpPr>
        <p:spPr>
          <a:xfrm flipV="1">
            <a:off x="15649095" y="6008906"/>
            <a:ext cx="2635511" cy="14850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1 67"/>
          <p:cNvCxnSpPr/>
          <p:nvPr/>
        </p:nvCxnSpPr>
        <p:spPr>
          <a:xfrm flipV="1">
            <a:off x="15662743" y="6004144"/>
            <a:ext cx="2631388" cy="1790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/>
          <p:cNvCxnSpPr/>
          <p:nvPr/>
        </p:nvCxnSpPr>
        <p:spPr>
          <a:xfrm flipV="1">
            <a:off x="15676390" y="6027956"/>
            <a:ext cx="2603453" cy="2039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1 75"/>
          <p:cNvCxnSpPr/>
          <p:nvPr/>
        </p:nvCxnSpPr>
        <p:spPr>
          <a:xfrm flipV="1">
            <a:off x="15669567" y="6018433"/>
            <a:ext cx="2624564" cy="23626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1 79"/>
          <p:cNvCxnSpPr/>
          <p:nvPr/>
        </p:nvCxnSpPr>
        <p:spPr>
          <a:xfrm flipV="1">
            <a:off x="15690038" y="6047006"/>
            <a:ext cx="2608855" cy="26001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1 82"/>
          <p:cNvCxnSpPr/>
          <p:nvPr/>
        </p:nvCxnSpPr>
        <p:spPr>
          <a:xfrm flipV="1">
            <a:off x="15683214" y="6304182"/>
            <a:ext cx="2610917" cy="26569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1 85"/>
          <p:cNvCxnSpPr/>
          <p:nvPr/>
        </p:nvCxnSpPr>
        <p:spPr>
          <a:xfrm flipV="1">
            <a:off x="15683214" y="6308945"/>
            <a:ext cx="2610917" cy="29250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1 88"/>
          <p:cNvCxnSpPr/>
          <p:nvPr/>
        </p:nvCxnSpPr>
        <p:spPr>
          <a:xfrm flipV="1">
            <a:off x="15676390" y="6377244"/>
            <a:ext cx="2620686" cy="3157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1 91"/>
          <p:cNvCxnSpPr/>
          <p:nvPr/>
        </p:nvCxnSpPr>
        <p:spPr>
          <a:xfrm flipV="1">
            <a:off x="15690038" y="6382528"/>
            <a:ext cx="2607038" cy="3458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94"/>
          <p:cNvCxnSpPr/>
          <p:nvPr/>
        </p:nvCxnSpPr>
        <p:spPr>
          <a:xfrm flipV="1">
            <a:off x="15669567" y="6403671"/>
            <a:ext cx="2622224" cy="37174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1 97"/>
          <p:cNvCxnSpPr/>
          <p:nvPr/>
        </p:nvCxnSpPr>
        <p:spPr>
          <a:xfrm flipV="1">
            <a:off x="15662743" y="6519955"/>
            <a:ext cx="2639619" cy="38877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ttore 1 100"/>
          <p:cNvCxnSpPr/>
          <p:nvPr/>
        </p:nvCxnSpPr>
        <p:spPr>
          <a:xfrm flipV="1">
            <a:off x="15662743" y="6673234"/>
            <a:ext cx="2639619" cy="4027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1 103"/>
          <p:cNvCxnSpPr/>
          <p:nvPr/>
        </p:nvCxnSpPr>
        <p:spPr>
          <a:xfrm flipV="1">
            <a:off x="15676390" y="6831801"/>
            <a:ext cx="2615401" cy="4155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1 106"/>
          <p:cNvCxnSpPr/>
          <p:nvPr/>
        </p:nvCxnSpPr>
        <p:spPr>
          <a:xfrm flipV="1">
            <a:off x="15669567" y="6863514"/>
            <a:ext cx="2616938" cy="4397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1 109"/>
          <p:cNvCxnSpPr/>
          <p:nvPr/>
        </p:nvCxnSpPr>
        <p:spPr>
          <a:xfrm flipV="1">
            <a:off x="15683214" y="6856631"/>
            <a:ext cx="2620442" cy="46975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1 112"/>
          <p:cNvCxnSpPr/>
          <p:nvPr/>
        </p:nvCxnSpPr>
        <p:spPr>
          <a:xfrm flipV="1">
            <a:off x="15548591" y="26002488"/>
            <a:ext cx="2743200" cy="3708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1 116"/>
          <p:cNvCxnSpPr/>
          <p:nvPr/>
        </p:nvCxnSpPr>
        <p:spPr>
          <a:xfrm flipV="1">
            <a:off x="15527448" y="26002488"/>
            <a:ext cx="2743200" cy="105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1 121"/>
          <p:cNvCxnSpPr/>
          <p:nvPr/>
        </p:nvCxnSpPr>
        <p:spPr>
          <a:xfrm>
            <a:off x="15601446" y="25775208"/>
            <a:ext cx="2700916" cy="845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ttore 1 124"/>
          <p:cNvCxnSpPr/>
          <p:nvPr/>
        </p:nvCxnSpPr>
        <p:spPr>
          <a:xfrm>
            <a:off x="15601446" y="25473932"/>
            <a:ext cx="2716772" cy="385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1 127"/>
          <p:cNvCxnSpPr/>
          <p:nvPr/>
        </p:nvCxnSpPr>
        <p:spPr>
          <a:xfrm>
            <a:off x="15612017" y="25188512"/>
            <a:ext cx="2695630" cy="237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ttore 1 130"/>
          <p:cNvCxnSpPr/>
          <p:nvPr/>
        </p:nvCxnSpPr>
        <p:spPr>
          <a:xfrm>
            <a:off x="15601446" y="24887236"/>
            <a:ext cx="2700916" cy="533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15612017" y="24596531"/>
            <a:ext cx="2694750" cy="659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ttore 1 135"/>
          <p:cNvCxnSpPr/>
          <p:nvPr/>
        </p:nvCxnSpPr>
        <p:spPr>
          <a:xfrm>
            <a:off x="15622588" y="24326968"/>
            <a:ext cx="2685059" cy="798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ttore 1 138"/>
          <p:cNvCxnSpPr/>
          <p:nvPr/>
        </p:nvCxnSpPr>
        <p:spPr>
          <a:xfrm>
            <a:off x="15617303" y="24020406"/>
            <a:ext cx="2690344" cy="1057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ttore 1 142"/>
          <p:cNvCxnSpPr/>
          <p:nvPr/>
        </p:nvCxnSpPr>
        <p:spPr>
          <a:xfrm>
            <a:off x="15612017" y="23750843"/>
            <a:ext cx="2669202" cy="13108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1 145"/>
          <p:cNvCxnSpPr/>
          <p:nvPr/>
        </p:nvCxnSpPr>
        <p:spPr>
          <a:xfrm>
            <a:off x="15627874" y="23449566"/>
            <a:ext cx="2674488" cy="681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ttore 1 148"/>
          <p:cNvCxnSpPr/>
          <p:nvPr/>
        </p:nvCxnSpPr>
        <p:spPr>
          <a:xfrm>
            <a:off x="15627874" y="23153576"/>
            <a:ext cx="2669202" cy="8615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ttore 1 150"/>
          <p:cNvCxnSpPr/>
          <p:nvPr/>
        </p:nvCxnSpPr>
        <p:spPr>
          <a:xfrm>
            <a:off x="15612017" y="22857585"/>
            <a:ext cx="2679774" cy="10835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ttore 1 156"/>
          <p:cNvCxnSpPr/>
          <p:nvPr/>
        </p:nvCxnSpPr>
        <p:spPr>
          <a:xfrm>
            <a:off x="15606732" y="22566880"/>
            <a:ext cx="2689464" cy="12253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1 158"/>
          <p:cNvCxnSpPr/>
          <p:nvPr/>
        </p:nvCxnSpPr>
        <p:spPr>
          <a:xfrm>
            <a:off x="15617303" y="22286746"/>
            <a:ext cx="2690344" cy="533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1 161"/>
          <p:cNvCxnSpPr/>
          <p:nvPr/>
        </p:nvCxnSpPr>
        <p:spPr>
          <a:xfrm flipV="1">
            <a:off x="15612017" y="18689929"/>
            <a:ext cx="2688583" cy="3311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ttore 1 164"/>
          <p:cNvCxnSpPr/>
          <p:nvPr/>
        </p:nvCxnSpPr>
        <p:spPr>
          <a:xfrm flipV="1">
            <a:off x="15644080" y="18689929"/>
            <a:ext cx="2647711" cy="3035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1 167"/>
          <p:cNvCxnSpPr/>
          <p:nvPr/>
        </p:nvCxnSpPr>
        <p:spPr>
          <a:xfrm flipV="1">
            <a:off x="15617303" y="18689929"/>
            <a:ext cx="2690344" cy="273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1 170"/>
          <p:cNvCxnSpPr/>
          <p:nvPr/>
        </p:nvCxnSpPr>
        <p:spPr>
          <a:xfrm flipV="1">
            <a:off x="15622588" y="18448558"/>
            <a:ext cx="2679774" cy="2685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ttore 1 173"/>
          <p:cNvCxnSpPr/>
          <p:nvPr/>
        </p:nvCxnSpPr>
        <p:spPr>
          <a:xfrm flipV="1">
            <a:off x="15633159" y="18364868"/>
            <a:ext cx="2674488" cy="24736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ttore 1 177"/>
          <p:cNvCxnSpPr/>
          <p:nvPr/>
        </p:nvCxnSpPr>
        <p:spPr>
          <a:xfrm flipV="1">
            <a:off x="15627874" y="18137590"/>
            <a:ext cx="2679773" cy="2415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Connettore 1 180"/>
          <p:cNvCxnSpPr/>
          <p:nvPr/>
        </p:nvCxnSpPr>
        <p:spPr>
          <a:xfrm flipV="1">
            <a:off x="15643730" y="18074164"/>
            <a:ext cx="2658632" cy="2177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ttore 1 184"/>
          <p:cNvCxnSpPr/>
          <p:nvPr/>
        </p:nvCxnSpPr>
        <p:spPr>
          <a:xfrm flipV="1">
            <a:off x="15643730" y="16641779"/>
            <a:ext cx="2653346" cy="3314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ttore 1 187"/>
          <p:cNvCxnSpPr/>
          <p:nvPr/>
        </p:nvCxnSpPr>
        <p:spPr>
          <a:xfrm flipV="1">
            <a:off x="15649016" y="16599495"/>
            <a:ext cx="2653346" cy="31026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ttore 1 190"/>
          <p:cNvCxnSpPr/>
          <p:nvPr/>
        </p:nvCxnSpPr>
        <p:spPr>
          <a:xfrm flipV="1">
            <a:off x="15675444" y="16377502"/>
            <a:ext cx="2637489" cy="3012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Connettore 1 198"/>
          <p:cNvCxnSpPr/>
          <p:nvPr/>
        </p:nvCxnSpPr>
        <p:spPr>
          <a:xfrm flipV="1">
            <a:off x="15643730" y="15235824"/>
            <a:ext cx="2653346" cy="38848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nettore 1 201"/>
          <p:cNvCxnSpPr/>
          <p:nvPr/>
        </p:nvCxnSpPr>
        <p:spPr>
          <a:xfrm flipV="1">
            <a:off x="15655919" y="14454312"/>
            <a:ext cx="2640842" cy="43672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nettore 1 204"/>
          <p:cNvCxnSpPr/>
          <p:nvPr/>
        </p:nvCxnSpPr>
        <p:spPr>
          <a:xfrm flipV="1">
            <a:off x="15662743" y="14126765"/>
            <a:ext cx="2627194" cy="4401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nettore 1 207"/>
          <p:cNvCxnSpPr/>
          <p:nvPr/>
        </p:nvCxnSpPr>
        <p:spPr>
          <a:xfrm flipV="1">
            <a:off x="15669567" y="14140414"/>
            <a:ext cx="2613546" cy="4087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ttore 1 210"/>
          <p:cNvCxnSpPr/>
          <p:nvPr/>
        </p:nvCxnSpPr>
        <p:spPr>
          <a:xfrm flipV="1">
            <a:off x="15662743" y="14119942"/>
            <a:ext cx="2620370" cy="3828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nettore 1 213"/>
          <p:cNvCxnSpPr/>
          <p:nvPr/>
        </p:nvCxnSpPr>
        <p:spPr>
          <a:xfrm flipV="1">
            <a:off x="15614975" y="13928872"/>
            <a:ext cx="2674962" cy="3725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Connettore 1 216"/>
          <p:cNvCxnSpPr/>
          <p:nvPr/>
        </p:nvCxnSpPr>
        <p:spPr>
          <a:xfrm flipV="1">
            <a:off x="15669567" y="13949344"/>
            <a:ext cx="2606722" cy="3411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ttore 1 221"/>
          <p:cNvCxnSpPr/>
          <p:nvPr/>
        </p:nvCxnSpPr>
        <p:spPr>
          <a:xfrm flipV="1">
            <a:off x="15649095" y="13778748"/>
            <a:ext cx="2647666" cy="3282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ttore 1 224"/>
          <p:cNvCxnSpPr/>
          <p:nvPr/>
        </p:nvCxnSpPr>
        <p:spPr>
          <a:xfrm flipV="1">
            <a:off x="15642271" y="13744628"/>
            <a:ext cx="2647666" cy="3043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ttore 1 228"/>
          <p:cNvCxnSpPr/>
          <p:nvPr/>
        </p:nvCxnSpPr>
        <p:spPr>
          <a:xfrm flipV="1">
            <a:off x="15649095" y="13164598"/>
            <a:ext cx="2634018" cy="33164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ttore 1 231"/>
          <p:cNvCxnSpPr/>
          <p:nvPr/>
        </p:nvCxnSpPr>
        <p:spPr>
          <a:xfrm flipV="1">
            <a:off x="15669567" y="10933190"/>
            <a:ext cx="2613546" cy="4974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ttore 1 232"/>
          <p:cNvCxnSpPr/>
          <p:nvPr/>
        </p:nvCxnSpPr>
        <p:spPr>
          <a:xfrm flipV="1">
            <a:off x="15642271" y="10926365"/>
            <a:ext cx="2647666" cy="5308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ttore 1 239"/>
          <p:cNvCxnSpPr/>
          <p:nvPr/>
        </p:nvCxnSpPr>
        <p:spPr>
          <a:xfrm flipV="1">
            <a:off x="15676390" y="6988986"/>
            <a:ext cx="2620371" cy="48790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Connettore 1 276"/>
          <p:cNvCxnSpPr/>
          <p:nvPr/>
        </p:nvCxnSpPr>
        <p:spPr>
          <a:xfrm flipV="1">
            <a:off x="15696862" y="7084520"/>
            <a:ext cx="2593075" cy="50428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Connettore 1 279"/>
          <p:cNvCxnSpPr/>
          <p:nvPr/>
        </p:nvCxnSpPr>
        <p:spPr>
          <a:xfrm flipV="1">
            <a:off x="15669567" y="9484252"/>
            <a:ext cx="2618095" cy="613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Connettore 1 281"/>
          <p:cNvCxnSpPr/>
          <p:nvPr/>
        </p:nvCxnSpPr>
        <p:spPr>
          <a:xfrm flipV="1">
            <a:off x="15676390" y="9466055"/>
            <a:ext cx="2613547" cy="5889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nettore 1 286"/>
          <p:cNvCxnSpPr/>
          <p:nvPr/>
        </p:nvCxnSpPr>
        <p:spPr>
          <a:xfrm flipV="1">
            <a:off x="15690038" y="9418287"/>
            <a:ext cx="2606723" cy="5643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Connettore 1 289"/>
          <p:cNvCxnSpPr/>
          <p:nvPr/>
        </p:nvCxnSpPr>
        <p:spPr>
          <a:xfrm flipV="1">
            <a:off x="15662743" y="9322753"/>
            <a:ext cx="2627194" cy="5472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nettore 1 292"/>
          <p:cNvCxnSpPr/>
          <p:nvPr/>
        </p:nvCxnSpPr>
        <p:spPr>
          <a:xfrm flipV="1">
            <a:off x="15696862" y="8892849"/>
            <a:ext cx="2586251" cy="55819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nettore 1 295"/>
          <p:cNvCxnSpPr/>
          <p:nvPr/>
        </p:nvCxnSpPr>
        <p:spPr>
          <a:xfrm flipV="1">
            <a:off x="15682239" y="7904381"/>
            <a:ext cx="2616654" cy="6298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Connettore 1 298"/>
          <p:cNvCxnSpPr/>
          <p:nvPr/>
        </p:nvCxnSpPr>
        <p:spPr>
          <a:xfrm flipV="1">
            <a:off x="15740297" y="7845870"/>
            <a:ext cx="2540000" cy="60089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Connettore 1 301"/>
          <p:cNvCxnSpPr/>
          <p:nvPr/>
        </p:nvCxnSpPr>
        <p:spPr>
          <a:xfrm flipV="1">
            <a:off x="15725782" y="7818656"/>
            <a:ext cx="2573111" cy="57893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Connettore 1 304"/>
          <p:cNvCxnSpPr/>
          <p:nvPr/>
        </p:nvCxnSpPr>
        <p:spPr>
          <a:xfrm flipV="1">
            <a:off x="15725782" y="7323356"/>
            <a:ext cx="2540000" cy="60089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Connettore 1 307"/>
          <p:cNvCxnSpPr/>
          <p:nvPr/>
        </p:nvCxnSpPr>
        <p:spPr>
          <a:xfrm flipV="1">
            <a:off x="15725782" y="7237631"/>
            <a:ext cx="2573111" cy="57608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Connettore 1 310"/>
          <p:cNvCxnSpPr/>
          <p:nvPr/>
        </p:nvCxnSpPr>
        <p:spPr>
          <a:xfrm flipV="1">
            <a:off x="15701856" y="7256681"/>
            <a:ext cx="2597037" cy="55093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Connettore 1 313"/>
          <p:cNvCxnSpPr/>
          <p:nvPr/>
        </p:nvCxnSpPr>
        <p:spPr>
          <a:xfrm flipV="1">
            <a:off x="15725782" y="7204294"/>
            <a:ext cx="2573111" cy="52280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CasellaDiTesto 327"/>
          <p:cNvSpPr txBox="1"/>
          <p:nvPr/>
        </p:nvSpPr>
        <p:spPr>
          <a:xfrm>
            <a:off x="344268" y="2954359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err="1" smtClean="0"/>
              <a:t>Chromosome</a:t>
            </a:r>
            <a:r>
              <a:rPr lang="it-IT" sz="5400" b="1" dirty="0" smtClean="0"/>
              <a:t> 1B</a:t>
            </a:r>
            <a:endParaRPr lang="it-IT" sz="5400" b="1" dirty="0"/>
          </a:p>
        </p:txBody>
      </p:sp>
      <p:sp>
        <p:nvSpPr>
          <p:cNvPr id="94" name="Ovale 93"/>
          <p:cNvSpPr/>
          <p:nvPr/>
        </p:nvSpPr>
        <p:spPr>
          <a:xfrm>
            <a:off x="18240552" y="6553200"/>
            <a:ext cx="334566" cy="6497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3" name="Picture 3" descr="C:\Users\utente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7" t="904" r="97651" b="27156"/>
          <a:stretch/>
        </p:blipFill>
        <p:spPr bwMode="auto">
          <a:xfrm>
            <a:off x="33986567" y="2167221"/>
            <a:ext cx="1257301" cy="2420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Gruppo 95"/>
          <p:cNvGrpSpPr/>
          <p:nvPr/>
        </p:nvGrpSpPr>
        <p:grpSpPr>
          <a:xfrm>
            <a:off x="115668" y="4351556"/>
            <a:ext cx="7086600" cy="2438400"/>
            <a:chOff x="762000" y="3429000"/>
            <a:chExt cx="7086600" cy="2438400"/>
          </a:xfrm>
        </p:grpSpPr>
        <p:grpSp>
          <p:nvGrpSpPr>
            <p:cNvPr id="97" name="Gruppo 96"/>
            <p:cNvGrpSpPr/>
            <p:nvPr/>
          </p:nvGrpSpPr>
          <p:grpSpPr>
            <a:xfrm>
              <a:off x="1143000" y="4343400"/>
              <a:ext cx="6096000" cy="609600"/>
              <a:chOff x="1371600" y="3352800"/>
              <a:chExt cx="6096000" cy="609600"/>
            </a:xfrm>
          </p:grpSpPr>
          <p:sp>
            <p:nvSpPr>
              <p:cNvPr id="120" name="Rettangolo 119"/>
              <p:cNvSpPr/>
              <p:nvPr/>
            </p:nvSpPr>
            <p:spPr>
              <a:xfrm>
                <a:off x="13716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Rettangolo 120"/>
              <p:cNvSpPr/>
              <p:nvPr/>
            </p:nvSpPr>
            <p:spPr>
              <a:xfrm>
                <a:off x="19812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3" name="Rettangolo 122"/>
              <p:cNvSpPr/>
              <p:nvPr/>
            </p:nvSpPr>
            <p:spPr>
              <a:xfrm>
                <a:off x="25908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Rettangolo 123"/>
              <p:cNvSpPr/>
              <p:nvPr/>
            </p:nvSpPr>
            <p:spPr>
              <a:xfrm>
                <a:off x="32004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6" name="Rettangolo 125"/>
              <p:cNvSpPr/>
              <p:nvPr/>
            </p:nvSpPr>
            <p:spPr>
              <a:xfrm>
                <a:off x="38100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50000"/>
                  <a:alpha val="9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7" name="Rettangolo 126"/>
              <p:cNvSpPr/>
              <p:nvPr/>
            </p:nvSpPr>
            <p:spPr>
              <a:xfrm>
                <a:off x="44196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9" name="Rettangolo 128"/>
              <p:cNvSpPr/>
              <p:nvPr/>
            </p:nvSpPr>
            <p:spPr>
              <a:xfrm>
                <a:off x="50292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0" name="Rettangolo 129"/>
              <p:cNvSpPr/>
              <p:nvPr/>
            </p:nvSpPr>
            <p:spPr>
              <a:xfrm>
                <a:off x="56388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2" name="Rettangolo 131"/>
              <p:cNvSpPr/>
              <p:nvPr/>
            </p:nvSpPr>
            <p:spPr>
              <a:xfrm>
                <a:off x="62484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Rettangolo 132"/>
              <p:cNvSpPr/>
              <p:nvPr/>
            </p:nvSpPr>
            <p:spPr>
              <a:xfrm>
                <a:off x="68580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5" name="Rettangolo 134"/>
              <p:cNvSpPr/>
              <p:nvPr/>
            </p:nvSpPr>
            <p:spPr>
              <a:xfrm>
                <a:off x="1371600" y="3352800"/>
                <a:ext cx="60960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99" name="CasellaDiTesto 98"/>
            <p:cNvSpPr txBox="1"/>
            <p:nvPr/>
          </p:nvSpPr>
          <p:spPr>
            <a:xfrm>
              <a:off x="1066800" y="3429000"/>
              <a:ext cx="655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err="1" smtClean="0"/>
                <a:t>Pairwise</a:t>
              </a:r>
              <a:r>
                <a:rPr lang="it-IT" sz="3600" dirty="0" smtClean="0"/>
                <a:t> LD, </a:t>
              </a:r>
              <a:r>
                <a:rPr lang="it-IT" sz="3600" i="1" dirty="0" smtClean="0"/>
                <a:t>r</a:t>
              </a:r>
              <a:r>
                <a:rPr lang="it-IT" sz="3600" baseline="30000" dirty="0" smtClean="0"/>
                <a:t>2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values</a:t>
              </a:r>
              <a:r>
                <a:rPr lang="it-IT" sz="3600" dirty="0" smtClean="0"/>
                <a:t> color </a:t>
              </a:r>
              <a:r>
                <a:rPr lang="it-IT" sz="3600" dirty="0" err="1" smtClean="0"/>
                <a:t>key</a:t>
              </a:r>
              <a:endParaRPr lang="it-IT" sz="3600" dirty="0"/>
            </a:p>
          </p:txBody>
        </p:sp>
        <p:cxnSp>
          <p:nvCxnSpPr>
            <p:cNvPr id="100" name="Connettore 1 99"/>
            <p:cNvCxnSpPr/>
            <p:nvPr/>
          </p:nvCxnSpPr>
          <p:spPr>
            <a:xfrm>
              <a:off x="1143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1143000" y="5105400"/>
              <a:ext cx="6096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>
              <a:off x="23622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>
              <a:off x="35814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/>
          </p:nvCxnSpPr>
          <p:spPr>
            <a:xfrm>
              <a:off x="48006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/>
          </p:nvCxnSpPr>
          <p:spPr>
            <a:xfrm>
              <a:off x="60198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>
              <a:off x="7239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CasellaDiTesto 111"/>
            <p:cNvSpPr txBox="1"/>
            <p:nvPr/>
          </p:nvSpPr>
          <p:spPr>
            <a:xfrm>
              <a:off x="762000" y="5221069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0.0</a:t>
              </a:r>
              <a:endParaRPr lang="it-IT" sz="3600" dirty="0"/>
            </a:p>
          </p:txBody>
        </p:sp>
        <p:sp>
          <p:nvSpPr>
            <p:cNvPr id="114" name="CasellaDiTesto 113"/>
            <p:cNvSpPr txBox="1"/>
            <p:nvPr/>
          </p:nvSpPr>
          <p:spPr>
            <a:xfrm>
              <a:off x="1981200" y="5181600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0.2</a:t>
              </a:r>
              <a:endParaRPr lang="it-IT" sz="3600" dirty="0"/>
            </a:p>
          </p:txBody>
        </p:sp>
        <p:sp>
          <p:nvSpPr>
            <p:cNvPr id="115" name="CasellaDiTesto 114"/>
            <p:cNvSpPr txBox="1"/>
            <p:nvPr/>
          </p:nvSpPr>
          <p:spPr>
            <a:xfrm>
              <a:off x="32004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0.4</a:t>
              </a:r>
              <a:endParaRPr lang="it-IT" sz="3600" dirty="0"/>
            </a:p>
          </p:txBody>
        </p:sp>
        <p:sp>
          <p:nvSpPr>
            <p:cNvPr id="116" name="CasellaDiTesto 115"/>
            <p:cNvSpPr txBox="1"/>
            <p:nvPr/>
          </p:nvSpPr>
          <p:spPr>
            <a:xfrm>
              <a:off x="44196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0.6</a:t>
              </a:r>
              <a:endParaRPr lang="it-IT" sz="3600" dirty="0"/>
            </a:p>
          </p:txBody>
        </p:sp>
        <p:sp>
          <p:nvSpPr>
            <p:cNvPr id="118" name="CasellaDiTesto 117"/>
            <p:cNvSpPr txBox="1"/>
            <p:nvPr/>
          </p:nvSpPr>
          <p:spPr>
            <a:xfrm>
              <a:off x="56388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0.8</a:t>
              </a:r>
              <a:endParaRPr lang="it-IT" sz="3600" dirty="0"/>
            </a:p>
          </p:txBody>
        </p:sp>
        <p:sp>
          <p:nvSpPr>
            <p:cNvPr id="119" name="CasellaDiTesto 118"/>
            <p:cNvSpPr txBox="1"/>
            <p:nvPr/>
          </p:nvSpPr>
          <p:spPr>
            <a:xfrm>
              <a:off x="691515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1.0</a:t>
              </a:r>
              <a:endParaRPr lang="it-IT" sz="3600" dirty="0"/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26670000" y="1684556"/>
            <a:ext cx="3848100" cy="381000"/>
            <a:chOff x="25603200" y="762000"/>
            <a:chExt cx="3848100" cy="381000"/>
          </a:xfrm>
        </p:grpSpPr>
        <p:sp>
          <p:nvSpPr>
            <p:cNvPr id="4" name="Triangolo isoscele 3"/>
            <p:cNvSpPr/>
            <p:nvPr/>
          </p:nvSpPr>
          <p:spPr>
            <a:xfrm flipV="1">
              <a:off x="25603200" y="762000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4" name="Triangolo isoscele 143"/>
            <p:cNvSpPr/>
            <p:nvPr/>
          </p:nvSpPr>
          <p:spPr>
            <a:xfrm flipV="1">
              <a:off x="25984200" y="762000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5" name="Triangolo isoscele 144"/>
            <p:cNvSpPr/>
            <p:nvPr/>
          </p:nvSpPr>
          <p:spPr>
            <a:xfrm flipV="1">
              <a:off x="26327100" y="762000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7" name="Triangolo isoscele 146"/>
            <p:cNvSpPr/>
            <p:nvPr/>
          </p:nvSpPr>
          <p:spPr>
            <a:xfrm flipV="1">
              <a:off x="26670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8" name="Triangolo isoscele 147"/>
            <p:cNvSpPr/>
            <p:nvPr/>
          </p:nvSpPr>
          <p:spPr>
            <a:xfrm flipV="1">
              <a:off x="27051000" y="762000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0" name="Triangolo isoscele 149"/>
            <p:cNvSpPr/>
            <p:nvPr/>
          </p:nvSpPr>
          <p:spPr>
            <a:xfrm flipV="1">
              <a:off x="27432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2" name="Triangolo isoscele 151"/>
            <p:cNvSpPr/>
            <p:nvPr/>
          </p:nvSpPr>
          <p:spPr>
            <a:xfrm flipV="1">
              <a:off x="27774900" y="762000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3" name="Triangolo isoscele 152"/>
            <p:cNvSpPr/>
            <p:nvPr/>
          </p:nvSpPr>
          <p:spPr>
            <a:xfrm flipV="1">
              <a:off x="28117800" y="762000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4" name="Triangolo isoscele 153"/>
            <p:cNvSpPr/>
            <p:nvPr/>
          </p:nvSpPr>
          <p:spPr>
            <a:xfrm flipV="1">
              <a:off x="28498800" y="76200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5" name="Triangolo isoscele 154"/>
            <p:cNvSpPr/>
            <p:nvPr/>
          </p:nvSpPr>
          <p:spPr>
            <a:xfrm flipV="1">
              <a:off x="28879800" y="762000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6" name="Triangolo isoscele 155"/>
            <p:cNvSpPr/>
            <p:nvPr/>
          </p:nvSpPr>
          <p:spPr>
            <a:xfrm flipV="1">
              <a:off x="29222700" y="762000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0" name="CasellaDiTesto 159"/>
          <p:cNvSpPr txBox="1"/>
          <p:nvPr/>
        </p:nvSpPr>
        <p:spPr>
          <a:xfrm>
            <a:off x="25984201" y="914400"/>
            <a:ext cx="1013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Single marker F</a:t>
            </a:r>
            <a:r>
              <a:rPr lang="it-IT" sz="3600" baseline="-25000" dirty="0" smtClean="0"/>
              <a:t>ST</a:t>
            </a:r>
            <a:r>
              <a:rPr lang="it-IT" sz="3600" dirty="0"/>
              <a:t> </a:t>
            </a:r>
            <a:r>
              <a:rPr lang="it-IT" sz="3600" dirty="0" smtClean="0"/>
              <a:t> (</a:t>
            </a:r>
            <a:r>
              <a:rPr lang="it-IT" sz="3600" i="1" dirty="0" smtClean="0"/>
              <a:t>P</a:t>
            </a:r>
            <a:r>
              <a:rPr lang="it-IT" sz="3600" dirty="0" smtClean="0"/>
              <a:t> ≤ 0.01)   </a:t>
            </a:r>
            <a:endParaRPr lang="it-IT" sz="3600" dirty="0"/>
          </a:p>
        </p:txBody>
      </p:sp>
      <p:sp>
        <p:nvSpPr>
          <p:cNvPr id="137" name="Triangolo isoscele 136"/>
          <p:cNvSpPr/>
          <p:nvPr/>
        </p:nvSpPr>
        <p:spPr>
          <a:xfrm rot="5400000" flipV="1">
            <a:off x="287118" y="7036702"/>
            <a:ext cx="228600" cy="3810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8" name="Triangolo isoscele 137"/>
          <p:cNvSpPr/>
          <p:nvPr/>
        </p:nvSpPr>
        <p:spPr>
          <a:xfrm rot="5400000" flipV="1">
            <a:off x="287118" y="7467710"/>
            <a:ext cx="2286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0" name="Triangolo isoscele 139"/>
          <p:cNvSpPr/>
          <p:nvPr/>
        </p:nvSpPr>
        <p:spPr>
          <a:xfrm rot="5400000" flipV="1">
            <a:off x="287118" y="7874902"/>
            <a:ext cx="228600" cy="38100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Triangolo isoscele 140"/>
          <p:cNvSpPr/>
          <p:nvPr/>
        </p:nvSpPr>
        <p:spPr>
          <a:xfrm rot="5400000" flipV="1">
            <a:off x="287118" y="8255902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2" name="Triangolo isoscele 141"/>
          <p:cNvSpPr/>
          <p:nvPr/>
        </p:nvSpPr>
        <p:spPr>
          <a:xfrm rot="5400000" flipV="1">
            <a:off x="287118" y="8636902"/>
            <a:ext cx="228600" cy="381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8" name="Triangolo isoscele 157"/>
          <p:cNvSpPr/>
          <p:nvPr/>
        </p:nvSpPr>
        <p:spPr>
          <a:xfrm rot="5400000" flipV="1">
            <a:off x="287118" y="8984565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1" name="Triangolo isoscele 160"/>
          <p:cNvSpPr/>
          <p:nvPr/>
        </p:nvSpPr>
        <p:spPr>
          <a:xfrm rot="5400000" flipV="1">
            <a:off x="287118" y="9360802"/>
            <a:ext cx="228600" cy="381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3" name="Triangolo isoscele 162"/>
          <p:cNvSpPr/>
          <p:nvPr/>
        </p:nvSpPr>
        <p:spPr>
          <a:xfrm rot="5400000" flipV="1">
            <a:off x="287118" y="9743171"/>
            <a:ext cx="228600" cy="381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4" name="Triangolo isoscele 163"/>
          <p:cNvSpPr/>
          <p:nvPr/>
        </p:nvSpPr>
        <p:spPr>
          <a:xfrm rot="5400000" flipV="1">
            <a:off x="287118" y="10188108"/>
            <a:ext cx="228600" cy="381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Triangolo isoscele 165"/>
          <p:cNvSpPr/>
          <p:nvPr/>
        </p:nvSpPr>
        <p:spPr>
          <a:xfrm rot="5400000" flipV="1">
            <a:off x="287118" y="10656202"/>
            <a:ext cx="228600" cy="381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Triangolo isoscele 166"/>
          <p:cNvSpPr/>
          <p:nvPr/>
        </p:nvSpPr>
        <p:spPr>
          <a:xfrm rot="5400000" flipV="1">
            <a:off x="287118" y="11075302"/>
            <a:ext cx="228600" cy="3810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CasellaDiTesto 168"/>
          <p:cNvSpPr txBox="1"/>
          <p:nvPr/>
        </p:nvSpPr>
        <p:spPr>
          <a:xfrm>
            <a:off x="772893" y="6968448"/>
            <a:ext cx="2590800" cy="63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all</a:t>
            </a:r>
            <a:r>
              <a:rPr lang="it-IT" sz="2800" dirty="0" smtClean="0"/>
              <a:t> 5 </a:t>
            </a:r>
            <a:r>
              <a:rPr lang="it-IT" sz="2800" dirty="0" err="1" smtClean="0"/>
              <a:t>groups</a:t>
            </a:r>
            <a:r>
              <a:rPr lang="it-IT" sz="2800" dirty="0" smtClean="0"/>
              <a:t>     </a:t>
            </a:r>
            <a:endParaRPr lang="it-IT" sz="2800" dirty="0"/>
          </a:p>
        </p:txBody>
      </p:sp>
      <p:sp>
        <p:nvSpPr>
          <p:cNvPr id="170" name="CasellaDiTesto 169"/>
          <p:cNvSpPr txBox="1"/>
          <p:nvPr/>
        </p:nvSpPr>
        <p:spPr>
          <a:xfrm>
            <a:off x="772892" y="7411044"/>
            <a:ext cx="705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ICARDA temperate     </a:t>
            </a:r>
            <a:endParaRPr lang="it-IT" sz="2800" dirty="0"/>
          </a:p>
        </p:txBody>
      </p:sp>
      <p:sp>
        <p:nvSpPr>
          <p:cNvPr id="172" name="CasellaDiTesto 171"/>
          <p:cNvSpPr txBox="1"/>
          <p:nvPr/>
        </p:nvSpPr>
        <p:spPr>
          <a:xfrm>
            <a:off x="782418" y="7792044"/>
            <a:ext cx="758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173" name="CasellaDiTesto 172"/>
          <p:cNvSpPr txBox="1"/>
          <p:nvPr/>
        </p:nvSpPr>
        <p:spPr>
          <a:xfrm>
            <a:off x="782418" y="8211144"/>
            <a:ext cx="773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75" name="CasellaDiTesto 174"/>
          <p:cNvSpPr txBox="1"/>
          <p:nvPr/>
        </p:nvSpPr>
        <p:spPr>
          <a:xfrm>
            <a:off x="763368" y="8570882"/>
            <a:ext cx="7905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late CIMMYT     </a:t>
            </a:r>
            <a:endParaRPr lang="it-IT" sz="2800" dirty="0"/>
          </a:p>
        </p:txBody>
      </p:sp>
      <p:sp>
        <p:nvSpPr>
          <p:cNvPr id="176" name="CasellaDiTesto 175"/>
          <p:cNvSpPr txBox="1"/>
          <p:nvPr/>
        </p:nvSpPr>
        <p:spPr>
          <a:xfrm>
            <a:off x="763368" y="8903389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177" name="CasellaDiTesto 176"/>
          <p:cNvSpPr txBox="1"/>
          <p:nvPr/>
        </p:nvSpPr>
        <p:spPr>
          <a:xfrm>
            <a:off x="772892" y="9316044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79" name="CasellaDiTesto 178"/>
          <p:cNvSpPr txBox="1"/>
          <p:nvPr/>
        </p:nvSpPr>
        <p:spPr>
          <a:xfrm>
            <a:off x="772892" y="9668669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late CIMMYT     </a:t>
            </a:r>
            <a:endParaRPr lang="it-IT" sz="2800" dirty="0"/>
          </a:p>
        </p:txBody>
      </p:sp>
      <p:sp>
        <p:nvSpPr>
          <p:cNvPr id="180" name="CasellaDiTesto 179"/>
          <p:cNvSpPr txBox="1"/>
          <p:nvPr/>
        </p:nvSpPr>
        <p:spPr>
          <a:xfrm>
            <a:off x="763368" y="10167802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82" name="CasellaDiTesto 181"/>
          <p:cNvSpPr txBox="1"/>
          <p:nvPr/>
        </p:nvSpPr>
        <p:spPr>
          <a:xfrm>
            <a:off x="772892" y="10580457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late CIMMYT     </a:t>
            </a:r>
            <a:endParaRPr lang="it-IT" sz="2800" dirty="0"/>
          </a:p>
        </p:txBody>
      </p:sp>
      <p:sp>
        <p:nvSpPr>
          <p:cNvPr id="183" name="CasellaDiTesto 182"/>
          <p:cNvSpPr txBox="1"/>
          <p:nvPr/>
        </p:nvSpPr>
        <p:spPr>
          <a:xfrm>
            <a:off x="772892" y="11030544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/>
              <a:t>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/ late CIMMYT     </a:t>
            </a:r>
            <a:endParaRPr lang="it-IT" sz="2800" dirty="0"/>
          </a:p>
        </p:txBody>
      </p:sp>
      <p:sp>
        <p:nvSpPr>
          <p:cNvPr id="184" name="Parentesi graffa aperta 183"/>
          <p:cNvSpPr/>
          <p:nvPr/>
        </p:nvSpPr>
        <p:spPr>
          <a:xfrm>
            <a:off x="58518" y="7499747"/>
            <a:ext cx="152400" cy="1441955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86" name="Parentesi graffa aperta 185"/>
          <p:cNvSpPr/>
          <p:nvPr/>
        </p:nvSpPr>
        <p:spPr>
          <a:xfrm>
            <a:off x="58518" y="8995523"/>
            <a:ext cx="152400" cy="105244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87" name="Parentesi graffa aperta 186"/>
          <p:cNvSpPr/>
          <p:nvPr/>
        </p:nvSpPr>
        <p:spPr>
          <a:xfrm>
            <a:off x="58518" y="10116144"/>
            <a:ext cx="152400" cy="83343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89" name="Parentesi graffa aperta 188"/>
          <p:cNvSpPr/>
          <p:nvPr/>
        </p:nvSpPr>
        <p:spPr>
          <a:xfrm>
            <a:off x="39468" y="11083944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90" name="Parentesi graffa aperta 189"/>
          <p:cNvSpPr/>
          <p:nvPr/>
        </p:nvSpPr>
        <p:spPr>
          <a:xfrm>
            <a:off x="48993" y="7021722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494408" y="10476677"/>
            <a:ext cx="24172863" cy="7955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8" name="Parentesi graffa aperta 197"/>
          <p:cNvSpPr/>
          <p:nvPr/>
        </p:nvSpPr>
        <p:spPr>
          <a:xfrm>
            <a:off x="25641301" y="2992100"/>
            <a:ext cx="342900" cy="558113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1" name="Triangolo isoscele 200"/>
          <p:cNvSpPr/>
          <p:nvPr/>
        </p:nvSpPr>
        <p:spPr>
          <a:xfrm rot="5400000">
            <a:off x="25881941" y="9506273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9" name="Parentesi graffa aperta 208"/>
          <p:cNvSpPr/>
          <p:nvPr/>
        </p:nvSpPr>
        <p:spPr>
          <a:xfrm>
            <a:off x="25641300" y="6207186"/>
            <a:ext cx="369569" cy="1286767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2" name="Parentesi graffa aperta 211"/>
          <p:cNvSpPr/>
          <p:nvPr/>
        </p:nvSpPr>
        <p:spPr>
          <a:xfrm>
            <a:off x="25679400" y="13335001"/>
            <a:ext cx="342900" cy="868127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3" name="Triangolo isoscele 212"/>
          <p:cNvSpPr/>
          <p:nvPr/>
        </p:nvSpPr>
        <p:spPr>
          <a:xfrm rot="5400000">
            <a:off x="25855272" y="14501470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5" name="Triangolo isoscele 214"/>
          <p:cNvSpPr/>
          <p:nvPr/>
        </p:nvSpPr>
        <p:spPr>
          <a:xfrm rot="5400000">
            <a:off x="25855270" y="15292729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6" name="Parentesi graffa aperta 215"/>
          <p:cNvSpPr/>
          <p:nvPr/>
        </p:nvSpPr>
        <p:spPr>
          <a:xfrm>
            <a:off x="25679400" y="24040520"/>
            <a:ext cx="342900" cy="2226244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3" name="CasellaDiTesto 192"/>
          <p:cNvSpPr txBox="1"/>
          <p:nvPr/>
        </p:nvSpPr>
        <p:spPr>
          <a:xfrm rot="16200000">
            <a:off x="24301133" y="2797492"/>
            <a:ext cx="2110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218" name="CasellaDiTesto 217"/>
          <p:cNvSpPr txBox="1"/>
          <p:nvPr/>
        </p:nvSpPr>
        <p:spPr>
          <a:xfrm rot="16200000">
            <a:off x="23727459" y="12373659"/>
            <a:ext cx="325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3 </a:t>
            </a:r>
            <a:endParaRPr lang="it-IT" sz="3600" dirty="0"/>
          </a:p>
        </p:txBody>
      </p:sp>
      <p:sp>
        <p:nvSpPr>
          <p:cNvPr id="219" name="CasellaDiTesto 218"/>
          <p:cNvSpPr txBox="1"/>
          <p:nvPr/>
        </p:nvSpPr>
        <p:spPr>
          <a:xfrm>
            <a:off x="24003000" y="9381589"/>
            <a:ext cx="1932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220" name="CasellaDiTesto 219"/>
          <p:cNvSpPr txBox="1"/>
          <p:nvPr/>
        </p:nvSpPr>
        <p:spPr>
          <a:xfrm>
            <a:off x="23933591" y="14365069"/>
            <a:ext cx="18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2 </a:t>
            </a:r>
            <a:endParaRPr lang="it-IT" sz="3600" dirty="0"/>
          </a:p>
        </p:txBody>
      </p:sp>
      <p:sp>
        <p:nvSpPr>
          <p:cNvPr id="221" name="CasellaDiTesto 220"/>
          <p:cNvSpPr txBox="1"/>
          <p:nvPr/>
        </p:nvSpPr>
        <p:spPr>
          <a:xfrm rot="16200000">
            <a:off x="23651259" y="5783005"/>
            <a:ext cx="325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223" name="CasellaDiTesto 222"/>
          <p:cNvSpPr txBox="1"/>
          <p:nvPr/>
        </p:nvSpPr>
        <p:spPr>
          <a:xfrm>
            <a:off x="23948831" y="15203269"/>
            <a:ext cx="18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224" name="CasellaDiTesto 223"/>
          <p:cNvSpPr txBox="1"/>
          <p:nvPr/>
        </p:nvSpPr>
        <p:spPr>
          <a:xfrm rot="16200000">
            <a:off x="24346170" y="24727170"/>
            <a:ext cx="18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cxnSp>
        <p:nvCxnSpPr>
          <p:cNvPr id="192" name="Connettore 1 191"/>
          <p:cNvCxnSpPr/>
          <p:nvPr/>
        </p:nvCxnSpPr>
        <p:spPr>
          <a:xfrm>
            <a:off x="1203498" y="-1740699"/>
            <a:ext cx="5" cy="64299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98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990600" y="2336602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err="1" smtClean="0"/>
              <a:t>Chromosome</a:t>
            </a:r>
            <a:r>
              <a:rPr lang="it-IT" sz="5400" b="1" dirty="0" smtClean="0"/>
              <a:t> 2A</a:t>
            </a:r>
            <a:endParaRPr lang="it-IT" sz="5400" b="1" dirty="0"/>
          </a:p>
        </p:txBody>
      </p:sp>
      <p:pic>
        <p:nvPicPr>
          <p:cNvPr id="11" name="Picture 2" descr="C:\Users\marco.maccaferri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3" r="97651" b="61658"/>
          <a:stretch/>
        </p:blipFill>
        <p:spPr bwMode="auto">
          <a:xfrm>
            <a:off x="33985200" y="228599"/>
            <a:ext cx="1514474" cy="154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nettore 1 2"/>
          <p:cNvCxnSpPr/>
          <p:nvPr/>
        </p:nvCxnSpPr>
        <p:spPr>
          <a:xfrm>
            <a:off x="16359652" y="761999"/>
            <a:ext cx="76200" cy="2034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1" t="19648" r="23986" b="16071"/>
          <a:stretch/>
        </p:blipFill>
        <p:spPr bwMode="auto">
          <a:xfrm rot="18843718">
            <a:off x="10134206" y="3250106"/>
            <a:ext cx="10139779" cy="969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9" t="19615" r="24257" b="29395"/>
          <a:stretch/>
        </p:blipFill>
        <p:spPr bwMode="auto">
          <a:xfrm rot="18743756">
            <a:off x="11109659" y="17580636"/>
            <a:ext cx="8286771" cy="770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16131052" y="570413"/>
            <a:ext cx="9525000" cy="255661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146" name="Picture 2" descr="C:\Users\marco.maccaferri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6" r="43932" b="61658"/>
          <a:stretch/>
        </p:blipFill>
        <p:spPr bwMode="auto">
          <a:xfrm>
            <a:off x="17816977" y="362952"/>
            <a:ext cx="6696075" cy="154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marco.maccaferri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4" r="20002" b="61658"/>
          <a:stretch/>
        </p:blipFill>
        <p:spPr bwMode="auto">
          <a:xfrm>
            <a:off x="17800193" y="15240000"/>
            <a:ext cx="9695543" cy="146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ttore 1 11"/>
          <p:cNvCxnSpPr/>
          <p:nvPr/>
        </p:nvCxnSpPr>
        <p:spPr>
          <a:xfrm flipV="1">
            <a:off x="15530977" y="1000125"/>
            <a:ext cx="2533650" cy="952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V="1">
            <a:off x="15530977" y="1019174"/>
            <a:ext cx="2505075" cy="514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V="1">
            <a:off x="15502402" y="1019175"/>
            <a:ext cx="2533650" cy="9366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 flipV="1">
            <a:off x="15502402" y="1009649"/>
            <a:ext cx="2533650" cy="1400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V="1">
            <a:off x="15511927" y="1028699"/>
            <a:ext cx="2514600" cy="1809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V="1">
            <a:off x="15502402" y="1714499"/>
            <a:ext cx="2543175" cy="1552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flipV="1">
            <a:off x="15508752" y="1790699"/>
            <a:ext cx="2559050" cy="193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V="1">
            <a:off x="15502402" y="1962149"/>
            <a:ext cx="2552700" cy="2209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flipV="1">
            <a:off x="15489702" y="2197099"/>
            <a:ext cx="2578100" cy="2419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 flipV="1">
            <a:off x="15502402" y="2203449"/>
            <a:ext cx="2559050" cy="2819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 flipV="1">
            <a:off x="15502402" y="2247899"/>
            <a:ext cx="2565400" cy="3670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 flipV="1">
            <a:off x="15502402" y="2254249"/>
            <a:ext cx="2559050" cy="3232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 flipV="1">
            <a:off x="15502402" y="2273299"/>
            <a:ext cx="2552700" cy="406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 flipV="1">
            <a:off x="15502402" y="2285999"/>
            <a:ext cx="2559050" cy="4502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 flipV="1">
            <a:off x="15502402" y="2457449"/>
            <a:ext cx="2552700" cy="5207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flipV="1">
            <a:off x="15502402" y="4184649"/>
            <a:ext cx="2571750" cy="3905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1 59"/>
          <p:cNvCxnSpPr/>
          <p:nvPr/>
        </p:nvCxnSpPr>
        <p:spPr>
          <a:xfrm flipV="1">
            <a:off x="15496052" y="4229099"/>
            <a:ext cx="2559050" cy="4305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1 65"/>
          <p:cNvCxnSpPr/>
          <p:nvPr/>
        </p:nvCxnSpPr>
        <p:spPr>
          <a:xfrm flipV="1">
            <a:off x="15477002" y="5067299"/>
            <a:ext cx="2590800" cy="4324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1 68"/>
          <p:cNvCxnSpPr/>
          <p:nvPr/>
        </p:nvCxnSpPr>
        <p:spPr>
          <a:xfrm flipV="1">
            <a:off x="15470652" y="6946899"/>
            <a:ext cx="2597150" cy="2895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1 70"/>
          <p:cNvCxnSpPr/>
          <p:nvPr/>
        </p:nvCxnSpPr>
        <p:spPr>
          <a:xfrm flipV="1">
            <a:off x="15489702" y="7639049"/>
            <a:ext cx="2571750" cy="26225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/>
          <p:cNvCxnSpPr/>
          <p:nvPr/>
        </p:nvCxnSpPr>
        <p:spPr>
          <a:xfrm flipV="1">
            <a:off x="15470652" y="8108949"/>
            <a:ext cx="2590800" cy="2609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1 80"/>
          <p:cNvCxnSpPr/>
          <p:nvPr/>
        </p:nvCxnSpPr>
        <p:spPr>
          <a:xfrm flipV="1">
            <a:off x="15470652" y="8229599"/>
            <a:ext cx="2590800" cy="3346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1 83"/>
          <p:cNvCxnSpPr/>
          <p:nvPr/>
        </p:nvCxnSpPr>
        <p:spPr>
          <a:xfrm flipV="1">
            <a:off x="15470652" y="8451849"/>
            <a:ext cx="2590800" cy="3562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 flipV="1">
            <a:off x="15432552" y="10687049"/>
            <a:ext cx="2635250" cy="175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1 89"/>
          <p:cNvCxnSpPr/>
          <p:nvPr/>
        </p:nvCxnSpPr>
        <p:spPr>
          <a:xfrm flipV="1">
            <a:off x="15421440" y="14890749"/>
            <a:ext cx="2652712" cy="1206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ttore 1 91"/>
          <p:cNvCxnSpPr/>
          <p:nvPr/>
        </p:nvCxnSpPr>
        <p:spPr>
          <a:xfrm>
            <a:off x="15438902" y="14643099"/>
            <a:ext cx="2628900" cy="133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1 95"/>
          <p:cNvCxnSpPr/>
          <p:nvPr/>
        </p:nvCxnSpPr>
        <p:spPr>
          <a:xfrm>
            <a:off x="15445252" y="14217649"/>
            <a:ext cx="2609850" cy="412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1 99"/>
          <p:cNvCxnSpPr/>
          <p:nvPr/>
        </p:nvCxnSpPr>
        <p:spPr>
          <a:xfrm>
            <a:off x="15438902" y="13766799"/>
            <a:ext cx="2616200" cy="857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ttore 1 102"/>
          <p:cNvCxnSpPr/>
          <p:nvPr/>
        </p:nvCxnSpPr>
        <p:spPr>
          <a:xfrm>
            <a:off x="15445252" y="13309599"/>
            <a:ext cx="2622550" cy="1111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1 105"/>
          <p:cNvCxnSpPr/>
          <p:nvPr/>
        </p:nvCxnSpPr>
        <p:spPr>
          <a:xfrm>
            <a:off x="15438902" y="12871449"/>
            <a:ext cx="2622550" cy="1492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1 113"/>
          <p:cNvCxnSpPr/>
          <p:nvPr/>
        </p:nvCxnSpPr>
        <p:spPr>
          <a:xfrm flipV="1">
            <a:off x="15515102" y="2311399"/>
            <a:ext cx="2533650" cy="4895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1 118"/>
          <p:cNvCxnSpPr/>
          <p:nvPr/>
        </p:nvCxnSpPr>
        <p:spPr>
          <a:xfrm flipV="1">
            <a:off x="15464302" y="8229599"/>
            <a:ext cx="2590800" cy="29146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1 129"/>
          <p:cNvCxnSpPr/>
          <p:nvPr/>
        </p:nvCxnSpPr>
        <p:spPr>
          <a:xfrm flipV="1">
            <a:off x="15477002" y="4838699"/>
            <a:ext cx="2578100" cy="4133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>
            <a:off x="15445252" y="15787687"/>
            <a:ext cx="2581275" cy="619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1 136"/>
          <p:cNvCxnSpPr/>
          <p:nvPr/>
        </p:nvCxnSpPr>
        <p:spPr>
          <a:xfrm>
            <a:off x="15430965" y="16225837"/>
            <a:ext cx="2600325" cy="3252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1 140"/>
          <p:cNvCxnSpPr/>
          <p:nvPr/>
        </p:nvCxnSpPr>
        <p:spPr>
          <a:xfrm>
            <a:off x="15430965" y="16697324"/>
            <a:ext cx="2595562" cy="4086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ttore 1 143"/>
          <p:cNvCxnSpPr/>
          <p:nvPr/>
        </p:nvCxnSpPr>
        <p:spPr>
          <a:xfrm>
            <a:off x="15440490" y="17140237"/>
            <a:ext cx="2595562" cy="3867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1 146"/>
          <p:cNvCxnSpPr/>
          <p:nvPr/>
        </p:nvCxnSpPr>
        <p:spPr>
          <a:xfrm>
            <a:off x="15435727" y="17597437"/>
            <a:ext cx="2590800" cy="34051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1 149"/>
          <p:cNvCxnSpPr/>
          <p:nvPr/>
        </p:nvCxnSpPr>
        <p:spPr>
          <a:xfrm>
            <a:off x="15421440" y="18035587"/>
            <a:ext cx="2614612" cy="3571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ttore 1 152"/>
          <p:cNvCxnSpPr/>
          <p:nvPr/>
        </p:nvCxnSpPr>
        <p:spPr>
          <a:xfrm>
            <a:off x="15450015" y="18497549"/>
            <a:ext cx="2581275" cy="37957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ttore 1 155"/>
          <p:cNvCxnSpPr/>
          <p:nvPr/>
        </p:nvCxnSpPr>
        <p:spPr>
          <a:xfrm>
            <a:off x="15440490" y="18935699"/>
            <a:ext cx="2581275" cy="3352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1 158"/>
          <p:cNvCxnSpPr/>
          <p:nvPr/>
        </p:nvCxnSpPr>
        <p:spPr>
          <a:xfrm>
            <a:off x="15445252" y="19359562"/>
            <a:ext cx="2586038" cy="2938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1 161"/>
          <p:cNvCxnSpPr/>
          <p:nvPr/>
        </p:nvCxnSpPr>
        <p:spPr>
          <a:xfrm>
            <a:off x="15445252" y="19840574"/>
            <a:ext cx="2576513" cy="2447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ttore 1 164"/>
          <p:cNvCxnSpPr/>
          <p:nvPr/>
        </p:nvCxnSpPr>
        <p:spPr>
          <a:xfrm>
            <a:off x="15430965" y="20264437"/>
            <a:ext cx="2600325" cy="2166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1 167"/>
          <p:cNvCxnSpPr/>
          <p:nvPr/>
        </p:nvCxnSpPr>
        <p:spPr>
          <a:xfrm>
            <a:off x="15430965" y="20726399"/>
            <a:ext cx="2605087" cy="18192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1 170"/>
          <p:cNvCxnSpPr/>
          <p:nvPr/>
        </p:nvCxnSpPr>
        <p:spPr>
          <a:xfrm>
            <a:off x="15440490" y="21164549"/>
            <a:ext cx="2600325" cy="1824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ttore 1 173"/>
          <p:cNvCxnSpPr/>
          <p:nvPr/>
        </p:nvCxnSpPr>
        <p:spPr>
          <a:xfrm>
            <a:off x="15450015" y="21602699"/>
            <a:ext cx="2581275" cy="13906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ttore 1 176"/>
          <p:cNvCxnSpPr/>
          <p:nvPr/>
        </p:nvCxnSpPr>
        <p:spPr>
          <a:xfrm>
            <a:off x="15445252" y="22059899"/>
            <a:ext cx="2581275" cy="942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ttore 1 179"/>
          <p:cNvCxnSpPr/>
          <p:nvPr/>
        </p:nvCxnSpPr>
        <p:spPr>
          <a:xfrm>
            <a:off x="15435727" y="22502812"/>
            <a:ext cx="2581275" cy="500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ttore 1 182"/>
          <p:cNvCxnSpPr/>
          <p:nvPr/>
        </p:nvCxnSpPr>
        <p:spPr>
          <a:xfrm>
            <a:off x="15454777" y="22964774"/>
            <a:ext cx="2571750" cy="38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ttore 1 185"/>
          <p:cNvCxnSpPr/>
          <p:nvPr/>
        </p:nvCxnSpPr>
        <p:spPr>
          <a:xfrm flipV="1">
            <a:off x="15454777" y="23002874"/>
            <a:ext cx="2566988" cy="4048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ttore 1 188"/>
          <p:cNvCxnSpPr/>
          <p:nvPr/>
        </p:nvCxnSpPr>
        <p:spPr>
          <a:xfrm flipV="1">
            <a:off x="15426202" y="23193374"/>
            <a:ext cx="2609850" cy="657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ttore 1 191"/>
          <p:cNvCxnSpPr/>
          <p:nvPr/>
        </p:nvCxnSpPr>
        <p:spPr>
          <a:xfrm flipV="1">
            <a:off x="15440490" y="23245762"/>
            <a:ext cx="2605087" cy="10572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ttore 1 194"/>
          <p:cNvCxnSpPr/>
          <p:nvPr/>
        </p:nvCxnSpPr>
        <p:spPr>
          <a:xfrm flipV="1">
            <a:off x="15445252" y="23350538"/>
            <a:ext cx="2590800" cy="140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onnettore 1 197"/>
          <p:cNvCxnSpPr/>
          <p:nvPr/>
        </p:nvCxnSpPr>
        <p:spPr>
          <a:xfrm flipV="1">
            <a:off x="15426202" y="23360062"/>
            <a:ext cx="2605088" cy="1847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ttore 1 200"/>
          <p:cNvCxnSpPr/>
          <p:nvPr/>
        </p:nvCxnSpPr>
        <p:spPr>
          <a:xfrm flipV="1">
            <a:off x="15440490" y="23683912"/>
            <a:ext cx="2586037" cy="1971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nettore 1 203"/>
          <p:cNvCxnSpPr/>
          <p:nvPr/>
        </p:nvCxnSpPr>
        <p:spPr>
          <a:xfrm>
            <a:off x="15421440" y="26079449"/>
            <a:ext cx="2619375" cy="1666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ttore 1 206"/>
          <p:cNvCxnSpPr/>
          <p:nvPr/>
        </p:nvCxnSpPr>
        <p:spPr>
          <a:xfrm>
            <a:off x="15454777" y="26555699"/>
            <a:ext cx="2576513" cy="300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ttore 1 209"/>
          <p:cNvCxnSpPr/>
          <p:nvPr/>
        </p:nvCxnSpPr>
        <p:spPr>
          <a:xfrm flipV="1">
            <a:off x="15472229" y="26860499"/>
            <a:ext cx="2559061" cy="92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629178" y="17727403"/>
            <a:ext cx="11693525" cy="736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174075" y="4083050"/>
            <a:ext cx="14649450" cy="7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Ovale 72"/>
          <p:cNvSpPr/>
          <p:nvPr/>
        </p:nvSpPr>
        <p:spPr>
          <a:xfrm>
            <a:off x="18029634" y="14361652"/>
            <a:ext cx="334566" cy="6497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5" name="Gruppo 74"/>
          <p:cNvGrpSpPr/>
          <p:nvPr/>
        </p:nvGrpSpPr>
        <p:grpSpPr>
          <a:xfrm>
            <a:off x="762000" y="3733799"/>
            <a:ext cx="7086600" cy="2438400"/>
            <a:chOff x="762000" y="3429000"/>
            <a:chExt cx="7086600" cy="2438400"/>
          </a:xfrm>
        </p:grpSpPr>
        <p:grpSp>
          <p:nvGrpSpPr>
            <p:cNvPr id="76" name="Gruppo 75"/>
            <p:cNvGrpSpPr/>
            <p:nvPr/>
          </p:nvGrpSpPr>
          <p:grpSpPr>
            <a:xfrm>
              <a:off x="1143000" y="4343400"/>
              <a:ext cx="6096000" cy="609600"/>
              <a:chOff x="1371600" y="3352800"/>
              <a:chExt cx="6096000" cy="609600"/>
            </a:xfrm>
          </p:grpSpPr>
          <p:sp>
            <p:nvSpPr>
              <p:cNvPr id="97" name="Rettangolo 96"/>
              <p:cNvSpPr/>
              <p:nvPr/>
            </p:nvSpPr>
            <p:spPr>
              <a:xfrm>
                <a:off x="13716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Rettangolo 97"/>
              <p:cNvSpPr/>
              <p:nvPr/>
            </p:nvSpPr>
            <p:spPr>
              <a:xfrm>
                <a:off x="19812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Rettangolo 98"/>
              <p:cNvSpPr/>
              <p:nvPr/>
            </p:nvSpPr>
            <p:spPr>
              <a:xfrm>
                <a:off x="25908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1" name="Rettangolo 100"/>
              <p:cNvSpPr/>
              <p:nvPr/>
            </p:nvSpPr>
            <p:spPr>
              <a:xfrm>
                <a:off x="32004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2" name="Rettangolo 101"/>
              <p:cNvSpPr/>
              <p:nvPr/>
            </p:nvSpPr>
            <p:spPr>
              <a:xfrm>
                <a:off x="38100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50000"/>
                  <a:alpha val="9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4" name="Rettangolo 103"/>
              <p:cNvSpPr/>
              <p:nvPr/>
            </p:nvSpPr>
            <p:spPr>
              <a:xfrm>
                <a:off x="44196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5" name="Rettangolo 104"/>
              <p:cNvSpPr/>
              <p:nvPr/>
            </p:nvSpPr>
            <p:spPr>
              <a:xfrm>
                <a:off x="50292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7" name="Rettangolo 106"/>
              <p:cNvSpPr/>
              <p:nvPr/>
            </p:nvSpPr>
            <p:spPr>
              <a:xfrm>
                <a:off x="56388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8" name="Rettangolo 107"/>
              <p:cNvSpPr/>
              <p:nvPr/>
            </p:nvSpPr>
            <p:spPr>
              <a:xfrm>
                <a:off x="62484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9" name="Rettangolo 108"/>
              <p:cNvSpPr/>
              <p:nvPr/>
            </p:nvSpPr>
            <p:spPr>
              <a:xfrm>
                <a:off x="68580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0" name="Rettangolo 109"/>
              <p:cNvSpPr/>
              <p:nvPr/>
            </p:nvSpPr>
            <p:spPr>
              <a:xfrm>
                <a:off x="1371600" y="3352800"/>
                <a:ext cx="60960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77" name="CasellaDiTesto 76"/>
            <p:cNvSpPr txBox="1"/>
            <p:nvPr/>
          </p:nvSpPr>
          <p:spPr>
            <a:xfrm>
              <a:off x="1066800" y="3429000"/>
              <a:ext cx="655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err="1" smtClean="0"/>
                <a:t>Pairwise</a:t>
              </a:r>
              <a:r>
                <a:rPr lang="it-IT" sz="3600" dirty="0" smtClean="0"/>
                <a:t> LD, </a:t>
              </a:r>
              <a:r>
                <a:rPr lang="it-IT" sz="3600" i="1" dirty="0" smtClean="0"/>
                <a:t>r</a:t>
              </a:r>
              <a:r>
                <a:rPr lang="it-IT" sz="3600" baseline="30000" dirty="0" smtClean="0"/>
                <a:t>2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values</a:t>
              </a:r>
              <a:r>
                <a:rPr lang="it-IT" sz="3600" dirty="0" smtClean="0"/>
                <a:t> color </a:t>
              </a:r>
              <a:r>
                <a:rPr lang="it-IT" sz="3600" dirty="0" err="1" smtClean="0"/>
                <a:t>key</a:t>
              </a:r>
              <a:endParaRPr lang="it-IT" sz="3600" dirty="0"/>
            </a:p>
          </p:txBody>
        </p:sp>
        <p:cxnSp>
          <p:nvCxnSpPr>
            <p:cNvPr id="78" name="Connettore 1 77"/>
            <p:cNvCxnSpPr/>
            <p:nvPr/>
          </p:nvCxnSpPr>
          <p:spPr>
            <a:xfrm>
              <a:off x="1143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143000" y="5105400"/>
              <a:ext cx="6096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9"/>
            <p:cNvCxnSpPr/>
            <p:nvPr/>
          </p:nvCxnSpPr>
          <p:spPr>
            <a:xfrm>
              <a:off x="23622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35814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48006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60198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7239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asellaDiTesto 87"/>
            <p:cNvSpPr txBox="1"/>
            <p:nvPr/>
          </p:nvSpPr>
          <p:spPr>
            <a:xfrm>
              <a:off x="762000" y="5221069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0.0</a:t>
              </a:r>
              <a:endParaRPr lang="it-IT" sz="36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>
              <a:off x="1981200" y="5181600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0.2</a:t>
              </a:r>
              <a:endParaRPr lang="it-IT" sz="3600" dirty="0"/>
            </a:p>
          </p:txBody>
        </p:sp>
        <p:sp>
          <p:nvSpPr>
            <p:cNvPr id="91" name="CasellaDiTesto 90"/>
            <p:cNvSpPr txBox="1"/>
            <p:nvPr/>
          </p:nvSpPr>
          <p:spPr>
            <a:xfrm>
              <a:off x="32004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0.4</a:t>
              </a:r>
              <a:endParaRPr lang="it-IT" sz="3600" dirty="0"/>
            </a:p>
          </p:txBody>
        </p:sp>
        <p:sp>
          <p:nvSpPr>
            <p:cNvPr id="93" name="CasellaDiTesto 92"/>
            <p:cNvSpPr txBox="1"/>
            <p:nvPr/>
          </p:nvSpPr>
          <p:spPr>
            <a:xfrm>
              <a:off x="44196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0.6</a:t>
              </a:r>
              <a:endParaRPr lang="it-IT" sz="3600" dirty="0"/>
            </a:p>
          </p:txBody>
        </p:sp>
        <p:sp>
          <p:nvSpPr>
            <p:cNvPr id="94" name="CasellaDiTesto 93"/>
            <p:cNvSpPr txBox="1"/>
            <p:nvPr/>
          </p:nvSpPr>
          <p:spPr>
            <a:xfrm>
              <a:off x="56388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0.8</a:t>
              </a:r>
              <a:endParaRPr lang="it-IT" sz="3600" dirty="0"/>
            </a:p>
          </p:txBody>
        </p:sp>
        <p:sp>
          <p:nvSpPr>
            <p:cNvPr id="95" name="CasellaDiTesto 94"/>
            <p:cNvSpPr txBox="1"/>
            <p:nvPr/>
          </p:nvSpPr>
          <p:spPr>
            <a:xfrm>
              <a:off x="691515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1.0</a:t>
              </a:r>
              <a:endParaRPr lang="it-IT" sz="3600" dirty="0"/>
            </a:p>
          </p:txBody>
        </p:sp>
      </p:grpSp>
      <p:grpSp>
        <p:nvGrpSpPr>
          <p:cNvPr id="126" name="Gruppo 125"/>
          <p:cNvGrpSpPr/>
          <p:nvPr/>
        </p:nvGrpSpPr>
        <p:grpSpPr>
          <a:xfrm>
            <a:off x="25679400" y="160556"/>
            <a:ext cx="3848100" cy="381000"/>
            <a:chOff x="25603200" y="762000"/>
            <a:chExt cx="3848100" cy="381000"/>
          </a:xfrm>
        </p:grpSpPr>
        <p:sp>
          <p:nvSpPr>
            <p:cNvPr id="127" name="Triangolo isoscele 126"/>
            <p:cNvSpPr/>
            <p:nvPr/>
          </p:nvSpPr>
          <p:spPr>
            <a:xfrm flipV="1">
              <a:off x="25603200" y="762000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Triangolo isoscele 127"/>
            <p:cNvSpPr/>
            <p:nvPr/>
          </p:nvSpPr>
          <p:spPr>
            <a:xfrm flipV="1">
              <a:off x="25984200" y="762000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Triangolo isoscele 128"/>
            <p:cNvSpPr/>
            <p:nvPr/>
          </p:nvSpPr>
          <p:spPr>
            <a:xfrm flipV="1">
              <a:off x="26327100" y="762000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1" name="Triangolo isoscele 130"/>
            <p:cNvSpPr/>
            <p:nvPr/>
          </p:nvSpPr>
          <p:spPr>
            <a:xfrm flipV="1">
              <a:off x="26670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Triangolo isoscele 131"/>
            <p:cNvSpPr/>
            <p:nvPr/>
          </p:nvSpPr>
          <p:spPr>
            <a:xfrm flipV="1">
              <a:off x="27051000" y="762000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3" name="Triangolo isoscele 132"/>
            <p:cNvSpPr/>
            <p:nvPr/>
          </p:nvSpPr>
          <p:spPr>
            <a:xfrm flipV="1">
              <a:off x="27432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Triangolo isoscele 134"/>
            <p:cNvSpPr/>
            <p:nvPr/>
          </p:nvSpPr>
          <p:spPr>
            <a:xfrm flipV="1">
              <a:off x="27774900" y="762000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6" name="Triangolo isoscele 135"/>
            <p:cNvSpPr/>
            <p:nvPr/>
          </p:nvSpPr>
          <p:spPr>
            <a:xfrm flipV="1">
              <a:off x="28117800" y="762000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8" name="Triangolo isoscele 137"/>
            <p:cNvSpPr/>
            <p:nvPr/>
          </p:nvSpPr>
          <p:spPr>
            <a:xfrm flipV="1">
              <a:off x="28498800" y="76200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Triangolo isoscele 138"/>
            <p:cNvSpPr/>
            <p:nvPr/>
          </p:nvSpPr>
          <p:spPr>
            <a:xfrm flipV="1">
              <a:off x="28879800" y="762000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Triangolo isoscele 139"/>
            <p:cNvSpPr/>
            <p:nvPr/>
          </p:nvSpPr>
          <p:spPr>
            <a:xfrm flipV="1">
              <a:off x="29222700" y="762000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2" name="CasellaDiTesto 141"/>
          <p:cNvSpPr txBox="1"/>
          <p:nvPr/>
        </p:nvSpPr>
        <p:spPr>
          <a:xfrm>
            <a:off x="25222201" y="15011400"/>
            <a:ext cx="1013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Single marker F</a:t>
            </a:r>
            <a:r>
              <a:rPr lang="it-IT" sz="3600" baseline="-25000" dirty="0" smtClean="0"/>
              <a:t>ST</a:t>
            </a:r>
            <a:r>
              <a:rPr lang="it-IT" sz="3600" dirty="0"/>
              <a:t> </a:t>
            </a:r>
            <a:r>
              <a:rPr lang="it-IT" sz="3600" dirty="0" smtClean="0"/>
              <a:t> (</a:t>
            </a:r>
            <a:r>
              <a:rPr lang="it-IT" sz="3600" i="1" dirty="0" smtClean="0"/>
              <a:t>P</a:t>
            </a:r>
            <a:r>
              <a:rPr lang="it-IT" sz="3600" dirty="0" smtClean="0"/>
              <a:t> ≤ 0.01)   </a:t>
            </a:r>
            <a:endParaRPr lang="it-IT" sz="3600" dirty="0"/>
          </a:p>
        </p:txBody>
      </p:sp>
      <p:sp>
        <p:nvSpPr>
          <p:cNvPr id="113" name="Triangolo isoscele 112"/>
          <p:cNvSpPr/>
          <p:nvPr/>
        </p:nvSpPr>
        <p:spPr>
          <a:xfrm rot="5400000" flipV="1">
            <a:off x="933450" y="7383454"/>
            <a:ext cx="228600" cy="3810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5" name="Triangolo isoscele 114"/>
          <p:cNvSpPr/>
          <p:nvPr/>
        </p:nvSpPr>
        <p:spPr>
          <a:xfrm rot="5400000" flipV="1">
            <a:off x="933450" y="7814462"/>
            <a:ext cx="2286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Triangolo isoscele 115"/>
          <p:cNvSpPr/>
          <p:nvPr/>
        </p:nvSpPr>
        <p:spPr>
          <a:xfrm rot="5400000" flipV="1">
            <a:off x="933450" y="8221654"/>
            <a:ext cx="228600" cy="38100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7" name="Triangolo isoscele 116"/>
          <p:cNvSpPr/>
          <p:nvPr/>
        </p:nvSpPr>
        <p:spPr>
          <a:xfrm rot="5400000" flipV="1">
            <a:off x="933450" y="8602654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8" name="Triangolo isoscele 117"/>
          <p:cNvSpPr/>
          <p:nvPr/>
        </p:nvSpPr>
        <p:spPr>
          <a:xfrm rot="5400000" flipV="1">
            <a:off x="933450" y="8983654"/>
            <a:ext cx="228600" cy="381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" name="Triangolo isoscele 119"/>
          <p:cNvSpPr/>
          <p:nvPr/>
        </p:nvSpPr>
        <p:spPr>
          <a:xfrm rot="5400000" flipV="1">
            <a:off x="933450" y="9331317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1" name="Triangolo isoscele 120"/>
          <p:cNvSpPr/>
          <p:nvPr/>
        </p:nvSpPr>
        <p:spPr>
          <a:xfrm rot="5400000" flipV="1">
            <a:off x="933450" y="9707554"/>
            <a:ext cx="228600" cy="381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Triangolo isoscele 121"/>
          <p:cNvSpPr/>
          <p:nvPr/>
        </p:nvSpPr>
        <p:spPr>
          <a:xfrm rot="5400000" flipV="1">
            <a:off x="933450" y="10089923"/>
            <a:ext cx="228600" cy="381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Triangolo isoscele 122"/>
          <p:cNvSpPr/>
          <p:nvPr/>
        </p:nvSpPr>
        <p:spPr>
          <a:xfrm rot="5400000" flipV="1">
            <a:off x="933450" y="10534860"/>
            <a:ext cx="228600" cy="381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Triangolo isoscele 123"/>
          <p:cNvSpPr/>
          <p:nvPr/>
        </p:nvSpPr>
        <p:spPr>
          <a:xfrm rot="5400000" flipV="1">
            <a:off x="933450" y="11002954"/>
            <a:ext cx="228600" cy="381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5" name="Triangolo isoscele 124"/>
          <p:cNvSpPr/>
          <p:nvPr/>
        </p:nvSpPr>
        <p:spPr>
          <a:xfrm rot="5400000" flipV="1">
            <a:off x="933450" y="11422054"/>
            <a:ext cx="228600" cy="3810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3" name="CasellaDiTesto 142"/>
          <p:cNvSpPr txBox="1"/>
          <p:nvPr/>
        </p:nvSpPr>
        <p:spPr>
          <a:xfrm>
            <a:off x="1419225" y="7315200"/>
            <a:ext cx="2590800" cy="63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all</a:t>
            </a:r>
            <a:r>
              <a:rPr lang="it-IT" sz="2800" dirty="0" smtClean="0"/>
              <a:t> 5 </a:t>
            </a:r>
            <a:r>
              <a:rPr lang="it-IT" sz="2800" dirty="0" err="1" smtClean="0"/>
              <a:t>groups</a:t>
            </a:r>
            <a:r>
              <a:rPr lang="it-IT" sz="2800" dirty="0" smtClean="0"/>
              <a:t>     </a:t>
            </a:r>
            <a:endParaRPr lang="it-IT" sz="2800" dirty="0"/>
          </a:p>
        </p:txBody>
      </p:sp>
      <p:sp>
        <p:nvSpPr>
          <p:cNvPr id="145" name="CasellaDiTesto 144"/>
          <p:cNvSpPr txBox="1"/>
          <p:nvPr/>
        </p:nvSpPr>
        <p:spPr>
          <a:xfrm>
            <a:off x="1419224" y="7757796"/>
            <a:ext cx="705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ICARDA temperate     </a:t>
            </a:r>
            <a:endParaRPr lang="it-IT" sz="2800" dirty="0"/>
          </a:p>
        </p:txBody>
      </p:sp>
      <p:sp>
        <p:nvSpPr>
          <p:cNvPr id="146" name="CasellaDiTesto 145"/>
          <p:cNvSpPr txBox="1"/>
          <p:nvPr/>
        </p:nvSpPr>
        <p:spPr>
          <a:xfrm>
            <a:off x="1428750" y="8138796"/>
            <a:ext cx="758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148" name="CasellaDiTesto 147"/>
          <p:cNvSpPr txBox="1"/>
          <p:nvPr/>
        </p:nvSpPr>
        <p:spPr>
          <a:xfrm>
            <a:off x="1428750" y="8557896"/>
            <a:ext cx="773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49" name="CasellaDiTesto 148"/>
          <p:cNvSpPr txBox="1"/>
          <p:nvPr/>
        </p:nvSpPr>
        <p:spPr>
          <a:xfrm>
            <a:off x="1409700" y="8917634"/>
            <a:ext cx="7905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late CIMMYT     </a:t>
            </a:r>
            <a:endParaRPr lang="it-IT" sz="2800" dirty="0"/>
          </a:p>
        </p:txBody>
      </p:sp>
      <p:sp>
        <p:nvSpPr>
          <p:cNvPr id="151" name="CasellaDiTesto 150"/>
          <p:cNvSpPr txBox="1"/>
          <p:nvPr/>
        </p:nvSpPr>
        <p:spPr>
          <a:xfrm>
            <a:off x="1409700" y="9250141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152" name="CasellaDiTesto 151"/>
          <p:cNvSpPr txBox="1"/>
          <p:nvPr/>
        </p:nvSpPr>
        <p:spPr>
          <a:xfrm>
            <a:off x="1419224" y="9662796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54" name="CasellaDiTesto 153"/>
          <p:cNvSpPr txBox="1"/>
          <p:nvPr/>
        </p:nvSpPr>
        <p:spPr>
          <a:xfrm>
            <a:off x="1419224" y="10015421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late CIMMYT     </a:t>
            </a:r>
            <a:endParaRPr lang="it-IT" sz="2800" dirty="0"/>
          </a:p>
        </p:txBody>
      </p:sp>
      <p:sp>
        <p:nvSpPr>
          <p:cNvPr id="155" name="CasellaDiTesto 154"/>
          <p:cNvSpPr txBox="1"/>
          <p:nvPr/>
        </p:nvSpPr>
        <p:spPr>
          <a:xfrm>
            <a:off x="1409700" y="10514554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157" name="CasellaDiTesto 156"/>
          <p:cNvSpPr txBox="1"/>
          <p:nvPr/>
        </p:nvSpPr>
        <p:spPr>
          <a:xfrm>
            <a:off x="1419224" y="10927209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late CIMMYT     </a:t>
            </a:r>
            <a:endParaRPr lang="it-IT" sz="2800" dirty="0"/>
          </a:p>
        </p:txBody>
      </p:sp>
      <p:sp>
        <p:nvSpPr>
          <p:cNvPr id="158" name="CasellaDiTesto 157"/>
          <p:cNvSpPr txBox="1"/>
          <p:nvPr/>
        </p:nvSpPr>
        <p:spPr>
          <a:xfrm>
            <a:off x="1419224" y="11377296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/>
              <a:t>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/ late CIMMYT     </a:t>
            </a:r>
            <a:endParaRPr lang="it-IT" sz="2800" dirty="0"/>
          </a:p>
        </p:txBody>
      </p:sp>
      <p:sp>
        <p:nvSpPr>
          <p:cNvPr id="160" name="Parentesi graffa aperta 159"/>
          <p:cNvSpPr/>
          <p:nvPr/>
        </p:nvSpPr>
        <p:spPr>
          <a:xfrm>
            <a:off x="704850" y="7846499"/>
            <a:ext cx="152400" cy="1441955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61" name="Parentesi graffa aperta 160"/>
          <p:cNvSpPr/>
          <p:nvPr/>
        </p:nvSpPr>
        <p:spPr>
          <a:xfrm>
            <a:off x="704850" y="9342275"/>
            <a:ext cx="152400" cy="105244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63" name="Parentesi graffa aperta 162"/>
          <p:cNvSpPr/>
          <p:nvPr/>
        </p:nvSpPr>
        <p:spPr>
          <a:xfrm>
            <a:off x="704850" y="10462896"/>
            <a:ext cx="152400" cy="83343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64" name="Parentesi graffa aperta 163"/>
          <p:cNvSpPr/>
          <p:nvPr/>
        </p:nvSpPr>
        <p:spPr>
          <a:xfrm>
            <a:off x="685800" y="11430696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66" name="Parentesi graffa aperta 165"/>
          <p:cNvSpPr/>
          <p:nvPr/>
        </p:nvSpPr>
        <p:spPr>
          <a:xfrm>
            <a:off x="695325" y="7368474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173" name="Parentesi graffa aperta 172"/>
          <p:cNvSpPr/>
          <p:nvPr/>
        </p:nvSpPr>
        <p:spPr>
          <a:xfrm>
            <a:off x="24658320" y="1972465"/>
            <a:ext cx="457200" cy="364137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6" name="Triangolo isoscele 175"/>
          <p:cNvSpPr/>
          <p:nvPr/>
        </p:nvSpPr>
        <p:spPr>
          <a:xfrm rot="5400000">
            <a:off x="24864671" y="7405703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1 24"/>
          <p:cNvCxnSpPr>
            <a:endCxn id="176" idx="3"/>
          </p:cNvCxnSpPr>
          <p:nvPr/>
        </p:nvCxnSpPr>
        <p:spPr>
          <a:xfrm flipV="1">
            <a:off x="19964400" y="7634304"/>
            <a:ext cx="4800600" cy="474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Parentesi graffa aperta 178"/>
          <p:cNvSpPr/>
          <p:nvPr/>
        </p:nvSpPr>
        <p:spPr>
          <a:xfrm>
            <a:off x="24715470" y="7655937"/>
            <a:ext cx="342900" cy="3120227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4" name="CasellaDiTesto 183"/>
          <p:cNvSpPr txBox="1"/>
          <p:nvPr/>
        </p:nvSpPr>
        <p:spPr>
          <a:xfrm>
            <a:off x="22977694" y="6576475"/>
            <a:ext cx="2201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185" name="CasellaDiTesto 184"/>
          <p:cNvSpPr txBox="1"/>
          <p:nvPr/>
        </p:nvSpPr>
        <p:spPr>
          <a:xfrm rot="16200000">
            <a:off x="22697391" y="1115109"/>
            <a:ext cx="325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187" name="CasellaDiTesto 186"/>
          <p:cNvSpPr txBox="1"/>
          <p:nvPr/>
        </p:nvSpPr>
        <p:spPr>
          <a:xfrm>
            <a:off x="22924770" y="14288869"/>
            <a:ext cx="1992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188" name="CasellaDiTesto 187"/>
          <p:cNvSpPr txBox="1"/>
          <p:nvPr/>
        </p:nvSpPr>
        <p:spPr>
          <a:xfrm rot="16200000">
            <a:off x="22678429" y="8328482"/>
            <a:ext cx="325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193" name="CasellaDiTesto 192"/>
          <p:cNvSpPr txBox="1"/>
          <p:nvPr/>
        </p:nvSpPr>
        <p:spPr>
          <a:xfrm>
            <a:off x="22942991" y="7156549"/>
            <a:ext cx="18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194" name="Triangolo isoscele 193"/>
          <p:cNvSpPr/>
          <p:nvPr/>
        </p:nvSpPr>
        <p:spPr>
          <a:xfrm rot="5400000">
            <a:off x="24857051" y="6674509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6" name="Parentesi graffa aperta 195"/>
          <p:cNvSpPr/>
          <p:nvPr/>
        </p:nvSpPr>
        <p:spPr>
          <a:xfrm>
            <a:off x="24715469" y="14250658"/>
            <a:ext cx="354331" cy="760742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20193000" y="8119262"/>
            <a:ext cx="1524000" cy="332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33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6" t="16761" r="28750" b="7572"/>
          <a:stretch/>
        </p:blipFill>
        <p:spPr bwMode="auto">
          <a:xfrm rot="18743841">
            <a:off x="6728748" y="6044145"/>
            <a:ext cx="18630246" cy="1656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6524641" y="1530348"/>
            <a:ext cx="13335000" cy="253304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990600" y="2469953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err="1" smtClean="0"/>
              <a:t>Chromosome</a:t>
            </a:r>
            <a:r>
              <a:rPr lang="it-IT" sz="5400" b="1" dirty="0" smtClean="0"/>
              <a:t> 2B</a:t>
            </a:r>
            <a:endParaRPr lang="it-IT" sz="5400" b="1" dirty="0"/>
          </a:p>
        </p:txBody>
      </p:sp>
      <p:pic>
        <p:nvPicPr>
          <p:cNvPr id="7170" name="Picture 2" descr="C:\Users\marco.maccaferri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73" t="890" r="20212"/>
          <a:stretch/>
        </p:blipFill>
        <p:spPr bwMode="auto">
          <a:xfrm>
            <a:off x="18116550" y="1666875"/>
            <a:ext cx="4000501" cy="2546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marco.maccaferri\Dropbox\CONSENSUS_MAP_MANUSCRIPT_2012\LD analysis\consensus-panel001.em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97" t="890" r="97772"/>
          <a:stretch/>
        </p:blipFill>
        <p:spPr bwMode="auto">
          <a:xfrm>
            <a:off x="33242250" y="1657350"/>
            <a:ext cx="2114550" cy="2546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e 9"/>
          <p:cNvSpPr/>
          <p:nvPr/>
        </p:nvSpPr>
        <p:spPr>
          <a:xfrm>
            <a:off x="18089880" y="12249150"/>
            <a:ext cx="334566" cy="64974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1" name="Gruppo 10"/>
          <p:cNvGrpSpPr/>
          <p:nvPr/>
        </p:nvGrpSpPr>
        <p:grpSpPr>
          <a:xfrm>
            <a:off x="762000" y="3867150"/>
            <a:ext cx="7086600" cy="2438400"/>
            <a:chOff x="762000" y="3429000"/>
            <a:chExt cx="7086600" cy="2438400"/>
          </a:xfrm>
        </p:grpSpPr>
        <p:grpSp>
          <p:nvGrpSpPr>
            <p:cNvPr id="12" name="Gruppo 11"/>
            <p:cNvGrpSpPr/>
            <p:nvPr/>
          </p:nvGrpSpPr>
          <p:grpSpPr>
            <a:xfrm>
              <a:off x="1143000" y="4343400"/>
              <a:ext cx="6096000" cy="609600"/>
              <a:chOff x="1371600" y="3352800"/>
              <a:chExt cx="6096000" cy="609600"/>
            </a:xfrm>
          </p:grpSpPr>
          <p:sp>
            <p:nvSpPr>
              <p:cNvPr id="27" name="Rettangolo 26"/>
              <p:cNvSpPr/>
              <p:nvPr/>
            </p:nvSpPr>
            <p:spPr>
              <a:xfrm>
                <a:off x="13716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Rettangolo 27"/>
              <p:cNvSpPr/>
              <p:nvPr/>
            </p:nvSpPr>
            <p:spPr>
              <a:xfrm>
                <a:off x="19812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Rettangolo 28"/>
              <p:cNvSpPr/>
              <p:nvPr/>
            </p:nvSpPr>
            <p:spPr>
              <a:xfrm>
                <a:off x="25908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Rettangolo 29"/>
              <p:cNvSpPr/>
              <p:nvPr/>
            </p:nvSpPr>
            <p:spPr>
              <a:xfrm>
                <a:off x="32004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Rettangolo 30"/>
              <p:cNvSpPr/>
              <p:nvPr/>
            </p:nvSpPr>
            <p:spPr>
              <a:xfrm>
                <a:off x="3810000" y="3352800"/>
                <a:ext cx="609600" cy="609600"/>
              </a:xfrm>
              <a:prstGeom prst="rect">
                <a:avLst/>
              </a:prstGeom>
              <a:solidFill>
                <a:schemeClr val="bg1">
                  <a:lumMod val="50000"/>
                  <a:alpha val="9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Rettangolo 31"/>
              <p:cNvSpPr/>
              <p:nvPr/>
            </p:nvSpPr>
            <p:spPr>
              <a:xfrm>
                <a:off x="44196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ttangolo 32"/>
              <p:cNvSpPr/>
              <p:nvPr/>
            </p:nvSpPr>
            <p:spPr>
              <a:xfrm>
                <a:off x="50292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ttangolo 33"/>
              <p:cNvSpPr/>
              <p:nvPr/>
            </p:nvSpPr>
            <p:spPr>
              <a:xfrm>
                <a:off x="56388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ttangolo 34"/>
              <p:cNvSpPr/>
              <p:nvPr/>
            </p:nvSpPr>
            <p:spPr>
              <a:xfrm>
                <a:off x="62484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ttangolo 35"/>
              <p:cNvSpPr/>
              <p:nvPr/>
            </p:nvSpPr>
            <p:spPr>
              <a:xfrm>
                <a:off x="6858000" y="3352800"/>
                <a:ext cx="609600" cy="6096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ttangolo 36"/>
              <p:cNvSpPr/>
              <p:nvPr/>
            </p:nvSpPr>
            <p:spPr>
              <a:xfrm>
                <a:off x="1371600" y="3352800"/>
                <a:ext cx="60960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" name="CasellaDiTesto 12"/>
            <p:cNvSpPr txBox="1"/>
            <p:nvPr/>
          </p:nvSpPr>
          <p:spPr>
            <a:xfrm>
              <a:off x="1066800" y="3429000"/>
              <a:ext cx="6553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err="1" smtClean="0"/>
                <a:t>Pairwise</a:t>
              </a:r>
              <a:r>
                <a:rPr lang="it-IT" sz="3600" dirty="0" smtClean="0"/>
                <a:t> LD, </a:t>
              </a:r>
              <a:r>
                <a:rPr lang="it-IT" sz="3600" i="1" dirty="0" smtClean="0"/>
                <a:t>r</a:t>
              </a:r>
              <a:r>
                <a:rPr lang="it-IT" sz="3600" baseline="30000" dirty="0" smtClean="0"/>
                <a:t>2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values</a:t>
              </a:r>
              <a:r>
                <a:rPr lang="it-IT" sz="3600" dirty="0" smtClean="0"/>
                <a:t> color </a:t>
              </a:r>
              <a:r>
                <a:rPr lang="it-IT" sz="3600" dirty="0" err="1" smtClean="0"/>
                <a:t>key</a:t>
              </a:r>
              <a:endParaRPr lang="it-IT" sz="3600" dirty="0"/>
            </a:p>
          </p:txBody>
        </p:sp>
        <p:cxnSp>
          <p:nvCxnSpPr>
            <p:cNvPr id="14" name="Connettore 1 13"/>
            <p:cNvCxnSpPr/>
            <p:nvPr/>
          </p:nvCxnSpPr>
          <p:spPr>
            <a:xfrm>
              <a:off x="1143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1143000" y="5105400"/>
              <a:ext cx="6096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>
              <a:off x="23622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35814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>
              <a:off x="48006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60198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7239000" y="5105400"/>
              <a:ext cx="0" cy="18097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/>
            <p:cNvSpPr txBox="1"/>
            <p:nvPr/>
          </p:nvSpPr>
          <p:spPr>
            <a:xfrm>
              <a:off x="762000" y="5221069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0.0</a:t>
              </a:r>
              <a:endParaRPr lang="it-IT" sz="3600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981200" y="5181600"/>
              <a:ext cx="885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0.2</a:t>
              </a:r>
              <a:endParaRPr lang="it-IT" sz="3600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32004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0.4</a:t>
              </a:r>
              <a:endParaRPr lang="it-IT" sz="3600" dirty="0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44196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0.6</a:t>
              </a:r>
              <a:endParaRPr lang="it-IT" sz="3600" dirty="0"/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563880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0.8</a:t>
              </a:r>
              <a:endParaRPr lang="it-IT" sz="3600" dirty="0"/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6915150" y="5181600"/>
              <a:ext cx="9334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1.0</a:t>
              </a:r>
              <a:endParaRPr lang="it-IT" sz="3600" dirty="0"/>
            </a:p>
          </p:txBody>
        </p:sp>
      </p:grpSp>
      <p:grpSp>
        <p:nvGrpSpPr>
          <p:cNvPr id="51" name="Gruppo 50"/>
          <p:cNvGrpSpPr/>
          <p:nvPr/>
        </p:nvGrpSpPr>
        <p:grpSpPr>
          <a:xfrm>
            <a:off x="25469850" y="846356"/>
            <a:ext cx="3848100" cy="381000"/>
            <a:chOff x="25603200" y="762000"/>
            <a:chExt cx="3848100" cy="381000"/>
          </a:xfrm>
        </p:grpSpPr>
        <p:sp>
          <p:nvSpPr>
            <p:cNvPr id="52" name="Triangolo isoscele 51"/>
            <p:cNvSpPr/>
            <p:nvPr/>
          </p:nvSpPr>
          <p:spPr>
            <a:xfrm flipV="1">
              <a:off x="25603200" y="762000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Triangolo isoscele 52"/>
            <p:cNvSpPr/>
            <p:nvPr/>
          </p:nvSpPr>
          <p:spPr>
            <a:xfrm flipV="1">
              <a:off x="25984200" y="762000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Triangolo isoscele 53"/>
            <p:cNvSpPr/>
            <p:nvPr/>
          </p:nvSpPr>
          <p:spPr>
            <a:xfrm flipV="1">
              <a:off x="26327100" y="762000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Triangolo isoscele 54"/>
            <p:cNvSpPr/>
            <p:nvPr/>
          </p:nvSpPr>
          <p:spPr>
            <a:xfrm flipV="1">
              <a:off x="26670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riangolo isoscele 55"/>
            <p:cNvSpPr/>
            <p:nvPr/>
          </p:nvSpPr>
          <p:spPr>
            <a:xfrm flipV="1">
              <a:off x="27051000" y="762000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riangolo isoscele 56"/>
            <p:cNvSpPr/>
            <p:nvPr/>
          </p:nvSpPr>
          <p:spPr>
            <a:xfrm flipV="1">
              <a:off x="27432000" y="762000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Triangolo isoscele 57"/>
            <p:cNvSpPr/>
            <p:nvPr/>
          </p:nvSpPr>
          <p:spPr>
            <a:xfrm flipV="1">
              <a:off x="27774900" y="762000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Triangolo isoscele 58"/>
            <p:cNvSpPr/>
            <p:nvPr/>
          </p:nvSpPr>
          <p:spPr>
            <a:xfrm flipV="1">
              <a:off x="28117800" y="762000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Triangolo isoscele 59"/>
            <p:cNvSpPr/>
            <p:nvPr/>
          </p:nvSpPr>
          <p:spPr>
            <a:xfrm flipV="1">
              <a:off x="28498800" y="762000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Triangolo isoscele 60"/>
            <p:cNvSpPr/>
            <p:nvPr/>
          </p:nvSpPr>
          <p:spPr>
            <a:xfrm flipV="1">
              <a:off x="28879800" y="762000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Triangolo isoscele 61"/>
            <p:cNvSpPr/>
            <p:nvPr/>
          </p:nvSpPr>
          <p:spPr>
            <a:xfrm flipV="1">
              <a:off x="29222700" y="762000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63" name="CasellaDiTesto 62"/>
          <p:cNvSpPr txBox="1"/>
          <p:nvPr/>
        </p:nvSpPr>
        <p:spPr>
          <a:xfrm>
            <a:off x="25069801" y="76200"/>
            <a:ext cx="1013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Single marker F</a:t>
            </a:r>
            <a:r>
              <a:rPr lang="it-IT" sz="3600" baseline="-25000" dirty="0" smtClean="0"/>
              <a:t>ST</a:t>
            </a:r>
            <a:r>
              <a:rPr lang="it-IT" sz="3600" dirty="0"/>
              <a:t> </a:t>
            </a:r>
            <a:r>
              <a:rPr lang="it-IT" sz="3600" dirty="0" smtClean="0"/>
              <a:t> (</a:t>
            </a:r>
            <a:r>
              <a:rPr lang="it-IT" sz="3600" i="1" dirty="0" smtClean="0"/>
              <a:t>P</a:t>
            </a:r>
            <a:r>
              <a:rPr lang="it-IT" sz="3600" dirty="0" smtClean="0"/>
              <a:t> ≤ 0.01)   </a:t>
            </a:r>
            <a:endParaRPr lang="it-IT" sz="3600" dirty="0"/>
          </a:p>
        </p:txBody>
      </p:sp>
      <p:cxnSp>
        <p:nvCxnSpPr>
          <p:cNvPr id="50" name="Connettore 1 49"/>
          <p:cNvCxnSpPr/>
          <p:nvPr/>
        </p:nvCxnSpPr>
        <p:spPr>
          <a:xfrm flipV="1">
            <a:off x="16363950" y="1790701"/>
            <a:ext cx="1822450" cy="1476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1 63"/>
          <p:cNvCxnSpPr/>
          <p:nvPr/>
        </p:nvCxnSpPr>
        <p:spPr>
          <a:xfrm flipV="1">
            <a:off x="16354425" y="1819276"/>
            <a:ext cx="1828800" cy="3619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1 64"/>
          <p:cNvCxnSpPr/>
          <p:nvPr/>
        </p:nvCxnSpPr>
        <p:spPr>
          <a:xfrm flipV="1">
            <a:off x="16344900" y="2181225"/>
            <a:ext cx="1838325" cy="257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riangolo isoscele 65"/>
          <p:cNvSpPr/>
          <p:nvPr/>
        </p:nvSpPr>
        <p:spPr>
          <a:xfrm rot="5400000" flipV="1">
            <a:off x="933450" y="7141538"/>
            <a:ext cx="228600" cy="3810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Triangolo isoscele 66"/>
          <p:cNvSpPr/>
          <p:nvPr/>
        </p:nvSpPr>
        <p:spPr>
          <a:xfrm rot="5400000" flipV="1">
            <a:off x="933450" y="7572546"/>
            <a:ext cx="228600" cy="3810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Triangolo isoscele 67"/>
          <p:cNvSpPr/>
          <p:nvPr/>
        </p:nvSpPr>
        <p:spPr>
          <a:xfrm rot="5400000" flipV="1">
            <a:off x="933450" y="7979738"/>
            <a:ext cx="228600" cy="38100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Triangolo isoscele 68"/>
          <p:cNvSpPr/>
          <p:nvPr/>
        </p:nvSpPr>
        <p:spPr>
          <a:xfrm rot="5400000" flipV="1">
            <a:off x="933450" y="8360738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riangolo isoscele 69"/>
          <p:cNvSpPr/>
          <p:nvPr/>
        </p:nvSpPr>
        <p:spPr>
          <a:xfrm rot="5400000" flipV="1">
            <a:off x="933450" y="8741738"/>
            <a:ext cx="228600" cy="3810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Triangolo isoscele 70"/>
          <p:cNvSpPr/>
          <p:nvPr/>
        </p:nvSpPr>
        <p:spPr>
          <a:xfrm rot="5400000" flipV="1">
            <a:off x="933450" y="9089401"/>
            <a:ext cx="228600" cy="381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riangolo isoscele 71"/>
          <p:cNvSpPr/>
          <p:nvPr/>
        </p:nvSpPr>
        <p:spPr>
          <a:xfrm rot="5400000" flipV="1">
            <a:off x="933450" y="9465638"/>
            <a:ext cx="228600" cy="381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Triangolo isoscele 72"/>
          <p:cNvSpPr/>
          <p:nvPr/>
        </p:nvSpPr>
        <p:spPr>
          <a:xfrm rot="5400000" flipV="1">
            <a:off x="933450" y="9848007"/>
            <a:ext cx="228600" cy="381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Triangolo isoscele 73"/>
          <p:cNvSpPr/>
          <p:nvPr/>
        </p:nvSpPr>
        <p:spPr>
          <a:xfrm rot="5400000" flipV="1">
            <a:off x="933450" y="10292944"/>
            <a:ext cx="228600" cy="381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Triangolo isoscele 74"/>
          <p:cNvSpPr/>
          <p:nvPr/>
        </p:nvSpPr>
        <p:spPr>
          <a:xfrm rot="5400000" flipV="1">
            <a:off x="933450" y="10761038"/>
            <a:ext cx="228600" cy="3810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riangolo isoscele 75"/>
          <p:cNvSpPr/>
          <p:nvPr/>
        </p:nvSpPr>
        <p:spPr>
          <a:xfrm rot="5400000" flipV="1">
            <a:off x="933450" y="11180138"/>
            <a:ext cx="228600" cy="3810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CasellaDiTesto 76"/>
          <p:cNvSpPr txBox="1"/>
          <p:nvPr/>
        </p:nvSpPr>
        <p:spPr>
          <a:xfrm>
            <a:off x="1419225" y="7073284"/>
            <a:ext cx="2590800" cy="63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all</a:t>
            </a:r>
            <a:r>
              <a:rPr lang="it-IT" sz="2800" dirty="0" smtClean="0"/>
              <a:t> 5 </a:t>
            </a:r>
            <a:r>
              <a:rPr lang="it-IT" sz="2800" dirty="0" err="1" smtClean="0"/>
              <a:t>groups</a:t>
            </a:r>
            <a:r>
              <a:rPr lang="it-IT" sz="2800" dirty="0" smtClean="0"/>
              <a:t>     </a:t>
            </a:r>
            <a:endParaRPr lang="it-IT" sz="2800" dirty="0"/>
          </a:p>
        </p:txBody>
      </p:sp>
      <p:sp>
        <p:nvSpPr>
          <p:cNvPr id="78" name="CasellaDiTesto 77"/>
          <p:cNvSpPr txBox="1"/>
          <p:nvPr/>
        </p:nvSpPr>
        <p:spPr>
          <a:xfrm>
            <a:off x="1419224" y="7515880"/>
            <a:ext cx="7058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ICARDA temperate     </a:t>
            </a:r>
            <a:endParaRPr lang="it-IT" sz="2800" dirty="0"/>
          </a:p>
        </p:txBody>
      </p:sp>
      <p:sp>
        <p:nvSpPr>
          <p:cNvPr id="79" name="CasellaDiTesto 78"/>
          <p:cNvSpPr txBox="1"/>
          <p:nvPr/>
        </p:nvSpPr>
        <p:spPr>
          <a:xfrm>
            <a:off x="1428750" y="7896880"/>
            <a:ext cx="758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80" name="CasellaDiTesto 79"/>
          <p:cNvSpPr txBox="1"/>
          <p:nvPr/>
        </p:nvSpPr>
        <p:spPr>
          <a:xfrm>
            <a:off x="1428750" y="8315980"/>
            <a:ext cx="773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81" name="CasellaDiTesto 80"/>
          <p:cNvSpPr txBox="1"/>
          <p:nvPr/>
        </p:nvSpPr>
        <p:spPr>
          <a:xfrm>
            <a:off x="1409700" y="8675718"/>
            <a:ext cx="7905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</a:t>
            </a:r>
            <a:r>
              <a:rPr lang="it-IT" sz="2800" dirty="0" err="1" smtClean="0"/>
              <a:t>dryland</a:t>
            </a:r>
            <a:r>
              <a:rPr lang="it-IT" sz="2800" dirty="0" smtClean="0"/>
              <a:t> / late CIMMYT     </a:t>
            </a:r>
            <a:endParaRPr lang="it-IT" sz="2800" dirty="0"/>
          </a:p>
        </p:txBody>
      </p:sp>
      <p:sp>
        <p:nvSpPr>
          <p:cNvPr id="82" name="CasellaDiTesto 81"/>
          <p:cNvSpPr txBox="1"/>
          <p:nvPr/>
        </p:nvSpPr>
        <p:spPr>
          <a:xfrm>
            <a:off x="1409700" y="9008225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    </a:t>
            </a:r>
            <a:endParaRPr lang="it-IT" sz="2800" dirty="0"/>
          </a:p>
        </p:txBody>
      </p:sp>
      <p:sp>
        <p:nvSpPr>
          <p:cNvPr id="83" name="CasellaDiTesto 82"/>
          <p:cNvSpPr txBox="1"/>
          <p:nvPr/>
        </p:nvSpPr>
        <p:spPr>
          <a:xfrm>
            <a:off x="1419224" y="9420880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84" name="CasellaDiTesto 83"/>
          <p:cNvSpPr txBox="1"/>
          <p:nvPr/>
        </p:nvSpPr>
        <p:spPr>
          <a:xfrm>
            <a:off x="1419224" y="9773505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ICARDA temperate / late CIMMYT     </a:t>
            </a:r>
            <a:endParaRPr lang="it-IT" sz="2800" dirty="0"/>
          </a:p>
        </p:txBody>
      </p:sp>
      <p:sp>
        <p:nvSpPr>
          <p:cNvPr id="85" name="CasellaDiTesto 84"/>
          <p:cNvSpPr txBox="1"/>
          <p:nvPr/>
        </p:nvSpPr>
        <p:spPr>
          <a:xfrm>
            <a:off x="1409700" y="10272638"/>
            <a:ext cx="7753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    </a:t>
            </a:r>
            <a:endParaRPr lang="it-IT" sz="2800" dirty="0"/>
          </a:p>
        </p:txBody>
      </p:sp>
      <p:sp>
        <p:nvSpPr>
          <p:cNvPr id="86" name="CasellaDiTesto 85"/>
          <p:cNvSpPr txBox="1"/>
          <p:nvPr/>
        </p:nvSpPr>
        <p:spPr>
          <a:xfrm>
            <a:off x="1419224" y="10685293"/>
            <a:ext cx="8048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 smtClean="0"/>
              <a:t> </a:t>
            </a:r>
            <a:r>
              <a:rPr lang="it-IT" sz="2800" dirty="0" err="1" smtClean="0"/>
              <a:t>Italian</a:t>
            </a:r>
            <a:r>
              <a:rPr lang="it-IT" sz="2800" dirty="0" smtClean="0"/>
              <a:t>, </a:t>
            </a:r>
            <a:r>
              <a:rPr lang="it-IT" sz="2800" dirty="0" err="1" smtClean="0"/>
              <a:t>early</a:t>
            </a:r>
            <a:r>
              <a:rPr lang="it-IT" sz="2800" dirty="0" smtClean="0"/>
              <a:t> CIMMYT / late CIMMYT     </a:t>
            </a:r>
            <a:endParaRPr lang="it-IT" sz="2800" dirty="0"/>
          </a:p>
        </p:txBody>
      </p:sp>
      <p:sp>
        <p:nvSpPr>
          <p:cNvPr id="87" name="CasellaDiTesto 86"/>
          <p:cNvSpPr txBox="1"/>
          <p:nvPr/>
        </p:nvSpPr>
        <p:spPr>
          <a:xfrm>
            <a:off x="1419224" y="11135380"/>
            <a:ext cx="812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F</a:t>
            </a:r>
            <a:r>
              <a:rPr lang="it-IT" sz="2800" baseline="-25000" dirty="0" smtClean="0"/>
              <a:t>ST</a:t>
            </a:r>
            <a:r>
              <a:rPr lang="it-IT" sz="2800" dirty="0"/>
              <a:t> </a:t>
            </a:r>
            <a:r>
              <a:rPr lang="it-IT" sz="2800" dirty="0" err="1" smtClean="0"/>
              <a:t>mid</a:t>
            </a:r>
            <a:r>
              <a:rPr lang="it-IT" sz="2800" dirty="0" smtClean="0"/>
              <a:t> CIMMYT, ICARDA / late CIMMYT     </a:t>
            </a:r>
            <a:endParaRPr lang="it-IT" sz="2800" dirty="0"/>
          </a:p>
        </p:txBody>
      </p:sp>
      <p:sp>
        <p:nvSpPr>
          <p:cNvPr id="88" name="Parentesi graffa aperta 87"/>
          <p:cNvSpPr/>
          <p:nvPr/>
        </p:nvSpPr>
        <p:spPr>
          <a:xfrm>
            <a:off x="704850" y="7604583"/>
            <a:ext cx="152400" cy="1441955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89" name="Parentesi graffa aperta 88"/>
          <p:cNvSpPr/>
          <p:nvPr/>
        </p:nvSpPr>
        <p:spPr>
          <a:xfrm>
            <a:off x="704850" y="9100359"/>
            <a:ext cx="152400" cy="105244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90" name="Parentesi graffa aperta 89"/>
          <p:cNvSpPr/>
          <p:nvPr/>
        </p:nvSpPr>
        <p:spPr>
          <a:xfrm>
            <a:off x="704850" y="10220980"/>
            <a:ext cx="152400" cy="833438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91" name="Parentesi graffa aperta 90"/>
          <p:cNvSpPr/>
          <p:nvPr/>
        </p:nvSpPr>
        <p:spPr>
          <a:xfrm>
            <a:off x="685800" y="11188780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92" name="Parentesi graffa aperta 91"/>
          <p:cNvSpPr/>
          <p:nvPr/>
        </p:nvSpPr>
        <p:spPr>
          <a:xfrm>
            <a:off x="695325" y="7126558"/>
            <a:ext cx="152400" cy="410960"/>
          </a:xfrm>
          <a:prstGeom prst="leftBrace">
            <a:avLst>
              <a:gd name="adj1" fmla="val 48958"/>
              <a:gd name="adj2" fmla="val 50000"/>
            </a:avLst>
          </a:prstGeom>
          <a:ln w="25400">
            <a:solidFill>
              <a:schemeClr val="tx1"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678944" y="10319544"/>
            <a:ext cx="25520650" cy="7739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Parentesi graffa aperta 92"/>
          <p:cNvSpPr/>
          <p:nvPr/>
        </p:nvSpPr>
        <p:spPr>
          <a:xfrm>
            <a:off x="24320359" y="6615524"/>
            <a:ext cx="379870" cy="2050013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Triangolo isoscele 95"/>
          <p:cNvSpPr/>
          <p:nvPr/>
        </p:nvSpPr>
        <p:spPr>
          <a:xfrm rot="5400000">
            <a:off x="24742750" y="8779625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Triangolo isoscele 97"/>
          <p:cNvSpPr/>
          <p:nvPr/>
        </p:nvSpPr>
        <p:spPr>
          <a:xfrm rot="5400000">
            <a:off x="24724831" y="26469985"/>
            <a:ext cx="257858" cy="45720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0" name="Parentesi graffa aperta 99"/>
          <p:cNvSpPr/>
          <p:nvPr/>
        </p:nvSpPr>
        <p:spPr>
          <a:xfrm>
            <a:off x="24288750" y="15673144"/>
            <a:ext cx="411479" cy="3224456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Parentesi graffa aperta 100"/>
          <p:cNvSpPr/>
          <p:nvPr/>
        </p:nvSpPr>
        <p:spPr>
          <a:xfrm>
            <a:off x="24460200" y="24384000"/>
            <a:ext cx="411479" cy="1371600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CasellaDiTesto 101"/>
          <p:cNvSpPr txBox="1"/>
          <p:nvPr/>
        </p:nvSpPr>
        <p:spPr>
          <a:xfrm rot="16200000">
            <a:off x="22840574" y="16772037"/>
            <a:ext cx="2034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103" name="CasellaDiTesto 102"/>
          <p:cNvSpPr txBox="1"/>
          <p:nvPr/>
        </p:nvSpPr>
        <p:spPr>
          <a:xfrm rot="16200000">
            <a:off x="22948583" y="7211071"/>
            <a:ext cx="2034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104" name="CasellaDiTesto 103"/>
          <p:cNvSpPr txBox="1"/>
          <p:nvPr/>
        </p:nvSpPr>
        <p:spPr>
          <a:xfrm>
            <a:off x="21793200" y="8686800"/>
            <a:ext cx="2984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and 3 </a:t>
            </a:r>
            <a:endParaRPr lang="it-IT" sz="3600" dirty="0"/>
          </a:p>
        </p:txBody>
      </p:sp>
      <p:sp>
        <p:nvSpPr>
          <p:cNvPr id="105" name="CasellaDiTesto 104"/>
          <p:cNvSpPr txBox="1"/>
          <p:nvPr/>
        </p:nvSpPr>
        <p:spPr>
          <a:xfrm rot="16200000">
            <a:off x="22992973" y="24620637"/>
            <a:ext cx="2034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22819755" y="26375419"/>
            <a:ext cx="2034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1 </a:t>
            </a:r>
            <a:endParaRPr lang="it-IT" sz="3600" dirty="0"/>
          </a:p>
        </p:txBody>
      </p:sp>
      <p:sp>
        <p:nvSpPr>
          <p:cNvPr id="95" name="Parentesi graffa aperta 94"/>
          <p:cNvSpPr/>
          <p:nvPr/>
        </p:nvSpPr>
        <p:spPr>
          <a:xfrm>
            <a:off x="24299940" y="1774690"/>
            <a:ext cx="477620" cy="1025006"/>
          </a:xfrm>
          <a:prstGeom prst="leftBrace">
            <a:avLst>
              <a:gd name="adj1" fmla="val 4166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CasellaDiTesto 96"/>
          <p:cNvSpPr txBox="1"/>
          <p:nvPr/>
        </p:nvSpPr>
        <p:spPr>
          <a:xfrm rot="16200000">
            <a:off x="23013889" y="1913036"/>
            <a:ext cx="2034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i="1" dirty="0" smtClean="0"/>
              <a:t>F</a:t>
            </a:r>
            <a:r>
              <a:rPr lang="it-IT" sz="3600" baseline="-25000" dirty="0" smtClean="0"/>
              <a:t>ST</a:t>
            </a:r>
            <a:r>
              <a:rPr lang="it-IT" sz="3600" dirty="0" smtClean="0"/>
              <a:t> </a:t>
            </a:r>
            <a:r>
              <a:rPr lang="it-IT" sz="3600" dirty="0" err="1" smtClean="0"/>
              <a:t>ptn</a:t>
            </a:r>
            <a:r>
              <a:rPr lang="it-IT" sz="3600" dirty="0" smtClean="0"/>
              <a:t> </a:t>
            </a:r>
            <a:r>
              <a:rPr lang="it-IT" sz="3600" dirty="0"/>
              <a:t>3</a:t>
            </a:r>
            <a:r>
              <a:rPr lang="it-IT" sz="3600" dirty="0" smtClean="0"/>
              <a:t> </a:t>
            </a:r>
            <a:endParaRPr lang="it-IT" sz="3600" dirty="0"/>
          </a:p>
        </p:txBody>
      </p:sp>
      <p:cxnSp>
        <p:nvCxnSpPr>
          <p:cNvPr id="94" name="Connettore 1 93"/>
          <p:cNvCxnSpPr/>
          <p:nvPr/>
        </p:nvCxnSpPr>
        <p:spPr>
          <a:xfrm flipV="1">
            <a:off x="16363950" y="2357438"/>
            <a:ext cx="1824038" cy="319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1 98"/>
          <p:cNvCxnSpPr/>
          <p:nvPr/>
        </p:nvCxnSpPr>
        <p:spPr>
          <a:xfrm flipV="1">
            <a:off x="16359188" y="2438400"/>
            <a:ext cx="1828800" cy="509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1 106"/>
          <p:cNvCxnSpPr/>
          <p:nvPr/>
        </p:nvCxnSpPr>
        <p:spPr>
          <a:xfrm flipV="1">
            <a:off x="16335375" y="2647950"/>
            <a:ext cx="1843088" cy="55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1 107"/>
          <p:cNvCxnSpPr/>
          <p:nvPr/>
        </p:nvCxnSpPr>
        <p:spPr>
          <a:xfrm flipV="1">
            <a:off x="16349663" y="2747958"/>
            <a:ext cx="1828784" cy="68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1 108"/>
          <p:cNvCxnSpPr/>
          <p:nvPr/>
        </p:nvCxnSpPr>
        <p:spPr>
          <a:xfrm flipV="1">
            <a:off x="16340138" y="2819403"/>
            <a:ext cx="1838309" cy="8715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/>
          <p:nvPr/>
        </p:nvCxnSpPr>
        <p:spPr>
          <a:xfrm flipV="1">
            <a:off x="16354425" y="3119436"/>
            <a:ext cx="1824009" cy="814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ttore 1 113"/>
          <p:cNvCxnSpPr/>
          <p:nvPr/>
        </p:nvCxnSpPr>
        <p:spPr>
          <a:xfrm flipV="1">
            <a:off x="16354425" y="3333745"/>
            <a:ext cx="1823993" cy="852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/>
          <p:nvPr/>
        </p:nvCxnSpPr>
        <p:spPr>
          <a:xfrm flipV="1">
            <a:off x="16335375" y="4333960"/>
            <a:ext cx="1843048" cy="104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1 118"/>
          <p:cNvCxnSpPr/>
          <p:nvPr/>
        </p:nvCxnSpPr>
        <p:spPr>
          <a:xfrm flipV="1">
            <a:off x="16335375" y="4429204"/>
            <a:ext cx="1843035" cy="257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ttore 1 120"/>
          <p:cNvCxnSpPr/>
          <p:nvPr/>
        </p:nvCxnSpPr>
        <p:spPr>
          <a:xfrm flipV="1">
            <a:off x="16311563" y="4834015"/>
            <a:ext cx="1866850" cy="109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ttore 1 122"/>
          <p:cNvCxnSpPr/>
          <p:nvPr/>
        </p:nvCxnSpPr>
        <p:spPr>
          <a:xfrm flipV="1">
            <a:off x="16330613" y="4981652"/>
            <a:ext cx="1843045" cy="2094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ttore 1 124"/>
          <p:cNvCxnSpPr/>
          <p:nvPr/>
        </p:nvCxnSpPr>
        <p:spPr>
          <a:xfrm flipV="1">
            <a:off x="16330613" y="5081660"/>
            <a:ext cx="1847810" cy="3571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ttore 1 126"/>
          <p:cNvCxnSpPr/>
          <p:nvPr/>
        </p:nvCxnSpPr>
        <p:spPr>
          <a:xfrm>
            <a:off x="16330613" y="5700713"/>
            <a:ext cx="1843031" cy="9239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ttore 1 128"/>
          <p:cNvCxnSpPr/>
          <p:nvPr/>
        </p:nvCxnSpPr>
        <p:spPr>
          <a:xfrm>
            <a:off x="16302038" y="5948363"/>
            <a:ext cx="1881116" cy="7144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ttore 1 130"/>
          <p:cNvCxnSpPr/>
          <p:nvPr/>
        </p:nvCxnSpPr>
        <p:spPr>
          <a:xfrm>
            <a:off x="16316325" y="6205538"/>
            <a:ext cx="1857287" cy="7096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ttore 1 132"/>
          <p:cNvCxnSpPr/>
          <p:nvPr/>
        </p:nvCxnSpPr>
        <p:spPr>
          <a:xfrm>
            <a:off x="16302038" y="6453188"/>
            <a:ext cx="1876321" cy="480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ttore 1 134"/>
          <p:cNvCxnSpPr/>
          <p:nvPr/>
        </p:nvCxnSpPr>
        <p:spPr>
          <a:xfrm>
            <a:off x="16287750" y="6705600"/>
            <a:ext cx="1895371" cy="309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1 136"/>
          <p:cNvCxnSpPr/>
          <p:nvPr/>
        </p:nvCxnSpPr>
        <p:spPr>
          <a:xfrm>
            <a:off x="16292513" y="6943725"/>
            <a:ext cx="1885829" cy="166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ttore 1 138"/>
          <p:cNvCxnSpPr/>
          <p:nvPr/>
        </p:nvCxnSpPr>
        <p:spPr>
          <a:xfrm flipV="1">
            <a:off x="16306786" y="7177088"/>
            <a:ext cx="1876439" cy="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ttore 1 140"/>
          <p:cNvCxnSpPr/>
          <p:nvPr/>
        </p:nvCxnSpPr>
        <p:spPr>
          <a:xfrm flipV="1">
            <a:off x="16306800" y="7181850"/>
            <a:ext cx="1866900" cy="2714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ttore 1 143"/>
          <p:cNvCxnSpPr/>
          <p:nvPr/>
        </p:nvCxnSpPr>
        <p:spPr>
          <a:xfrm flipV="1">
            <a:off x="16292513" y="7305676"/>
            <a:ext cx="1876425" cy="4095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ttore 1 144"/>
          <p:cNvCxnSpPr/>
          <p:nvPr/>
        </p:nvCxnSpPr>
        <p:spPr>
          <a:xfrm flipV="1">
            <a:off x="16302038" y="7339014"/>
            <a:ext cx="1876425" cy="6286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1 149"/>
          <p:cNvCxnSpPr/>
          <p:nvPr/>
        </p:nvCxnSpPr>
        <p:spPr>
          <a:xfrm flipV="1">
            <a:off x="16302038" y="7348538"/>
            <a:ext cx="1852612" cy="862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ttore 1 152"/>
          <p:cNvCxnSpPr/>
          <p:nvPr/>
        </p:nvCxnSpPr>
        <p:spPr>
          <a:xfrm flipV="1">
            <a:off x="16292513" y="7348538"/>
            <a:ext cx="1876425" cy="1104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ttore 1 155"/>
          <p:cNvCxnSpPr/>
          <p:nvPr/>
        </p:nvCxnSpPr>
        <p:spPr>
          <a:xfrm flipV="1">
            <a:off x="16292513" y="7348538"/>
            <a:ext cx="1871662" cy="1381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1 158"/>
          <p:cNvCxnSpPr/>
          <p:nvPr/>
        </p:nvCxnSpPr>
        <p:spPr>
          <a:xfrm flipV="1">
            <a:off x="16263938" y="7348538"/>
            <a:ext cx="1900237" cy="16240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ttore 1 161"/>
          <p:cNvCxnSpPr/>
          <p:nvPr/>
        </p:nvCxnSpPr>
        <p:spPr>
          <a:xfrm flipV="1">
            <a:off x="16278225" y="7767638"/>
            <a:ext cx="1900238" cy="144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1 165"/>
          <p:cNvCxnSpPr/>
          <p:nvPr/>
        </p:nvCxnSpPr>
        <p:spPr>
          <a:xfrm flipV="1">
            <a:off x="16263938" y="7781926"/>
            <a:ext cx="1905000" cy="168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nettore 1 168"/>
          <p:cNvCxnSpPr/>
          <p:nvPr/>
        </p:nvCxnSpPr>
        <p:spPr>
          <a:xfrm flipV="1">
            <a:off x="16268700" y="7772400"/>
            <a:ext cx="1909763" cy="1957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1 121"/>
          <p:cNvCxnSpPr/>
          <p:nvPr/>
        </p:nvCxnSpPr>
        <p:spPr>
          <a:xfrm flipV="1">
            <a:off x="16052800" y="26612851"/>
            <a:ext cx="2178050" cy="180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ttore 1 125"/>
          <p:cNvCxnSpPr/>
          <p:nvPr/>
        </p:nvCxnSpPr>
        <p:spPr>
          <a:xfrm flipV="1">
            <a:off x="16059150" y="25593676"/>
            <a:ext cx="2152650" cy="942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ttore 1 127"/>
          <p:cNvCxnSpPr/>
          <p:nvPr/>
        </p:nvCxnSpPr>
        <p:spPr>
          <a:xfrm flipV="1">
            <a:off x="16026765" y="25187910"/>
            <a:ext cx="2162175" cy="1109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1 129"/>
          <p:cNvCxnSpPr/>
          <p:nvPr/>
        </p:nvCxnSpPr>
        <p:spPr>
          <a:xfrm flipV="1">
            <a:off x="16036290" y="25193625"/>
            <a:ext cx="2138363" cy="842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ttore 1 133"/>
          <p:cNvCxnSpPr/>
          <p:nvPr/>
        </p:nvCxnSpPr>
        <p:spPr>
          <a:xfrm flipV="1">
            <a:off x="16036290" y="25188864"/>
            <a:ext cx="2138363" cy="6000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ttore 1 137"/>
          <p:cNvCxnSpPr/>
          <p:nvPr/>
        </p:nvCxnSpPr>
        <p:spPr>
          <a:xfrm flipV="1">
            <a:off x="16022003" y="25160289"/>
            <a:ext cx="2166937" cy="3714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ttore 1 139"/>
          <p:cNvCxnSpPr/>
          <p:nvPr/>
        </p:nvCxnSpPr>
        <p:spPr>
          <a:xfrm flipV="1">
            <a:off x="16050578" y="25155525"/>
            <a:ext cx="2133600" cy="133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1 145"/>
          <p:cNvCxnSpPr/>
          <p:nvPr/>
        </p:nvCxnSpPr>
        <p:spPr>
          <a:xfrm>
            <a:off x="16036290" y="25026938"/>
            <a:ext cx="2152650" cy="128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1 146"/>
          <p:cNvCxnSpPr/>
          <p:nvPr/>
        </p:nvCxnSpPr>
        <p:spPr>
          <a:xfrm>
            <a:off x="16036290" y="24774525"/>
            <a:ext cx="2152650" cy="323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ttore 1 150"/>
          <p:cNvCxnSpPr/>
          <p:nvPr/>
        </p:nvCxnSpPr>
        <p:spPr>
          <a:xfrm>
            <a:off x="16050578" y="24526875"/>
            <a:ext cx="2138362" cy="476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ttore 1 153"/>
          <p:cNvCxnSpPr/>
          <p:nvPr/>
        </p:nvCxnSpPr>
        <p:spPr>
          <a:xfrm>
            <a:off x="16045815" y="24274463"/>
            <a:ext cx="2133600" cy="723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ttore 1 156"/>
          <p:cNvCxnSpPr/>
          <p:nvPr/>
        </p:nvCxnSpPr>
        <p:spPr>
          <a:xfrm>
            <a:off x="16026765" y="24017288"/>
            <a:ext cx="2157413" cy="981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ttore 1 159"/>
          <p:cNvCxnSpPr/>
          <p:nvPr/>
        </p:nvCxnSpPr>
        <p:spPr>
          <a:xfrm>
            <a:off x="16045815" y="23769638"/>
            <a:ext cx="2143125" cy="1028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1 162"/>
          <p:cNvCxnSpPr/>
          <p:nvPr/>
        </p:nvCxnSpPr>
        <p:spPr>
          <a:xfrm>
            <a:off x="16055340" y="23507700"/>
            <a:ext cx="2133600" cy="12620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ttore 1 164"/>
          <p:cNvCxnSpPr/>
          <p:nvPr/>
        </p:nvCxnSpPr>
        <p:spPr>
          <a:xfrm>
            <a:off x="16069628" y="23269575"/>
            <a:ext cx="2124075" cy="1400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1 167"/>
          <p:cNvCxnSpPr/>
          <p:nvPr/>
        </p:nvCxnSpPr>
        <p:spPr>
          <a:xfrm>
            <a:off x="16059150" y="23021925"/>
            <a:ext cx="2133600" cy="1609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1 170"/>
          <p:cNvCxnSpPr/>
          <p:nvPr/>
        </p:nvCxnSpPr>
        <p:spPr>
          <a:xfrm>
            <a:off x="16082963" y="22783800"/>
            <a:ext cx="2119312" cy="18573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ttore 1 174"/>
          <p:cNvCxnSpPr/>
          <p:nvPr/>
        </p:nvCxnSpPr>
        <p:spPr>
          <a:xfrm>
            <a:off x="16079153" y="22536150"/>
            <a:ext cx="2119312" cy="2105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ttore 1 177"/>
          <p:cNvCxnSpPr/>
          <p:nvPr/>
        </p:nvCxnSpPr>
        <p:spPr>
          <a:xfrm>
            <a:off x="16079153" y="22278975"/>
            <a:ext cx="2114550" cy="2281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ttore 1 181"/>
          <p:cNvCxnSpPr/>
          <p:nvPr/>
        </p:nvCxnSpPr>
        <p:spPr>
          <a:xfrm>
            <a:off x="16062960" y="22031325"/>
            <a:ext cx="2124075" cy="2524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ttore 1 184"/>
          <p:cNvCxnSpPr/>
          <p:nvPr/>
        </p:nvCxnSpPr>
        <p:spPr>
          <a:xfrm>
            <a:off x="16079153" y="21793200"/>
            <a:ext cx="2114550" cy="2700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ttore 1 187"/>
          <p:cNvCxnSpPr/>
          <p:nvPr/>
        </p:nvCxnSpPr>
        <p:spPr>
          <a:xfrm>
            <a:off x="16083915" y="21536025"/>
            <a:ext cx="2105025" cy="2814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ttore 1 190"/>
          <p:cNvCxnSpPr/>
          <p:nvPr/>
        </p:nvCxnSpPr>
        <p:spPr>
          <a:xfrm>
            <a:off x="16093440" y="21278850"/>
            <a:ext cx="2090738" cy="2952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ttore 1 142"/>
          <p:cNvCxnSpPr/>
          <p:nvPr/>
        </p:nvCxnSpPr>
        <p:spPr>
          <a:xfrm flipV="1">
            <a:off x="16230600" y="8107680"/>
            <a:ext cx="1945958" cy="1855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1 147"/>
          <p:cNvCxnSpPr/>
          <p:nvPr/>
        </p:nvCxnSpPr>
        <p:spPr>
          <a:xfrm flipV="1">
            <a:off x="16230600" y="8115300"/>
            <a:ext cx="1943100" cy="209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ttore 1 148"/>
          <p:cNvCxnSpPr/>
          <p:nvPr/>
        </p:nvCxnSpPr>
        <p:spPr>
          <a:xfrm flipV="1">
            <a:off x="16249650" y="8149590"/>
            <a:ext cx="1931670" cy="23164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ttore 1 151"/>
          <p:cNvCxnSpPr/>
          <p:nvPr/>
        </p:nvCxnSpPr>
        <p:spPr>
          <a:xfrm flipV="1">
            <a:off x="16234410" y="8153400"/>
            <a:ext cx="1950720" cy="2567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ttore 1 154"/>
          <p:cNvCxnSpPr/>
          <p:nvPr/>
        </p:nvCxnSpPr>
        <p:spPr>
          <a:xfrm flipV="1">
            <a:off x="16222980" y="8176260"/>
            <a:ext cx="1958340" cy="27927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ttore 1 157"/>
          <p:cNvCxnSpPr/>
          <p:nvPr/>
        </p:nvCxnSpPr>
        <p:spPr>
          <a:xfrm flipV="1">
            <a:off x="16242030" y="8252460"/>
            <a:ext cx="1935480" cy="29794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1 160"/>
          <p:cNvCxnSpPr/>
          <p:nvPr/>
        </p:nvCxnSpPr>
        <p:spPr>
          <a:xfrm flipV="1">
            <a:off x="16242030" y="8389620"/>
            <a:ext cx="1946910" cy="3082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ttore 1 163"/>
          <p:cNvCxnSpPr/>
          <p:nvPr/>
        </p:nvCxnSpPr>
        <p:spPr>
          <a:xfrm flipV="1">
            <a:off x="16226790" y="8416290"/>
            <a:ext cx="1950720" cy="3299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ttore 1 166"/>
          <p:cNvCxnSpPr/>
          <p:nvPr/>
        </p:nvCxnSpPr>
        <p:spPr>
          <a:xfrm flipV="1">
            <a:off x="16230600" y="8484870"/>
            <a:ext cx="1962150" cy="3478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ttore 1 169"/>
          <p:cNvCxnSpPr/>
          <p:nvPr/>
        </p:nvCxnSpPr>
        <p:spPr>
          <a:xfrm flipV="1">
            <a:off x="16222980" y="8522970"/>
            <a:ext cx="1962150" cy="3691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ttore 1 171"/>
          <p:cNvCxnSpPr/>
          <p:nvPr/>
        </p:nvCxnSpPr>
        <p:spPr>
          <a:xfrm flipV="1">
            <a:off x="16203930" y="8564880"/>
            <a:ext cx="1981200" cy="3909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ttore 1 172"/>
          <p:cNvCxnSpPr/>
          <p:nvPr/>
        </p:nvCxnSpPr>
        <p:spPr>
          <a:xfrm flipV="1">
            <a:off x="16207740" y="8591550"/>
            <a:ext cx="1985010" cy="4126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ttore 1 175"/>
          <p:cNvCxnSpPr/>
          <p:nvPr/>
        </p:nvCxnSpPr>
        <p:spPr>
          <a:xfrm flipV="1">
            <a:off x="16188690" y="8618220"/>
            <a:ext cx="1996440" cy="4351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ttore 1 176"/>
          <p:cNvCxnSpPr/>
          <p:nvPr/>
        </p:nvCxnSpPr>
        <p:spPr>
          <a:xfrm flipV="1">
            <a:off x="16203930" y="8987790"/>
            <a:ext cx="1977390" cy="4244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ttore 1 185"/>
          <p:cNvCxnSpPr/>
          <p:nvPr/>
        </p:nvCxnSpPr>
        <p:spPr>
          <a:xfrm flipV="1">
            <a:off x="16177260" y="9008225"/>
            <a:ext cx="2000250" cy="44753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ttore 1 188"/>
          <p:cNvCxnSpPr/>
          <p:nvPr/>
        </p:nvCxnSpPr>
        <p:spPr>
          <a:xfrm flipV="1">
            <a:off x="16188690" y="12089130"/>
            <a:ext cx="1996440" cy="1645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ttore 1 192"/>
          <p:cNvCxnSpPr/>
          <p:nvPr/>
        </p:nvCxnSpPr>
        <p:spPr>
          <a:xfrm>
            <a:off x="16192500" y="14001750"/>
            <a:ext cx="1992630" cy="1607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ttore 1 199"/>
          <p:cNvCxnSpPr/>
          <p:nvPr/>
        </p:nvCxnSpPr>
        <p:spPr>
          <a:xfrm>
            <a:off x="16181070" y="14230350"/>
            <a:ext cx="2015490" cy="1615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nettore 1 204"/>
          <p:cNvCxnSpPr/>
          <p:nvPr/>
        </p:nvCxnSpPr>
        <p:spPr>
          <a:xfrm>
            <a:off x="16165830" y="14504670"/>
            <a:ext cx="2015490" cy="16344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ttore 1 208"/>
          <p:cNvCxnSpPr/>
          <p:nvPr/>
        </p:nvCxnSpPr>
        <p:spPr>
          <a:xfrm>
            <a:off x="16177260" y="14748510"/>
            <a:ext cx="2011680" cy="1695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nettore 1 211"/>
          <p:cNvCxnSpPr/>
          <p:nvPr/>
        </p:nvCxnSpPr>
        <p:spPr>
          <a:xfrm>
            <a:off x="16162020" y="14988540"/>
            <a:ext cx="2023110" cy="1664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nettore 1 214"/>
          <p:cNvCxnSpPr/>
          <p:nvPr/>
        </p:nvCxnSpPr>
        <p:spPr>
          <a:xfrm>
            <a:off x="16169640" y="15255240"/>
            <a:ext cx="2011680" cy="1402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onnettore 1 217"/>
          <p:cNvCxnSpPr/>
          <p:nvPr/>
        </p:nvCxnSpPr>
        <p:spPr>
          <a:xfrm>
            <a:off x="16154400" y="15491460"/>
            <a:ext cx="2038350" cy="1314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nettore 1 220"/>
          <p:cNvCxnSpPr/>
          <p:nvPr/>
        </p:nvCxnSpPr>
        <p:spPr>
          <a:xfrm>
            <a:off x="16162020" y="15750540"/>
            <a:ext cx="2026920" cy="11010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Connettore 1 223"/>
          <p:cNvCxnSpPr/>
          <p:nvPr/>
        </p:nvCxnSpPr>
        <p:spPr>
          <a:xfrm>
            <a:off x="16158210" y="15994380"/>
            <a:ext cx="2026920" cy="864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ttore 1 226"/>
          <p:cNvCxnSpPr/>
          <p:nvPr/>
        </p:nvCxnSpPr>
        <p:spPr>
          <a:xfrm>
            <a:off x="16158210" y="16261080"/>
            <a:ext cx="2034540" cy="929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ttore 1 231"/>
          <p:cNvCxnSpPr/>
          <p:nvPr/>
        </p:nvCxnSpPr>
        <p:spPr>
          <a:xfrm>
            <a:off x="16139160" y="16508730"/>
            <a:ext cx="2042160" cy="857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ttore 1 234"/>
          <p:cNvCxnSpPr/>
          <p:nvPr/>
        </p:nvCxnSpPr>
        <p:spPr>
          <a:xfrm>
            <a:off x="16158210" y="16760190"/>
            <a:ext cx="203454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ttore 1 238"/>
          <p:cNvCxnSpPr/>
          <p:nvPr/>
        </p:nvCxnSpPr>
        <p:spPr>
          <a:xfrm>
            <a:off x="16154400" y="17011650"/>
            <a:ext cx="2026920" cy="430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ttore 1 243"/>
          <p:cNvCxnSpPr/>
          <p:nvPr/>
        </p:nvCxnSpPr>
        <p:spPr>
          <a:xfrm>
            <a:off x="16146780" y="17251680"/>
            <a:ext cx="2030730" cy="1943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ttore 1 253"/>
          <p:cNvCxnSpPr/>
          <p:nvPr/>
        </p:nvCxnSpPr>
        <p:spPr>
          <a:xfrm flipV="1">
            <a:off x="16108680" y="17583150"/>
            <a:ext cx="2068830" cy="674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nettore 1 257"/>
          <p:cNvCxnSpPr/>
          <p:nvPr/>
        </p:nvCxnSpPr>
        <p:spPr>
          <a:xfrm flipV="1">
            <a:off x="16101060" y="17800320"/>
            <a:ext cx="2076450" cy="7162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nettore 1 258"/>
          <p:cNvCxnSpPr/>
          <p:nvPr/>
        </p:nvCxnSpPr>
        <p:spPr>
          <a:xfrm flipV="1">
            <a:off x="16108680" y="17922240"/>
            <a:ext cx="2065020" cy="845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Connettore 1 263"/>
          <p:cNvCxnSpPr/>
          <p:nvPr/>
        </p:nvCxnSpPr>
        <p:spPr>
          <a:xfrm flipV="1">
            <a:off x="16139160" y="18147030"/>
            <a:ext cx="2053590" cy="864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ttore 1 267"/>
          <p:cNvCxnSpPr/>
          <p:nvPr/>
        </p:nvCxnSpPr>
        <p:spPr>
          <a:xfrm flipV="1">
            <a:off x="16139160" y="18192750"/>
            <a:ext cx="2057400" cy="1085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Connettore 1 270"/>
          <p:cNvCxnSpPr/>
          <p:nvPr/>
        </p:nvCxnSpPr>
        <p:spPr>
          <a:xfrm flipV="1">
            <a:off x="16108680" y="18268950"/>
            <a:ext cx="2080260" cy="12382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Connettore 1 276"/>
          <p:cNvCxnSpPr/>
          <p:nvPr/>
        </p:nvCxnSpPr>
        <p:spPr>
          <a:xfrm flipV="1">
            <a:off x="16101060" y="18276570"/>
            <a:ext cx="2080260" cy="14973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Connettore 1 280"/>
          <p:cNvCxnSpPr/>
          <p:nvPr/>
        </p:nvCxnSpPr>
        <p:spPr>
          <a:xfrm flipV="1">
            <a:off x="16093440" y="18756630"/>
            <a:ext cx="2095500" cy="1261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nettore 1 283"/>
          <p:cNvCxnSpPr/>
          <p:nvPr/>
        </p:nvCxnSpPr>
        <p:spPr>
          <a:xfrm flipV="1">
            <a:off x="16101060" y="19488150"/>
            <a:ext cx="2087880" cy="1032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nettore 1 286"/>
          <p:cNvCxnSpPr/>
          <p:nvPr/>
        </p:nvCxnSpPr>
        <p:spPr>
          <a:xfrm flipV="1">
            <a:off x="16092488" y="19488150"/>
            <a:ext cx="2088832" cy="781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nettore 1 292"/>
          <p:cNvCxnSpPr/>
          <p:nvPr/>
        </p:nvCxnSpPr>
        <p:spPr>
          <a:xfrm flipV="1">
            <a:off x="16085820" y="19621500"/>
            <a:ext cx="2103120" cy="11582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nettore 1 295"/>
          <p:cNvCxnSpPr/>
          <p:nvPr/>
        </p:nvCxnSpPr>
        <p:spPr>
          <a:xfrm flipV="1">
            <a:off x="16055340" y="20025360"/>
            <a:ext cx="2141220" cy="1005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Connettore 1 304"/>
          <p:cNvCxnSpPr/>
          <p:nvPr/>
        </p:nvCxnSpPr>
        <p:spPr>
          <a:xfrm flipV="1">
            <a:off x="16146780" y="17442180"/>
            <a:ext cx="2026920" cy="5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Connettore 1 312"/>
          <p:cNvCxnSpPr/>
          <p:nvPr/>
        </p:nvCxnSpPr>
        <p:spPr>
          <a:xfrm flipV="1">
            <a:off x="16085820" y="17564100"/>
            <a:ext cx="2118360" cy="495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Connettore 1 315"/>
          <p:cNvCxnSpPr/>
          <p:nvPr/>
        </p:nvCxnSpPr>
        <p:spPr>
          <a:xfrm flipV="1">
            <a:off x="16116300" y="17526000"/>
            <a:ext cx="2065020" cy="2362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51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5800" y="304800"/>
            <a:ext cx="34975800" cy="27584400"/>
            <a:chOff x="685800" y="304800"/>
            <a:chExt cx="34975800" cy="27584400"/>
          </a:xfrm>
        </p:grpSpPr>
        <p:sp>
          <p:nvSpPr>
            <p:cNvPr id="5" name="CasellaDiTesto 4"/>
            <p:cNvSpPr txBox="1"/>
            <p:nvPr/>
          </p:nvSpPr>
          <p:spPr>
            <a:xfrm>
              <a:off x="990600" y="2108003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3A</a:t>
              </a:r>
              <a:endParaRPr lang="it-IT" sz="5400" b="1" dirty="0"/>
            </a:p>
          </p:txBody>
        </p:sp>
        <p:cxnSp>
          <p:nvCxnSpPr>
            <p:cNvPr id="3" name="Connettore 1 2"/>
            <p:cNvCxnSpPr/>
            <p:nvPr/>
          </p:nvCxnSpPr>
          <p:spPr>
            <a:xfrm>
              <a:off x="21183600" y="4343400"/>
              <a:ext cx="0" cy="22783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99" t="18379" r="13724" b="18666"/>
            <a:stretch/>
          </p:blipFill>
          <p:spPr bwMode="auto">
            <a:xfrm rot="18814185">
              <a:off x="8469821" y="10140564"/>
              <a:ext cx="15063617" cy="1405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11" t="21056" r="22679" b="56572"/>
            <a:stretch/>
          </p:blipFill>
          <p:spPr bwMode="auto">
            <a:xfrm rot="18890639">
              <a:off x="14244819" y="1696247"/>
              <a:ext cx="3942565" cy="3722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>
            <a:xfrm>
              <a:off x="17297400" y="702097"/>
              <a:ext cx="11201400" cy="26517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194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5" r="86064" b="35029"/>
            <a:stretch/>
          </p:blipFill>
          <p:spPr bwMode="auto">
            <a:xfrm>
              <a:off x="18830925" y="6172200"/>
              <a:ext cx="4080764" cy="21717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5" name="Picture 3" descr="C:\Users\marco.maccaferri\Dropbox\CONSENSUS_MAP_MANUSCRIPT_2012\LD analysis\consensus-panel001.em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699" r="8368" b="93169"/>
            <a:stretch/>
          </p:blipFill>
          <p:spPr bwMode="auto">
            <a:xfrm>
              <a:off x="18745200" y="1752600"/>
              <a:ext cx="4108363" cy="2330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Connettore 1 10"/>
            <p:cNvCxnSpPr/>
            <p:nvPr/>
          </p:nvCxnSpPr>
          <p:spPr>
            <a:xfrm flipV="1">
              <a:off x="16395700" y="6654800"/>
              <a:ext cx="2590800" cy="2349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 flipV="1">
              <a:off x="16363950" y="6877050"/>
              <a:ext cx="2628900" cy="463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flipV="1">
              <a:off x="16338550" y="7296150"/>
              <a:ext cx="2654300" cy="577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flipV="1">
              <a:off x="16376650" y="8064500"/>
              <a:ext cx="2628900" cy="292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 flipV="1">
              <a:off x="16344900" y="8502650"/>
              <a:ext cx="2647950" cy="336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 flipV="1">
              <a:off x="16344900" y="9137650"/>
              <a:ext cx="2654300" cy="222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 flipV="1">
              <a:off x="16357600" y="9290050"/>
              <a:ext cx="2660650" cy="55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 flipV="1">
              <a:off x="16344900" y="9505950"/>
              <a:ext cx="2647950" cy="844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 flipV="1">
              <a:off x="16332200" y="9696450"/>
              <a:ext cx="2667000" cy="1143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 flipV="1">
              <a:off x="16351250" y="9798050"/>
              <a:ext cx="2641600" cy="152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 flipV="1">
              <a:off x="16351250" y="11379200"/>
              <a:ext cx="2641600" cy="438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 flipV="1">
              <a:off x="16344900" y="11963400"/>
              <a:ext cx="2641600" cy="355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16332200" y="12807950"/>
              <a:ext cx="2660650" cy="393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6338550" y="13322300"/>
              <a:ext cx="2654300" cy="9794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6313150" y="13823950"/>
              <a:ext cx="2660650" cy="749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6313150" y="14293850"/>
              <a:ext cx="2686050" cy="774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>
              <a:off x="16313150" y="14808200"/>
              <a:ext cx="2673350" cy="3619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/>
          </p:nvCxnSpPr>
          <p:spPr>
            <a:xfrm flipV="1">
              <a:off x="16294100" y="15214600"/>
              <a:ext cx="2711450" cy="1079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 flipV="1">
              <a:off x="16313150" y="15220950"/>
              <a:ext cx="2679700" cy="577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16287750" y="16275050"/>
              <a:ext cx="2705100" cy="787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16294100" y="16789400"/>
              <a:ext cx="2711450" cy="1181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>
              <a:off x="16306800" y="17284700"/>
              <a:ext cx="2698750" cy="908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16313150" y="17792700"/>
              <a:ext cx="2670175" cy="3952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 flipV="1">
              <a:off x="16275050" y="18199100"/>
              <a:ext cx="2717800" cy="76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 flipV="1">
              <a:off x="16281400" y="18302288"/>
              <a:ext cx="2701925" cy="4683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 flipV="1">
              <a:off x="16300450" y="18307050"/>
              <a:ext cx="2698750" cy="946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>
              <a:off x="16256000" y="19757572"/>
              <a:ext cx="2714171" cy="44849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>
              <a:off x="16282988" y="20297775"/>
              <a:ext cx="2671762" cy="3905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>
              <a:off x="16328571" y="20788086"/>
              <a:ext cx="2612572" cy="33963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16282988" y="21269325"/>
              <a:ext cx="2701698" cy="3190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>
              <a:off x="16285029" y="21746029"/>
              <a:ext cx="2699657" cy="294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>
              <a:off x="16297275" y="22250400"/>
              <a:ext cx="2686050" cy="3238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/>
          </p:nvCxnSpPr>
          <p:spPr>
            <a:xfrm>
              <a:off x="16287750" y="22755225"/>
              <a:ext cx="2695575" cy="2771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5"/>
            <p:cNvCxnSpPr/>
            <p:nvPr/>
          </p:nvCxnSpPr>
          <p:spPr>
            <a:xfrm>
              <a:off x="16297275" y="23260050"/>
              <a:ext cx="2676525" cy="2276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/>
            <p:cNvCxnSpPr/>
            <p:nvPr/>
          </p:nvCxnSpPr>
          <p:spPr>
            <a:xfrm>
              <a:off x="16249650" y="23717250"/>
              <a:ext cx="2724150" cy="1847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>
              <a:off x="16278225" y="24212550"/>
              <a:ext cx="2724150" cy="16859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/>
          </p:nvCxnSpPr>
          <p:spPr>
            <a:xfrm>
              <a:off x="16240125" y="24745950"/>
              <a:ext cx="2733675" cy="1162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/>
          </p:nvCxnSpPr>
          <p:spPr>
            <a:xfrm>
              <a:off x="16268700" y="25203150"/>
              <a:ext cx="2724150" cy="1333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ttore 1 132"/>
            <p:cNvCxnSpPr/>
            <p:nvPr/>
          </p:nvCxnSpPr>
          <p:spPr>
            <a:xfrm>
              <a:off x="16240125" y="25707975"/>
              <a:ext cx="2743200" cy="904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/>
          </p:nvCxnSpPr>
          <p:spPr>
            <a:xfrm>
              <a:off x="16221075" y="26269950"/>
              <a:ext cx="2762250" cy="476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/>
          </p:nvCxnSpPr>
          <p:spPr>
            <a:xfrm>
              <a:off x="16173450" y="26822400"/>
              <a:ext cx="280035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/>
          </p:nvCxnSpPr>
          <p:spPr>
            <a:xfrm flipV="1">
              <a:off x="16168914" y="27127201"/>
              <a:ext cx="2823936" cy="174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/>
          </p:nvCxnSpPr>
          <p:spPr>
            <a:xfrm>
              <a:off x="16529050" y="898525"/>
              <a:ext cx="2463800" cy="1320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>
              <a:off x="16544925" y="1381125"/>
              <a:ext cx="2447925" cy="1143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>
              <a:off x="16506825" y="1857375"/>
              <a:ext cx="2495550" cy="828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/>
          </p:nvCxnSpPr>
          <p:spPr>
            <a:xfrm>
              <a:off x="16516350" y="2324100"/>
              <a:ext cx="2476500" cy="438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/>
          </p:nvCxnSpPr>
          <p:spPr>
            <a:xfrm flipV="1">
              <a:off x="16506825" y="2771775"/>
              <a:ext cx="2466975" cy="38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/>
          </p:nvCxnSpPr>
          <p:spPr>
            <a:xfrm flipV="1">
              <a:off x="16487775" y="2762250"/>
              <a:ext cx="2495550" cy="5143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/>
          </p:nvCxnSpPr>
          <p:spPr>
            <a:xfrm flipV="1">
              <a:off x="16478250" y="3057525"/>
              <a:ext cx="2509838" cy="7143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/>
          </p:nvCxnSpPr>
          <p:spPr>
            <a:xfrm flipV="1">
              <a:off x="16425863" y="3062288"/>
              <a:ext cx="2576512" cy="1190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/>
          </p:nvCxnSpPr>
          <p:spPr>
            <a:xfrm flipV="1">
              <a:off x="16449675" y="3105151"/>
              <a:ext cx="2552700" cy="16573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/>
          </p:nvCxnSpPr>
          <p:spPr>
            <a:xfrm flipV="1">
              <a:off x="16444913" y="3509963"/>
              <a:ext cx="2538412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/>
          </p:nvCxnSpPr>
          <p:spPr>
            <a:xfrm flipV="1">
              <a:off x="16425863" y="3514725"/>
              <a:ext cx="2562225" cy="22193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/>
          </p:nvCxnSpPr>
          <p:spPr>
            <a:xfrm flipV="1">
              <a:off x="16411575" y="3519488"/>
              <a:ext cx="2576513" cy="26527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5217436" y="-1328735"/>
              <a:ext cx="4591049" cy="10963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6" name="Ovale 65"/>
            <p:cNvSpPr/>
            <p:nvPr/>
          </p:nvSpPr>
          <p:spPr>
            <a:xfrm>
              <a:off x="18897600" y="9103852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68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1" r="97848" b="35029"/>
            <a:stretch/>
          </p:blipFill>
          <p:spPr bwMode="auto">
            <a:xfrm>
              <a:off x="34366200" y="5600700"/>
              <a:ext cx="819150" cy="21717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9" name="Gruppo 68"/>
            <p:cNvGrpSpPr/>
            <p:nvPr/>
          </p:nvGrpSpPr>
          <p:grpSpPr>
            <a:xfrm>
              <a:off x="762000" y="3505200"/>
              <a:ext cx="7086600" cy="2438400"/>
              <a:chOff x="762000" y="3429000"/>
              <a:chExt cx="7086600" cy="2438400"/>
            </a:xfrm>
          </p:grpSpPr>
          <p:grpSp>
            <p:nvGrpSpPr>
              <p:cNvPr id="70" name="Gruppo 69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92" name="Rettangolo 91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4" name="Rettangolo 93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5" name="Rettangolo 94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7" name="Rettangolo 96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8" name="Rettangolo 97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0" name="Rettangolo 99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1" name="Rettangolo 100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3" name="Rettangolo 102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4" name="Rettangolo 103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6" name="Rettangolo 105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7" name="Rettangolo 106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71" name="CasellaDiTesto 70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73" name="Connettore 1 72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ttore 1 73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ttore 1 75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ttore 1 76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ttore 1 78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ttore 1 79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ttore 1 81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CasellaDiTesto 82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85" name="CasellaDiTesto 84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86" name="CasellaDiTesto 85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88" name="CasellaDiTesto 87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89" name="CasellaDiTesto 88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91" name="CasellaDiTesto 90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108" name="Gruppo 107"/>
            <p:cNvGrpSpPr/>
            <p:nvPr/>
          </p:nvGrpSpPr>
          <p:grpSpPr>
            <a:xfrm>
              <a:off x="26174700" y="1074956"/>
              <a:ext cx="3848100" cy="381000"/>
              <a:chOff x="25603200" y="762000"/>
              <a:chExt cx="3848100" cy="381000"/>
            </a:xfrm>
          </p:grpSpPr>
          <p:sp>
            <p:nvSpPr>
              <p:cNvPr id="109" name="Triangolo isoscele 108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1" name="Triangolo isoscele 110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2" name="Triangolo isoscele 111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4" name="Triangolo isoscele 113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5" name="Triangolo isoscele 114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7" name="Triangolo isoscele 116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Triangolo isoscele 117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0" name="Triangolo isoscele 119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1" name="Triangolo isoscele 120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Triangolo isoscele 121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Triangolo isoscele 123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25" name="CasellaDiTesto 124"/>
            <p:cNvSpPr txBox="1"/>
            <p:nvPr/>
          </p:nvSpPr>
          <p:spPr>
            <a:xfrm>
              <a:off x="25527001" y="304800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126" name="Triangolo isoscele 125"/>
            <p:cNvSpPr/>
            <p:nvPr/>
          </p:nvSpPr>
          <p:spPr>
            <a:xfrm rot="5400000" flipV="1">
              <a:off x="933450" y="71415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Triangolo isoscele 127"/>
            <p:cNvSpPr/>
            <p:nvPr/>
          </p:nvSpPr>
          <p:spPr>
            <a:xfrm rot="5400000" flipV="1">
              <a:off x="933450" y="75725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Triangolo isoscele 128"/>
            <p:cNvSpPr/>
            <p:nvPr/>
          </p:nvSpPr>
          <p:spPr>
            <a:xfrm rot="5400000" flipV="1">
              <a:off x="933450" y="79797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1" name="Triangolo isoscele 130"/>
            <p:cNvSpPr/>
            <p:nvPr/>
          </p:nvSpPr>
          <p:spPr>
            <a:xfrm rot="5400000" flipV="1">
              <a:off x="933450" y="83607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2" name="Triangolo isoscele 131"/>
            <p:cNvSpPr/>
            <p:nvPr/>
          </p:nvSpPr>
          <p:spPr>
            <a:xfrm rot="5400000" flipV="1">
              <a:off x="933450" y="87417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4" name="Triangolo isoscele 133"/>
            <p:cNvSpPr/>
            <p:nvPr/>
          </p:nvSpPr>
          <p:spPr>
            <a:xfrm rot="5400000" flipV="1">
              <a:off x="933450" y="90894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Triangolo isoscele 134"/>
            <p:cNvSpPr/>
            <p:nvPr/>
          </p:nvSpPr>
          <p:spPr>
            <a:xfrm rot="5400000" flipV="1">
              <a:off x="933450" y="94656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Triangolo isoscele 136"/>
            <p:cNvSpPr/>
            <p:nvPr/>
          </p:nvSpPr>
          <p:spPr>
            <a:xfrm rot="5400000" flipV="1">
              <a:off x="933450" y="98480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8" name="Triangolo isoscele 137"/>
            <p:cNvSpPr/>
            <p:nvPr/>
          </p:nvSpPr>
          <p:spPr>
            <a:xfrm rot="5400000" flipV="1">
              <a:off x="933450" y="102929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Triangolo isoscele 139"/>
            <p:cNvSpPr/>
            <p:nvPr/>
          </p:nvSpPr>
          <p:spPr>
            <a:xfrm rot="5400000" flipV="1">
              <a:off x="933450" y="107610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Triangolo isoscele 141"/>
            <p:cNvSpPr/>
            <p:nvPr/>
          </p:nvSpPr>
          <p:spPr>
            <a:xfrm rot="5400000" flipV="1">
              <a:off x="933450" y="111801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3" name="CasellaDiTesto 142"/>
            <p:cNvSpPr txBox="1"/>
            <p:nvPr/>
          </p:nvSpPr>
          <p:spPr>
            <a:xfrm>
              <a:off x="1419225" y="70732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44" name="CasellaDiTesto 143"/>
            <p:cNvSpPr txBox="1"/>
            <p:nvPr/>
          </p:nvSpPr>
          <p:spPr>
            <a:xfrm>
              <a:off x="1419224" y="75158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46" name="CasellaDiTesto 145"/>
            <p:cNvSpPr txBox="1"/>
            <p:nvPr/>
          </p:nvSpPr>
          <p:spPr>
            <a:xfrm>
              <a:off x="1428750" y="78968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48" name="CasellaDiTesto 147"/>
            <p:cNvSpPr txBox="1"/>
            <p:nvPr/>
          </p:nvSpPr>
          <p:spPr>
            <a:xfrm>
              <a:off x="1428750" y="83159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49" name="CasellaDiTesto 148"/>
            <p:cNvSpPr txBox="1"/>
            <p:nvPr/>
          </p:nvSpPr>
          <p:spPr>
            <a:xfrm>
              <a:off x="1409700" y="86757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51" name="CasellaDiTesto 150"/>
            <p:cNvSpPr txBox="1"/>
            <p:nvPr/>
          </p:nvSpPr>
          <p:spPr>
            <a:xfrm>
              <a:off x="1409700" y="90082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52" name="CasellaDiTesto 151"/>
            <p:cNvSpPr txBox="1"/>
            <p:nvPr/>
          </p:nvSpPr>
          <p:spPr>
            <a:xfrm>
              <a:off x="1419224" y="94208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53" name="CasellaDiTesto 152"/>
            <p:cNvSpPr txBox="1"/>
            <p:nvPr/>
          </p:nvSpPr>
          <p:spPr>
            <a:xfrm>
              <a:off x="1419224" y="97735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55" name="CasellaDiTesto 154"/>
            <p:cNvSpPr txBox="1"/>
            <p:nvPr/>
          </p:nvSpPr>
          <p:spPr>
            <a:xfrm>
              <a:off x="1409700" y="102726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56" name="CasellaDiTesto 155"/>
            <p:cNvSpPr txBox="1"/>
            <p:nvPr/>
          </p:nvSpPr>
          <p:spPr>
            <a:xfrm>
              <a:off x="1419224" y="106852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58" name="CasellaDiTesto 157"/>
            <p:cNvSpPr txBox="1"/>
            <p:nvPr/>
          </p:nvSpPr>
          <p:spPr>
            <a:xfrm>
              <a:off x="1419224" y="111353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59" name="Parentesi graffa aperta 158"/>
            <p:cNvSpPr/>
            <p:nvPr/>
          </p:nvSpPr>
          <p:spPr>
            <a:xfrm>
              <a:off x="704850" y="76045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61" name="Parentesi graffa aperta 160"/>
            <p:cNvSpPr/>
            <p:nvPr/>
          </p:nvSpPr>
          <p:spPr>
            <a:xfrm>
              <a:off x="704850" y="91003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62" name="Parentesi graffa aperta 161"/>
            <p:cNvSpPr/>
            <p:nvPr/>
          </p:nvSpPr>
          <p:spPr>
            <a:xfrm>
              <a:off x="704850" y="102209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64" name="Parentesi graffa aperta 163"/>
            <p:cNvSpPr/>
            <p:nvPr/>
          </p:nvSpPr>
          <p:spPr>
            <a:xfrm>
              <a:off x="685800" y="111887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65" name="Parentesi graffa aperta 164"/>
            <p:cNvSpPr/>
            <p:nvPr/>
          </p:nvSpPr>
          <p:spPr>
            <a:xfrm>
              <a:off x="695325" y="71265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464214" y="12987340"/>
              <a:ext cx="21126447" cy="7762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9" name="Parentesi graffa aperta 188"/>
            <p:cNvSpPr/>
            <p:nvPr/>
          </p:nvSpPr>
          <p:spPr>
            <a:xfrm>
              <a:off x="24726900" y="2038351"/>
              <a:ext cx="369570" cy="161925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1" name="Parentesi graffa aperta 190"/>
            <p:cNvSpPr/>
            <p:nvPr/>
          </p:nvSpPr>
          <p:spPr>
            <a:xfrm>
              <a:off x="24753570" y="8817938"/>
              <a:ext cx="342900" cy="90035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3" name="Parentesi graffa aperta 192"/>
            <p:cNvSpPr/>
            <p:nvPr/>
          </p:nvSpPr>
          <p:spPr>
            <a:xfrm>
              <a:off x="24803100" y="6553201"/>
              <a:ext cx="266700" cy="74295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5" name="Parentesi graffa aperta 194"/>
            <p:cNvSpPr/>
            <p:nvPr/>
          </p:nvSpPr>
          <p:spPr>
            <a:xfrm>
              <a:off x="24765000" y="24064912"/>
              <a:ext cx="381000" cy="500064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6" name="CasellaDiTesto 165"/>
            <p:cNvSpPr txBox="1"/>
            <p:nvPr/>
          </p:nvSpPr>
          <p:spPr>
            <a:xfrm rot="16200000">
              <a:off x="22810050" y="2220281"/>
              <a:ext cx="3184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ptns</a:t>
              </a:r>
              <a:r>
                <a:rPr lang="it-IT" sz="3600" dirty="0" smtClean="0"/>
                <a:t> 2 and 3 </a:t>
              </a:r>
              <a:endParaRPr lang="it-IT" sz="3600" dirty="0"/>
            </a:p>
          </p:txBody>
        </p:sp>
        <p:sp>
          <p:nvSpPr>
            <p:cNvPr id="168" name="CasellaDiTesto 167"/>
            <p:cNvSpPr txBox="1"/>
            <p:nvPr/>
          </p:nvSpPr>
          <p:spPr>
            <a:xfrm rot="16200000">
              <a:off x="23474786" y="6566584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69" name="CasellaDiTesto 168"/>
            <p:cNvSpPr txBox="1"/>
            <p:nvPr/>
          </p:nvSpPr>
          <p:spPr>
            <a:xfrm rot="16200000">
              <a:off x="23474786" y="88838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70" name="Parentesi graffa aperta 169"/>
            <p:cNvSpPr/>
            <p:nvPr/>
          </p:nvSpPr>
          <p:spPr>
            <a:xfrm>
              <a:off x="23774400" y="7763046"/>
              <a:ext cx="342900" cy="1976509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1" name="CasellaDiTesto 170"/>
            <p:cNvSpPr txBox="1"/>
            <p:nvPr/>
          </p:nvSpPr>
          <p:spPr>
            <a:xfrm rot="16200000">
              <a:off x="22484186" y="87314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72" name="CasellaDiTesto 171"/>
            <p:cNvSpPr txBox="1"/>
            <p:nvPr/>
          </p:nvSpPr>
          <p:spPr>
            <a:xfrm>
              <a:off x="23590455" y="108650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73" name="CasellaDiTesto 172"/>
            <p:cNvSpPr txBox="1"/>
            <p:nvPr/>
          </p:nvSpPr>
          <p:spPr>
            <a:xfrm>
              <a:off x="23595641" y="1771786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75" name="Triangolo isoscele 174"/>
            <p:cNvSpPr/>
            <p:nvPr/>
          </p:nvSpPr>
          <p:spPr>
            <a:xfrm rot="5400000">
              <a:off x="25398070" y="1102552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6" name="Triangolo isoscele 175"/>
            <p:cNvSpPr/>
            <p:nvPr/>
          </p:nvSpPr>
          <p:spPr>
            <a:xfrm rot="5400000">
              <a:off x="25398070" y="1785427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8" name="Triangolo isoscele 177"/>
            <p:cNvSpPr/>
            <p:nvPr/>
          </p:nvSpPr>
          <p:spPr>
            <a:xfrm rot="5400000">
              <a:off x="25398070" y="1282507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9" name="CasellaDiTesto 178"/>
            <p:cNvSpPr txBox="1"/>
            <p:nvPr/>
          </p:nvSpPr>
          <p:spPr>
            <a:xfrm>
              <a:off x="23605695" y="1270390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80" name="CasellaDiTesto 179"/>
            <p:cNvSpPr txBox="1"/>
            <p:nvPr/>
          </p:nvSpPr>
          <p:spPr>
            <a:xfrm rot="16200000">
              <a:off x="23503509" y="23875781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82" name="Parentesi graffa aperta 181"/>
            <p:cNvSpPr/>
            <p:nvPr/>
          </p:nvSpPr>
          <p:spPr>
            <a:xfrm>
              <a:off x="24907875" y="26289000"/>
              <a:ext cx="342900" cy="90035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3" name="CasellaDiTesto 182"/>
            <p:cNvSpPr txBox="1"/>
            <p:nvPr/>
          </p:nvSpPr>
          <p:spPr>
            <a:xfrm rot="16200000">
              <a:off x="23484459" y="260288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3 </a:t>
              </a:r>
              <a:endParaRPr lang="it-IT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9058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5800" y="1019236"/>
            <a:ext cx="34747200" cy="26412764"/>
            <a:chOff x="685800" y="1019236"/>
            <a:chExt cx="34747200" cy="26412764"/>
          </a:xfrm>
        </p:grpSpPr>
        <p:sp>
          <p:nvSpPr>
            <p:cNvPr id="4" name="CasellaDiTesto 3"/>
            <p:cNvSpPr txBox="1"/>
            <p:nvPr/>
          </p:nvSpPr>
          <p:spPr>
            <a:xfrm>
              <a:off x="1752600" y="1676400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3B</a:t>
              </a:r>
              <a:endParaRPr lang="it-IT" sz="5400" b="1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90" t="19685" r="48687" b="14196"/>
            <a:stretch/>
          </p:blipFill>
          <p:spPr bwMode="auto">
            <a:xfrm rot="18749192">
              <a:off x="7112466" y="7069672"/>
              <a:ext cx="17820791" cy="1584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ttangolo 5"/>
            <p:cNvSpPr/>
            <p:nvPr/>
          </p:nvSpPr>
          <p:spPr>
            <a:xfrm>
              <a:off x="16844253" y="2974178"/>
              <a:ext cx="13411200" cy="238550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9" t="1109" r="75130" b="11260"/>
            <a:stretch/>
          </p:blipFill>
          <p:spPr bwMode="auto">
            <a:xfrm>
              <a:off x="18821400" y="2955134"/>
              <a:ext cx="3715025" cy="24476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e 9"/>
            <p:cNvSpPr/>
            <p:nvPr/>
          </p:nvSpPr>
          <p:spPr>
            <a:xfrm>
              <a:off x="18959274" y="9906000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9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0" t="1109" r="98215" b="11260"/>
            <a:stretch/>
          </p:blipFill>
          <p:spPr bwMode="auto">
            <a:xfrm>
              <a:off x="34771722" y="2743200"/>
              <a:ext cx="661278" cy="24476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uppo 11"/>
            <p:cNvGrpSpPr/>
            <p:nvPr/>
          </p:nvGrpSpPr>
          <p:grpSpPr>
            <a:xfrm>
              <a:off x="1295400" y="2895600"/>
              <a:ext cx="7086600" cy="2438400"/>
              <a:chOff x="762000" y="3429000"/>
              <a:chExt cx="7086600" cy="2438400"/>
            </a:xfrm>
          </p:grpSpPr>
          <p:grpSp>
            <p:nvGrpSpPr>
              <p:cNvPr id="13" name="Gruppo 12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28" name="Rettangolo 27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" name="Rettangolo 28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" name="Rettangolo 29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ttangolo 30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ttangolo 31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Rettangolo 32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Rettangolo 33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ttangolo 34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6" name="Rettangolo 35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7" name="Rettangolo 36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8" name="Rettangolo 37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14" name="CasellaDiTesto 13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15" name="Connettore 1 14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ttore 1 15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ttore 1 16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ttore 1 17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ttore 1 18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ttore 1 19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1 20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CasellaDiTesto 21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24" name="CasellaDiTesto 23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25" name="CasellaDiTesto 24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26" name="CasellaDiTesto 25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27" name="CasellaDiTesto 26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grpSp>
          <p:nvGrpSpPr>
            <p:cNvPr id="39" name="Gruppo 38"/>
            <p:cNvGrpSpPr/>
            <p:nvPr/>
          </p:nvGrpSpPr>
          <p:grpSpPr>
            <a:xfrm>
              <a:off x="25984200" y="1789392"/>
              <a:ext cx="3848100" cy="381000"/>
              <a:chOff x="25603200" y="762000"/>
              <a:chExt cx="3848100" cy="381000"/>
            </a:xfrm>
          </p:grpSpPr>
          <p:sp>
            <p:nvSpPr>
              <p:cNvPr id="40" name="Triangolo isoscele 39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Triangolo isoscele 40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Triangolo isoscele 41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3" name="Triangolo isoscele 42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4" name="Triangolo isoscele 43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5" name="Triangolo isoscele 44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" name="Triangolo isoscele 45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7" name="Triangolo isoscele 46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8" name="Triangolo isoscele 47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9" name="Triangolo isoscele 48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0" name="Triangolo isoscele 49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51" name="CasellaDiTesto 50"/>
            <p:cNvSpPr txBox="1"/>
            <p:nvPr/>
          </p:nvSpPr>
          <p:spPr>
            <a:xfrm>
              <a:off x="25222201" y="1019236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52" name="Triangolo isoscele 51"/>
            <p:cNvSpPr/>
            <p:nvPr/>
          </p:nvSpPr>
          <p:spPr>
            <a:xfrm rot="5400000" flipV="1">
              <a:off x="933450" y="71415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Triangolo isoscele 52"/>
            <p:cNvSpPr/>
            <p:nvPr/>
          </p:nvSpPr>
          <p:spPr>
            <a:xfrm rot="5400000" flipV="1">
              <a:off x="933450" y="75725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Triangolo isoscele 53"/>
            <p:cNvSpPr/>
            <p:nvPr/>
          </p:nvSpPr>
          <p:spPr>
            <a:xfrm rot="5400000" flipV="1">
              <a:off x="933450" y="79797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Triangolo isoscele 54"/>
            <p:cNvSpPr/>
            <p:nvPr/>
          </p:nvSpPr>
          <p:spPr>
            <a:xfrm rot="5400000" flipV="1">
              <a:off x="933450" y="83607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riangolo isoscele 55"/>
            <p:cNvSpPr/>
            <p:nvPr/>
          </p:nvSpPr>
          <p:spPr>
            <a:xfrm rot="5400000" flipV="1">
              <a:off x="933450" y="87417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riangolo isoscele 56"/>
            <p:cNvSpPr/>
            <p:nvPr/>
          </p:nvSpPr>
          <p:spPr>
            <a:xfrm rot="5400000" flipV="1">
              <a:off x="933450" y="90894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Triangolo isoscele 57"/>
            <p:cNvSpPr/>
            <p:nvPr/>
          </p:nvSpPr>
          <p:spPr>
            <a:xfrm rot="5400000" flipV="1">
              <a:off x="933450" y="94656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Triangolo isoscele 58"/>
            <p:cNvSpPr/>
            <p:nvPr/>
          </p:nvSpPr>
          <p:spPr>
            <a:xfrm rot="5400000" flipV="1">
              <a:off x="933450" y="98480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Triangolo isoscele 59"/>
            <p:cNvSpPr/>
            <p:nvPr/>
          </p:nvSpPr>
          <p:spPr>
            <a:xfrm rot="5400000" flipV="1">
              <a:off x="933450" y="102929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Triangolo isoscele 60"/>
            <p:cNvSpPr/>
            <p:nvPr/>
          </p:nvSpPr>
          <p:spPr>
            <a:xfrm rot="5400000" flipV="1">
              <a:off x="933450" y="107610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Triangolo isoscele 61"/>
            <p:cNvSpPr/>
            <p:nvPr/>
          </p:nvSpPr>
          <p:spPr>
            <a:xfrm rot="5400000" flipV="1">
              <a:off x="933450" y="111801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1419225" y="70732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64" name="CasellaDiTesto 63"/>
            <p:cNvSpPr txBox="1"/>
            <p:nvPr/>
          </p:nvSpPr>
          <p:spPr>
            <a:xfrm>
              <a:off x="1419224" y="75158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1428750" y="78968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1428750" y="83159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1409700" y="86757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1409700" y="90082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1419224" y="94208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70" name="CasellaDiTesto 69"/>
            <p:cNvSpPr txBox="1"/>
            <p:nvPr/>
          </p:nvSpPr>
          <p:spPr>
            <a:xfrm>
              <a:off x="1419224" y="97735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71" name="CasellaDiTesto 70"/>
            <p:cNvSpPr txBox="1"/>
            <p:nvPr/>
          </p:nvSpPr>
          <p:spPr>
            <a:xfrm>
              <a:off x="1409700" y="102726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72" name="CasellaDiTesto 71"/>
            <p:cNvSpPr txBox="1"/>
            <p:nvPr/>
          </p:nvSpPr>
          <p:spPr>
            <a:xfrm>
              <a:off x="1419224" y="106852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73" name="CasellaDiTesto 72"/>
            <p:cNvSpPr txBox="1"/>
            <p:nvPr/>
          </p:nvSpPr>
          <p:spPr>
            <a:xfrm>
              <a:off x="1419224" y="111353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74" name="Parentesi graffa aperta 73"/>
            <p:cNvSpPr/>
            <p:nvPr/>
          </p:nvSpPr>
          <p:spPr>
            <a:xfrm>
              <a:off x="704850" y="76045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5" name="Parentesi graffa aperta 74"/>
            <p:cNvSpPr/>
            <p:nvPr/>
          </p:nvSpPr>
          <p:spPr>
            <a:xfrm>
              <a:off x="704850" y="91003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6" name="Parentesi graffa aperta 75"/>
            <p:cNvSpPr/>
            <p:nvPr/>
          </p:nvSpPr>
          <p:spPr>
            <a:xfrm>
              <a:off x="704850" y="102209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7" name="Parentesi graffa aperta 76"/>
            <p:cNvSpPr/>
            <p:nvPr/>
          </p:nvSpPr>
          <p:spPr>
            <a:xfrm>
              <a:off x="685800" y="111887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78" name="Parentesi graffa aperta 77"/>
            <p:cNvSpPr/>
            <p:nvPr/>
          </p:nvSpPr>
          <p:spPr>
            <a:xfrm>
              <a:off x="695325" y="71265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6640670" y="11039971"/>
              <a:ext cx="24489370" cy="7608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9" name="Parentesi graffa aperta 78"/>
            <p:cNvSpPr/>
            <p:nvPr/>
          </p:nvSpPr>
          <p:spPr>
            <a:xfrm>
              <a:off x="25031700" y="12573001"/>
              <a:ext cx="342900" cy="129540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Triangolo isoscele 80"/>
            <p:cNvSpPr/>
            <p:nvPr/>
          </p:nvSpPr>
          <p:spPr>
            <a:xfrm rot="5400000">
              <a:off x="25226301" y="1666432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Parentesi graffa aperta 81"/>
            <p:cNvSpPr/>
            <p:nvPr/>
          </p:nvSpPr>
          <p:spPr>
            <a:xfrm>
              <a:off x="25031700" y="3200399"/>
              <a:ext cx="342900" cy="1770965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Parentesi graffa aperta 82"/>
            <p:cNvSpPr/>
            <p:nvPr/>
          </p:nvSpPr>
          <p:spPr>
            <a:xfrm>
              <a:off x="25031700" y="11353800"/>
              <a:ext cx="342900" cy="41401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Parentesi graffa aperta 83"/>
            <p:cNvSpPr/>
            <p:nvPr/>
          </p:nvSpPr>
          <p:spPr>
            <a:xfrm>
              <a:off x="25069800" y="7848600"/>
              <a:ext cx="342900" cy="41401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Parentesi graffa aperta 84"/>
            <p:cNvSpPr/>
            <p:nvPr/>
          </p:nvSpPr>
          <p:spPr>
            <a:xfrm>
              <a:off x="25031700" y="15130790"/>
              <a:ext cx="342900" cy="41401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6" name="Parentesi graffa aperta 85"/>
            <p:cNvSpPr/>
            <p:nvPr/>
          </p:nvSpPr>
          <p:spPr>
            <a:xfrm>
              <a:off x="25031700" y="19855190"/>
              <a:ext cx="342900" cy="414010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CasellaDiTesto 86"/>
            <p:cNvSpPr txBox="1"/>
            <p:nvPr/>
          </p:nvSpPr>
          <p:spPr>
            <a:xfrm rot="16200000">
              <a:off x="23742855" y="3728614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88" name="CasellaDiTesto 87"/>
            <p:cNvSpPr txBox="1"/>
            <p:nvPr/>
          </p:nvSpPr>
          <p:spPr>
            <a:xfrm rot="16200000">
              <a:off x="23764346" y="77408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89" name="CasellaDiTesto 88"/>
            <p:cNvSpPr txBox="1"/>
            <p:nvPr/>
          </p:nvSpPr>
          <p:spPr>
            <a:xfrm rot="16200000">
              <a:off x="23742855" y="1106317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90" name="CasellaDiTesto 89"/>
            <p:cNvSpPr txBox="1"/>
            <p:nvPr/>
          </p:nvSpPr>
          <p:spPr>
            <a:xfrm rot="16200000">
              <a:off x="23742855" y="127700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92" name="CasellaDiTesto 91"/>
            <p:cNvSpPr txBox="1"/>
            <p:nvPr/>
          </p:nvSpPr>
          <p:spPr>
            <a:xfrm>
              <a:off x="23393400" y="1655962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93" name="CasellaDiTesto 92"/>
            <p:cNvSpPr txBox="1"/>
            <p:nvPr/>
          </p:nvSpPr>
          <p:spPr>
            <a:xfrm>
              <a:off x="23393400" y="1977526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94" name="CasellaDiTesto 93"/>
            <p:cNvSpPr txBox="1"/>
            <p:nvPr/>
          </p:nvSpPr>
          <p:spPr>
            <a:xfrm>
              <a:off x="23407575" y="1504081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cxnSp>
          <p:nvCxnSpPr>
            <p:cNvPr id="91" name="Connettore 1 90"/>
            <p:cNvCxnSpPr/>
            <p:nvPr/>
          </p:nvCxnSpPr>
          <p:spPr>
            <a:xfrm flipV="1">
              <a:off x="16406813" y="3043238"/>
              <a:ext cx="2657475" cy="47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/>
          </p:nvCxnSpPr>
          <p:spPr>
            <a:xfrm flipV="1">
              <a:off x="16402050" y="3200400"/>
              <a:ext cx="2657475" cy="1095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/>
          </p:nvCxnSpPr>
          <p:spPr>
            <a:xfrm flipV="1">
              <a:off x="16373475" y="3252788"/>
              <a:ext cx="2686050" cy="3286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 flipV="1">
              <a:off x="16383000" y="3386138"/>
              <a:ext cx="2681288" cy="4524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 flipV="1">
              <a:off x="16368713" y="3409950"/>
              <a:ext cx="2690812" cy="6905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/>
          </p:nvCxnSpPr>
          <p:spPr>
            <a:xfrm flipV="1">
              <a:off x="16363950" y="3424238"/>
              <a:ext cx="2690813" cy="952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/>
          </p:nvCxnSpPr>
          <p:spPr>
            <a:xfrm flipV="1">
              <a:off x="16354425" y="3438525"/>
              <a:ext cx="2705100" cy="12049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 flipV="1">
              <a:off x="16368713" y="3571875"/>
              <a:ext cx="2681287" cy="1333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 flipV="1">
              <a:off x="16373475" y="3933825"/>
              <a:ext cx="2681288" cy="1238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 flipV="1">
              <a:off x="16373475" y="3938589"/>
              <a:ext cx="2676525" cy="15144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/>
            <p:nvPr/>
          </p:nvCxnSpPr>
          <p:spPr>
            <a:xfrm flipV="1">
              <a:off x="16373475" y="4200525"/>
              <a:ext cx="2676525" cy="15097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 flipV="1">
              <a:off x="16363950" y="4233863"/>
              <a:ext cx="2686050" cy="17478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/>
          </p:nvCxnSpPr>
          <p:spPr>
            <a:xfrm flipV="1">
              <a:off x="16344900" y="4933951"/>
              <a:ext cx="2719388" cy="13144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/>
          </p:nvCxnSpPr>
          <p:spPr>
            <a:xfrm flipV="1">
              <a:off x="16325850" y="4943476"/>
              <a:ext cx="2719388" cy="15811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/>
          </p:nvCxnSpPr>
          <p:spPr>
            <a:xfrm flipV="1">
              <a:off x="16325850" y="5710238"/>
              <a:ext cx="2733675" cy="10715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/>
          </p:nvCxnSpPr>
          <p:spPr>
            <a:xfrm flipV="1">
              <a:off x="16340138" y="5910264"/>
              <a:ext cx="2705100" cy="11334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/>
          </p:nvCxnSpPr>
          <p:spPr>
            <a:xfrm flipV="1">
              <a:off x="16321088" y="6391276"/>
              <a:ext cx="2743200" cy="923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>
              <a:off x="16311563" y="7577138"/>
              <a:ext cx="2757487" cy="619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>
              <a:off x="16330613" y="7853363"/>
              <a:ext cx="2724150" cy="209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/>
          </p:nvCxnSpPr>
          <p:spPr>
            <a:xfrm flipV="1">
              <a:off x="16302038" y="8081963"/>
              <a:ext cx="2752725" cy="38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/>
          </p:nvCxnSpPr>
          <p:spPr>
            <a:xfrm flipV="1">
              <a:off x="16302038" y="8081963"/>
              <a:ext cx="2747962" cy="295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/>
          </p:nvCxnSpPr>
          <p:spPr>
            <a:xfrm flipV="1">
              <a:off x="16302038" y="8191501"/>
              <a:ext cx="2747962" cy="4667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/>
          </p:nvCxnSpPr>
          <p:spPr>
            <a:xfrm flipV="1">
              <a:off x="16287750" y="8191503"/>
              <a:ext cx="2752725" cy="7191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/>
          </p:nvCxnSpPr>
          <p:spPr>
            <a:xfrm flipV="1">
              <a:off x="16311563" y="8296275"/>
              <a:ext cx="2752725" cy="890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/>
          </p:nvCxnSpPr>
          <p:spPr>
            <a:xfrm flipV="1">
              <a:off x="16292513" y="8305801"/>
              <a:ext cx="2747962" cy="11572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/>
          </p:nvCxnSpPr>
          <p:spPr>
            <a:xfrm flipV="1">
              <a:off x="16297275" y="8296275"/>
              <a:ext cx="2757488" cy="1428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/>
          </p:nvCxnSpPr>
          <p:spPr>
            <a:xfrm flipV="1">
              <a:off x="16268700" y="8334375"/>
              <a:ext cx="2790825" cy="1666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/>
          </p:nvCxnSpPr>
          <p:spPr>
            <a:xfrm flipV="1">
              <a:off x="16297275" y="9163051"/>
              <a:ext cx="2757488" cy="1095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/>
          </p:nvCxnSpPr>
          <p:spPr>
            <a:xfrm flipV="1">
              <a:off x="16282988" y="9177338"/>
              <a:ext cx="2767012" cy="13573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/>
          </p:nvCxnSpPr>
          <p:spPr>
            <a:xfrm flipV="1">
              <a:off x="16263938" y="9491663"/>
              <a:ext cx="2795587" cy="1314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/>
          </p:nvCxnSpPr>
          <p:spPr>
            <a:xfrm flipV="1">
              <a:off x="16282988" y="9501189"/>
              <a:ext cx="2767012" cy="15716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/>
          </p:nvCxnSpPr>
          <p:spPr>
            <a:xfrm flipV="1">
              <a:off x="16249650" y="11087101"/>
              <a:ext cx="2819400" cy="2476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/>
          </p:nvCxnSpPr>
          <p:spPr>
            <a:xfrm flipV="1">
              <a:off x="16268700" y="11096625"/>
              <a:ext cx="2781300" cy="5000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/>
          </p:nvCxnSpPr>
          <p:spPr>
            <a:xfrm flipV="1">
              <a:off x="16254413" y="11101388"/>
              <a:ext cx="2786062" cy="781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/>
          </p:nvCxnSpPr>
          <p:spPr>
            <a:xfrm flipV="1">
              <a:off x="16249650" y="11439526"/>
              <a:ext cx="2805113" cy="6905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/>
          </p:nvCxnSpPr>
          <p:spPr>
            <a:xfrm flipV="1">
              <a:off x="16244888" y="11668126"/>
              <a:ext cx="2809875" cy="74294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/>
          </p:nvCxnSpPr>
          <p:spPr>
            <a:xfrm flipV="1">
              <a:off x="16254413" y="11710988"/>
              <a:ext cx="2814637" cy="962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/>
          </p:nvCxnSpPr>
          <p:spPr>
            <a:xfrm flipV="1">
              <a:off x="16259175" y="11858626"/>
              <a:ext cx="2805113" cy="1081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/>
          </p:nvCxnSpPr>
          <p:spPr>
            <a:xfrm flipV="1">
              <a:off x="16221075" y="12525376"/>
              <a:ext cx="2833688" cy="676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/>
          </p:nvCxnSpPr>
          <p:spPr>
            <a:xfrm flipV="1">
              <a:off x="16230600" y="12682538"/>
              <a:ext cx="2833688" cy="800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/>
          </p:nvCxnSpPr>
          <p:spPr>
            <a:xfrm flipV="1">
              <a:off x="16235363" y="12692063"/>
              <a:ext cx="2819400" cy="10334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/>
          </p:nvCxnSpPr>
          <p:spPr>
            <a:xfrm flipV="1">
              <a:off x="16235363" y="12753975"/>
              <a:ext cx="2824162" cy="1247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/>
          </p:nvCxnSpPr>
          <p:spPr>
            <a:xfrm flipV="1">
              <a:off x="16206788" y="12839701"/>
              <a:ext cx="2852737" cy="14239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/>
          </p:nvCxnSpPr>
          <p:spPr>
            <a:xfrm flipV="1">
              <a:off x="16211550" y="13320713"/>
              <a:ext cx="2843213" cy="1209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/>
          </p:nvCxnSpPr>
          <p:spPr>
            <a:xfrm flipV="1">
              <a:off x="16221075" y="13701713"/>
              <a:ext cx="2828925" cy="1095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/>
          </p:nvCxnSpPr>
          <p:spPr>
            <a:xfrm flipV="1">
              <a:off x="16225838" y="13782675"/>
              <a:ext cx="2828925" cy="12906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/>
          </p:nvCxnSpPr>
          <p:spPr>
            <a:xfrm flipV="1">
              <a:off x="16206788" y="14092239"/>
              <a:ext cx="2847975" cy="12477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/>
          </p:nvCxnSpPr>
          <p:spPr>
            <a:xfrm flipV="1">
              <a:off x="16182975" y="14135101"/>
              <a:ext cx="2876550" cy="1481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/>
          </p:nvCxnSpPr>
          <p:spPr>
            <a:xfrm flipV="1">
              <a:off x="16182975" y="15325725"/>
              <a:ext cx="2867025" cy="552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/>
          </p:nvCxnSpPr>
          <p:spPr>
            <a:xfrm flipV="1">
              <a:off x="16187738" y="15530513"/>
              <a:ext cx="2867025" cy="6048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/>
          </p:nvCxnSpPr>
          <p:spPr>
            <a:xfrm>
              <a:off x="16187738" y="16402050"/>
              <a:ext cx="2871787" cy="509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/>
          </p:nvCxnSpPr>
          <p:spPr>
            <a:xfrm>
              <a:off x="16168688" y="16678275"/>
              <a:ext cx="2890837" cy="2533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/>
          </p:nvCxnSpPr>
          <p:spPr>
            <a:xfrm>
              <a:off x="16168688" y="16940213"/>
              <a:ext cx="2886075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/>
          </p:nvCxnSpPr>
          <p:spPr>
            <a:xfrm>
              <a:off x="16182975" y="17211675"/>
              <a:ext cx="2871788" cy="27765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/>
          </p:nvCxnSpPr>
          <p:spPr>
            <a:xfrm>
              <a:off x="16182975" y="17502188"/>
              <a:ext cx="2881313" cy="24907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/>
          </p:nvCxnSpPr>
          <p:spPr>
            <a:xfrm>
              <a:off x="16178213" y="17754600"/>
              <a:ext cx="2881312" cy="2333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ttore 1 274"/>
            <p:cNvCxnSpPr/>
            <p:nvPr/>
          </p:nvCxnSpPr>
          <p:spPr>
            <a:xfrm>
              <a:off x="16168688" y="18007013"/>
              <a:ext cx="2886075" cy="20907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ttore 1 277"/>
            <p:cNvCxnSpPr/>
            <p:nvPr/>
          </p:nvCxnSpPr>
          <p:spPr>
            <a:xfrm>
              <a:off x="16144875" y="18283238"/>
              <a:ext cx="2909888" cy="25860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/>
          </p:nvCxnSpPr>
          <p:spPr>
            <a:xfrm>
              <a:off x="16159163" y="18540413"/>
              <a:ext cx="2905125" cy="2390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/>
          </p:nvCxnSpPr>
          <p:spPr>
            <a:xfrm>
              <a:off x="16149638" y="18802350"/>
              <a:ext cx="2905125" cy="23955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/>
          </p:nvCxnSpPr>
          <p:spPr>
            <a:xfrm>
              <a:off x="16159163" y="19083338"/>
              <a:ext cx="2895600" cy="2838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Connettore 1 289"/>
            <p:cNvCxnSpPr/>
            <p:nvPr/>
          </p:nvCxnSpPr>
          <p:spPr>
            <a:xfrm>
              <a:off x="16140113" y="19350038"/>
              <a:ext cx="2914650" cy="2581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Connettore 1 292"/>
            <p:cNvCxnSpPr/>
            <p:nvPr/>
          </p:nvCxnSpPr>
          <p:spPr>
            <a:xfrm>
              <a:off x="16130588" y="19621500"/>
              <a:ext cx="2924175" cy="33670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ttore 1 295"/>
            <p:cNvCxnSpPr/>
            <p:nvPr/>
          </p:nvCxnSpPr>
          <p:spPr>
            <a:xfrm>
              <a:off x="16154400" y="19907250"/>
              <a:ext cx="2900363" cy="3257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ttore 1 298"/>
            <p:cNvCxnSpPr/>
            <p:nvPr/>
          </p:nvCxnSpPr>
          <p:spPr>
            <a:xfrm>
              <a:off x="16144875" y="20169188"/>
              <a:ext cx="2919413" cy="3057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ttore 1 301"/>
            <p:cNvCxnSpPr/>
            <p:nvPr/>
          </p:nvCxnSpPr>
          <p:spPr>
            <a:xfrm>
              <a:off x="16125825" y="20435888"/>
              <a:ext cx="2928938" cy="2857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Connettore 1 304"/>
            <p:cNvCxnSpPr/>
            <p:nvPr/>
          </p:nvCxnSpPr>
          <p:spPr>
            <a:xfrm>
              <a:off x="16116300" y="20693063"/>
              <a:ext cx="2943225" cy="32718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ttore 1 307"/>
            <p:cNvCxnSpPr/>
            <p:nvPr/>
          </p:nvCxnSpPr>
          <p:spPr>
            <a:xfrm>
              <a:off x="16140113" y="20974050"/>
              <a:ext cx="2914650" cy="32527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ttore 1 310"/>
            <p:cNvCxnSpPr/>
            <p:nvPr/>
          </p:nvCxnSpPr>
          <p:spPr>
            <a:xfrm>
              <a:off x="16135350" y="21235988"/>
              <a:ext cx="2919413" cy="3000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ttore 1 313"/>
            <p:cNvCxnSpPr/>
            <p:nvPr/>
          </p:nvCxnSpPr>
          <p:spPr>
            <a:xfrm>
              <a:off x="16121063" y="21497925"/>
              <a:ext cx="2938462" cy="2747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ttore 1 316"/>
            <p:cNvCxnSpPr/>
            <p:nvPr/>
          </p:nvCxnSpPr>
          <p:spPr>
            <a:xfrm>
              <a:off x="16116300" y="21759863"/>
              <a:ext cx="2924175" cy="24717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ttore 1 320"/>
            <p:cNvCxnSpPr/>
            <p:nvPr/>
          </p:nvCxnSpPr>
          <p:spPr>
            <a:xfrm>
              <a:off x="16092488" y="22026563"/>
              <a:ext cx="2962275" cy="32432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ttore 1 323"/>
            <p:cNvCxnSpPr/>
            <p:nvPr/>
          </p:nvCxnSpPr>
          <p:spPr>
            <a:xfrm>
              <a:off x="16087725" y="22302788"/>
              <a:ext cx="2976563" cy="3081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ttore 1 326"/>
            <p:cNvCxnSpPr/>
            <p:nvPr/>
          </p:nvCxnSpPr>
          <p:spPr>
            <a:xfrm>
              <a:off x="16106775" y="22579013"/>
              <a:ext cx="2947988" cy="2867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Connettore 1 329"/>
            <p:cNvCxnSpPr/>
            <p:nvPr/>
          </p:nvCxnSpPr>
          <p:spPr>
            <a:xfrm>
              <a:off x="16097250" y="22845713"/>
              <a:ext cx="2952750" cy="2605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Connettore 1 331"/>
            <p:cNvCxnSpPr/>
            <p:nvPr/>
          </p:nvCxnSpPr>
          <p:spPr>
            <a:xfrm>
              <a:off x="16092488" y="23126700"/>
              <a:ext cx="2967037" cy="23383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ttore 1 335"/>
            <p:cNvCxnSpPr/>
            <p:nvPr/>
          </p:nvCxnSpPr>
          <p:spPr>
            <a:xfrm>
              <a:off x="16078200" y="23355300"/>
              <a:ext cx="2981325" cy="23479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ttore 1 338"/>
            <p:cNvCxnSpPr/>
            <p:nvPr/>
          </p:nvCxnSpPr>
          <p:spPr>
            <a:xfrm>
              <a:off x="16092488" y="23660100"/>
              <a:ext cx="2962275" cy="20431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ttore 1 342"/>
            <p:cNvCxnSpPr/>
            <p:nvPr/>
          </p:nvCxnSpPr>
          <p:spPr>
            <a:xfrm>
              <a:off x="16082963" y="23907750"/>
              <a:ext cx="2971800" cy="1952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ttore 1 346"/>
            <p:cNvCxnSpPr/>
            <p:nvPr/>
          </p:nvCxnSpPr>
          <p:spPr>
            <a:xfrm>
              <a:off x="16068675" y="24169688"/>
              <a:ext cx="2986088" cy="1695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ttore 1 350"/>
            <p:cNvCxnSpPr/>
            <p:nvPr/>
          </p:nvCxnSpPr>
          <p:spPr>
            <a:xfrm>
              <a:off x="16054388" y="24445913"/>
              <a:ext cx="2990850" cy="1466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ttore 1 353"/>
            <p:cNvCxnSpPr/>
            <p:nvPr/>
          </p:nvCxnSpPr>
          <p:spPr>
            <a:xfrm>
              <a:off x="16054388" y="24698325"/>
              <a:ext cx="3005137" cy="12239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ttore 1 356"/>
            <p:cNvCxnSpPr/>
            <p:nvPr/>
          </p:nvCxnSpPr>
          <p:spPr>
            <a:xfrm>
              <a:off x="16059150" y="24955500"/>
              <a:ext cx="3000375" cy="1438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Connettore 1 359"/>
            <p:cNvCxnSpPr/>
            <p:nvPr/>
          </p:nvCxnSpPr>
          <p:spPr>
            <a:xfrm>
              <a:off x="16063913" y="25236488"/>
              <a:ext cx="2995612" cy="11572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ttore 1 362"/>
            <p:cNvCxnSpPr/>
            <p:nvPr/>
          </p:nvCxnSpPr>
          <p:spPr>
            <a:xfrm>
              <a:off x="16063913" y="25507950"/>
              <a:ext cx="3009900" cy="12906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Connettore 1 365"/>
            <p:cNvCxnSpPr/>
            <p:nvPr/>
          </p:nvCxnSpPr>
          <p:spPr>
            <a:xfrm>
              <a:off x="16073438" y="25774650"/>
              <a:ext cx="2990850" cy="10382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Connettore 1 368"/>
            <p:cNvCxnSpPr/>
            <p:nvPr/>
          </p:nvCxnSpPr>
          <p:spPr>
            <a:xfrm>
              <a:off x="16035338" y="26046113"/>
              <a:ext cx="3019425" cy="771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Connettore 1 371"/>
            <p:cNvCxnSpPr/>
            <p:nvPr/>
          </p:nvCxnSpPr>
          <p:spPr>
            <a:xfrm>
              <a:off x="16063913" y="26303288"/>
              <a:ext cx="2986087" cy="514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Connettore 1 374"/>
            <p:cNvCxnSpPr/>
            <p:nvPr/>
          </p:nvCxnSpPr>
          <p:spPr>
            <a:xfrm>
              <a:off x="16030575" y="26579513"/>
              <a:ext cx="3028950" cy="247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Connettore 1 377"/>
            <p:cNvCxnSpPr/>
            <p:nvPr/>
          </p:nvCxnSpPr>
          <p:spPr>
            <a:xfrm flipV="1">
              <a:off x="16067314" y="26822400"/>
              <a:ext cx="2977924" cy="290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44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685800" y="2031803"/>
            <a:ext cx="35585400" cy="24455853"/>
            <a:chOff x="685800" y="2031803"/>
            <a:chExt cx="35585400" cy="24455853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2031803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4A</a:t>
              </a:r>
              <a:endParaRPr lang="it-IT" sz="5400" b="1" dirty="0"/>
            </a:p>
          </p:txBody>
        </p:sp>
        <p:grpSp>
          <p:nvGrpSpPr>
            <p:cNvPr id="81" name="Gruppo 80"/>
            <p:cNvGrpSpPr/>
            <p:nvPr/>
          </p:nvGrpSpPr>
          <p:grpSpPr>
            <a:xfrm>
              <a:off x="762000" y="3429000"/>
              <a:ext cx="7086600" cy="2438400"/>
              <a:chOff x="762000" y="3429000"/>
              <a:chExt cx="7086600" cy="2438400"/>
            </a:xfrm>
          </p:grpSpPr>
          <p:grpSp>
            <p:nvGrpSpPr>
              <p:cNvPr id="83" name="Gruppo 82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104" name="Rettangolo 103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5" name="Rettangolo 104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6" name="Rettangolo 105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8" name="Rettangolo 107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9" name="Rettangolo 108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1" name="Rettangolo 110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2" name="Rettangolo 111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3" name="Rettangolo 112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5" name="Rettangolo 114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6" name="Rettangolo 115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8" name="Rettangolo 117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84" name="CasellaDiTesto 83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85" name="Connettore 1 84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ttore 1 86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1 87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1 88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ttore 1 89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ttore 1 91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ttore 1 92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CasellaDiTesto 94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96" name="CasellaDiTesto 95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98" name="CasellaDiTesto 97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99" name="CasellaDiTesto 98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101" name="CasellaDiTesto 100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102" name="CasellaDiTesto 101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57" t="17453" r="41006" b="10240"/>
            <a:stretch/>
          </p:blipFill>
          <p:spPr bwMode="auto">
            <a:xfrm rot="18884122">
              <a:off x="8236860" y="7381413"/>
              <a:ext cx="15620999" cy="1546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ttangolo 1"/>
            <p:cNvSpPr/>
            <p:nvPr/>
          </p:nvSpPr>
          <p:spPr>
            <a:xfrm>
              <a:off x="16687800" y="3437156"/>
              <a:ext cx="12039600" cy="226124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91" t="891" r="61167" b="37808"/>
            <a:stretch/>
          </p:blipFill>
          <p:spPr bwMode="auto">
            <a:xfrm>
              <a:off x="19050000" y="4060148"/>
              <a:ext cx="5791200" cy="22427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Connettore 1 7"/>
            <p:cNvCxnSpPr/>
            <p:nvPr/>
          </p:nvCxnSpPr>
          <p:spPr>
            <a:xfrm>
              <a:off x="16285029" y="4210042"/>
              <a:ext cx="2946400" cy="435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16241486" y="4471300"/>
              <a:ext cx="2960914" cy="5254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16256000" y="4819642"/>
              <a:ext cx="2946400" cy="6226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6241486" y="5153470"/>
              <a:ext cx="2960914" cy="5907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16285029" y="5472785"/>
              <a:ext cx="2931885" cy="56750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>
              <a:off x="16256000" y="5777585"/>
              <a:ext cx="2946400" cy="60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16270514" y="6111413"/>
              <a:ext cx="2931886" cy="5921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>
              <a:off x="16299543" y="12120327"/>
              <a:ext cx="2917371" cy="66910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/>
          </p:nvCxnSpPr>
          <p:spPr>
            <a:xfrm>
              <a:off x="16256000" y="6401699"/>
              <a:ext cx="2960914" cy="60524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16270514" y="6735527"/>
              <a:ext cx="2946400" cy="61395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16270514" y="7040327"/>
              <a:ext cx="2931886" cy="721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16270514" y="7345127"/>
              <a:ext cx="2931886" cy="8940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>
              <a:off x="16328571" y="7737013"/>
              <a:ext cx="2873829" cy="92020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6270514" y="7969242"/>
              <a:ext cx="2946400" cy="90133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16328571" y="8361127"/>
              <a:ext cx="2859315" cy="85489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6328571" y="8665927"/>
              <a:ext cx="2873829" cy="82876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6314057" y="8999756"/>
              <a:ext cx="2902857" cy="79828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6299543" y="9333585"/>
              <a:ext cx="2902857" cy="83021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16270514" y="9565813"/>
              <a:ext cx="2946400" cy="80699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/>
          </p:nvCxnSpPr>
          <p:spPr>
            <a:xfrm>
              <a:off x="16299543" y="9899642"/>
              <a:ext cx="2931886" cy="77651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>
              <a:off x="16299543" y="10233470"/>
              <a:ext cx="2931886" cy="7431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16314057" y="10581813"/>
              <a:ext cx="2902857" cy="70539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16328571" y="10886613"/>
              <a:ext cx="2902858" cy="71555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6256000" y="11162385"/>
              <a:ext cx="2960914" cy="68797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16299543" y="11481699"/>
              <a:ext cx="2917371" cy="65749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16299543" y="11815527"/>
              <a:ext cx="2917371" cy="62411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>
              <a:off x="16299543" y="12425127"/>
              <a:ext cx="2917371" cy="65459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/>
          </p:nvCxnSpPr>
          <p:spPr>
            <a:xfrm>
              <a:off x="16314057" y="12875070"/>
              <a:ext cx="2888343" cy="61250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/>
          </p:nvCxnSpPr>
          <p:spPr>
            <a:xfrm>
              <a:off x="16285029" y="13208899"/>
              <a:ext cx="2917371" cy="57621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>
              <a:off x="16314057" y="13557242"/>
              <a:ext cx="2902857" cy="74022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 flipV="1">
              <a:off x="16314057" y="25820907"/>
              <a:ext cx="2907393" cy="159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/>
            <p:nvPr/>
          </p:nvCxnSpPr>
          <p:spPr>
            <a:xfrm flipV="1">
              <a:off x="16306800" y="24382632"/>
              <a:ext cx="2895600" cy="13049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 flipV="1">
              <a:off x="16306800" y="24373106"/>
              <a:ext cx="2905125" cy="990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 flipV="1">
              <a:off x="16306800" y="24182606"/>
              <a:ext cx="2895600" cy="876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 flipV="1">
              <a:off x="16306800" y="24163556"/>
              <a:ext cx="2905125" cy="581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 flipV="1">
              <a:off x="16297275" y="24182606"/>
              <a:ext cx="2905125" cy="2476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>
              <a:off x="16306800" y="24115931"/>
              <a:ext cx="2876550" cy="47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5"/>
            <p:cNvCxnSpPr/>
            <p:nvPr/>
          </p:nvCxnSpPr>
          <p:spPr>
            <a:xfrm>
              <a:off x="16297275" y="23782556"/>
              <a:ext cx="2914650" cy="381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/>
            <p:cNvCxnSpPr/>
            <p:nvPr/>
          </p:nvCxnSpPr>
          <p:spPr>
            <a:xfrm>
              <a:off x="16297275" y="23496806"/>
              <a:ext cx="2914650" cy="428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31"/>
            <p:cNvCxnSpPr/>
            <p:nvPr/>
          </p:nvCxnSpPr>
          <p:spPr>
            <a:xfrm>
              <a:off x="16306800" y="23153906"/>
              <a:ext cx="2905125" cy="771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/>
          </p:nvCxnSpPr>
          <p:spPr>
            <a:xfrm>
              <a:off x="16297275" y="22839581"/>
              <a:ext cx="2914650" cy="1066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/>
          </p:nvCxnSpPr>
          <p:spPr>
            <a:xfrm>
              <a:off x="16287750" y="22525256"/>
              <a:ext cx="2933700" cy="1228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/>
          </p:nvCxnSpPr>
          <p:spPr>
            <a:xfrm>
              <a:off x="16287750" y="22191881"/>
              <a:ext cx="2914650" cy="14859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/>
          </p:nvCxnSpPr>
          <p:spPr>
            <a:xfrm>
              <a:off x="16297275" y="21906131"/>
              <a:ext cx="2914650" cy="1790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>
              <a:off x="16297275" y="21582281"/>
              <a:ext cx="2924175" cy="2105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>
              <a:off x="16306800" y="21248906"/>
              <a:ext cx="2886075" cy="24288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/>
          </p:nvCxnSpPr>
          <p:spPr>
            <a:xfrm>
              <a:off x="16278225" y="20944106"/>
              <a:ext cx="2933700" cy="2743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/>
          </p:nvCxnSpPr>
          <p:spPr>
            <a:xfrm>
              <a:off x="16325850" y="20686931"/>
              <a:ext cx="2886075" cy="2990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/>
          </p:nvCxnSpPr>
          <p:spPr>
            <a:xfrm>
              <a:off x="16297275" y="20344031"/>
              <a:ext cx="2924175" cy="2895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/>
          </p:nvCxnSpPr>
          <p:spPr>
            <a:xfrm>
              <a:off x="16259175" y="19991606"/>
              <a:ext cx="2943225" cy="3143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/>
          </p:nvCxnSpPr>
          <p:spPr>
            <a:xfrm>
              <a:off x="16297275" y="19686806"/>
              <a:ext cx="2895600" cy="3419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/>
          </p:nvCxnSpPr>
          <p:spPr>
            <a:xfrm>
              <a:off x="16297275" y="19391531"/>
              <a:ext cx="2914650" cy="3676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/>
          </p:nvCxnSpPr>
          <p:spPr>
            <a:xfrm>
              <a:off x="16268700" y="19067681"/>
              <a:ext cx="2943225" cy="396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/>
          </p:nvCxnSpPr>
          <p:spPr>
            <a:xfrm>
              <a:off x="16297275" y="18772406"/>
              <a:ext cx="2914650" cy="409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/>
          </p:nvCxnSpPr>
          <p:spPr>
            <a:xfrm>
              <a:off x="16249650" y="18419981"/>
              <a:ext cx="2962275" cy="4438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/>
          </p:nvCxnSpPr>
          <p:spPr>
            <a:xfrm>
              <a:off x="16306800" y="18115181"/>
              <a:ext cx="2924175" cy="4752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/>
          </p:nvCxnSpPr>
          <p:spPr>
            <a:xfrm>
              <a:off x="16297275" y="17810381"/>
              <a:ext cx="2924175" cy="5019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/>
          </p:nvCxnSpPr>
          <p:spPr>
            <a:xfrm>
              <a:off x="16287750" y="13743206"/>
              <a:ext cx="2914650" cy="8220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/>
          </p:nvCxnSpPr>
          <p:spPr>
            <a:xfrm>
              <a:off x="16278225" y="14000381"/>
              <a:ext cx="2924175" cy="82581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/>
          </p:nvCxnSpPr>
          <p:spPr>
            <a:xfrm>
              <a:off x="16325850" y="14362331"/>
              <a:ext cx="2867025" cy="78962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/>
          </p:nvCxnSpPr>
          <p:spPr>
            <a:xfrm>
              <a:off x="16335375" y="14714756"/>
              <a:ext cx="2857500" cy="75533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/>
          </p:nvCxnSpPr>
          <p:spPr>
            <a:xfrm>
              <a:off x="16354425" y="15038606"/>
              <a:ext cx="2838450" cy="72294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/>
          </p:nvCxnSpPr>
          <p:spPr>
            <a:xfrm>
              <a:off x="16354425" y="15343406"/>
              <a:ext cx="2867025" cy="7181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/>
          </p:nvCxnSpPr>
          <p:spPr>
            <a:xfrm>
              <a:off x="16287750" y="17496056"/>
              <a:ext cx="2905125" cy="5248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/>
          </p:nvCxnSpPr>
          <p:spPr>
            <a:xfrm>
              <a:off x="16278225" y="17153156"/>
              <a:ext cx="2943225" cy="56673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/>
          </p:nvCxnSpPr>
          <p:spPr>
            <a:xfrm>
              <a:off x="16268700" y="16838831"/>
              <a:ext cx="2933700" cy="5943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/>
          </p:nvCxnSpPr>
          <p:spPr>
            <a:xfrm>
              <a:off x="16259175" y="15572006"/>
              <a:ext cx="2943225" cy="6943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/>
          </p:nvCxnSpPr>
          <p:spPr>
            <a:xfrm>
              <a:off x="16297275" y="15924431"/>
              <a:ext cx="2914650" cy="6562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/>
          </p:nvCxnSpPr>
          <p:spPr>
            <a:xfrm>
              <a:off x="16297275" y="16238756"/>
              <a:ext cx="2905125" cy="6296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/>
          </p:nvCxnSpPr>
          <p:spPr>
            <a:xfrm>
              <a:off x="16278225" y="16543556"/>
              <a:ext cx="2952750" cy="6010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411825" y="11047632"/>
              <a:ext cx="22117050" cy="781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8" name="Ovale 77"/>
            <p:cNvSpPr/>
            <p:nvPr/>
          </p:nvSpPr>
          <p:spPr>
            <a:xfrm>
              <a:off x="19154775" y="6180356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0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7" t="891" r="97686" b="37808"/>
            <a:stretch/>
          </p:blipFill>
          <p:spPr bwMode="auto">
            <a:xfrm>
              <a:off x="34290000" y="4046756"/>
              <a:ext cx="1114425" cy="21821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9" name="Gruppo 118"/>
            <p:cNvGrpSpPr/>
            <p:nvPr/>
          </p:nvGrpSpPr>
          <p:grpSpPr>
            <a:xfrm>
              <a:off x="26593800" y="3056156"/>
              <a:ext cx="3848100" cy="381000"/>
              <a:chOff x="25603200" y="762000"/>
              <a:chExt cx="3848100" cy="381000"/>
            </a:xfrm>
          </p:grpSpPr>
          <p:sp>
            <p:nvSpPr>
              <p:cNvPr id="121" name="Triangolo isoscele 120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2" name="Triangolo isoscele 121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4" name="Triangolo isoscele 123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5" name="Triangolo isoscele 124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7" name="Triangolo isoscele 126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8" name="Triangolo isoscele 127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0" name="Triangolo isoscele 129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1" name="Triangolo isoscele 130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3" name="Triangolo isoscele 132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4" name="Triangolo isoscele 133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6" name="Triangolo isoscele 135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37" name="CasellaDiTesto 136"/>
            <p:cNvSpPr txBox="1"/>
            <p:nvPr/>
          </p:nvSpPr>
          <p:spPr>
            <a:xfrm>
              <a:off x="26136601" y="2286000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sp>
          <p:nvSpPr>
            <p:cNvPr id="139" name="Triangolo isoscele 138"/>
            <p:cNvSpPr/>
            <p:nvPr/>
          </p:nvSpPr>
          <p:spPr>
            <a:xfrm rot="5400000" flipV="1">
              <a:off x="933450" y="71415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Triangolo isoscele 139"/>
            <p:cNvSpPr/>
            <p:nvPr/>
          </p:nvSpPr>
          <p:spPr>
            <a:xfrm rot="5400000" flipV="1">
              <a:off x="933450" y="75725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Triangolo isoscele 141"/>
            <p:cNvSpPr/>
            <p:nvPr/>
          </p:nvSpPr>
          <p:spPr>
            <a:xfrm rot="5400000" flipV="1">
              <a:off x="933450" y="79797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3" name="Triangolo isoscele 142"/>
            <p:cNvSpPr/>
            <p:nvPr/>
          </p:nvSpPr>
          <p:spPr>
            <a:xfrm rot="5400000" flipV="1">
              <a:off x="933450" y="83607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5" name="Triangolo isoscele 144"/>
            <p:cNvSpPr/>
            <p:nvPr/>
          </p:nvSpPr>
          <p:spPr>
            <a:xfrm rot="5400000" flipV="1">
              <a:off x="933450" y="87417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6" name="Triangolo isoscele 145"/>
            <p:cNvSpPr/>
            <p:nvPr/>
          </p:nvSpPr>
          <p:spPr>
            <a:xfrm rot="5400000" flipV="1">
              <a:off x="933450" y="90894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8" name="Triangolo isoscele 147"/>
            <p:cNvSpPr/>
            <p:nvPr/>
          </p:nvSpPr>
          <p:spPr>
            <a:xfrm rot="5400000" flipV="1">
              <a:off x="933450" y="94656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9" name="Triangolo isoscele 148"/>
            <p:cNvSpPr/>
            <p:nvPr/>
          </p:nvSpPr>
          <p:spPr>
            <a:xfrm rot="5400000" flipV="1">
              <a:off x="933450" y="98480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1" name="Triangolo isoscele 150"/>
            <p:cNvSpPr/>
            <p:nvPr/>
          </p:nvSpPr>
          <p:spPr>
            <a:xfrm rot="5400000" flipV="1">
              <a:off x="933450" y="102929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2" name="Triangolo isoscele 151"/>
            <p:cNvSpPr/>
            <p:nvPr/>
          </p:nvSpPr>
          <p:spPr>
            <a:xfrm rot="5400000" flipV="1">
              <a:off x="933450" y="107610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4" name="Triangolo isoscele 153"/>
            <p:cNvSpPr/>
            <p:nvPr/>
          </p:nvSpPr>
          <p:spPr>
            <a:xfrm rot="5400000" flipV="1">
              <a:off x="933450" y="111801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5" name="CasellaDiTesto 154"/>
            <p:cNvSpPr txBox="1"/>
            <p:nvPr/>
          </p:nvSpPr>
          <p:spPr>
            <a:xfrm>
              <a:off x="1419225" y="70732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57" name="CasellaDiTesto 156"/>
            <p:cNvSpPr txBox="1"/>
            <p:nvPr/>
          </p:nvSpPr>
          <p:spPr>
            <a:xfrm>
              <a:off x="1419224" y="75158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58" name="CasellaDiTesto 157"/>
            <p:cNvSpPr txBox="1"/>
            <p:nvPr/>
          </p:nvSpPr>
          <p:spPr>
            <a:xfrm>
              <a:off x="1428750" y="78968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60" name="CasellaDiTesto 159"/>
            <p:cNvSpPr txBox="1"/>
            <p:nvPr/>
          </p:nvSpPr>
          <p:spPr>
            <a:xfrm>
              <a:off x="1428750" y="83159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61" name="CasellaDiTesto 160"/>
            <p:cNvSpPr txBox="1"/>
            <p:nvPr/>
          </p:nvSpPr>
          <p:spPr>
            <a:xfrm>
              <a:off x="1409700" y="86757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63" name="CasellaDiTesto 162"/>
            <p:cNvSpPr txBox="1"/>
            <p:nvPr/>
          </p:nvSpPr>
          <p:spPr>
            <a:xfrm>
              <a:off x="1409700" y="90082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64" name="CasellaDiTesto 163"/>
            <p:cNvSpPr txBox="1"/>
            <p:nvPr/>
          </p:nvSpPr>
          <p:spPr>
            <a:xfrm>
              <a:off x="1419224" y="94208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66" name="CasellaDiTesto 165"/>
            <p:cNvSpPr txBox="1"/>
            <p:nvPr/>
          </p:nvSpPr>
          <p:spPr>
            <a:xfrm>
              <a:off x="1419224" y="97735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67" name="CasellaDiTesto 166"/>
            <p:cNvSpPr txBox="1"/>
            <p:nvPr/>
          </p:nvSpPr>
          <p:spPr>
            <a:xfrm>
              <a:off x="1409700" y="102726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68" name="CasellaDiTesto 167"/>
            <p:cNvSpPr txBox="1"/>
            <p:nvPr/>
          </p:nvSpPr>
          <p:spPr>
            <a:xfrm>
              <a:off x="1419224" y="106852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70" name="CasellaDiTesto 169"/>
            <p:cNvSpPr txBox="1"/>
            <p:nvPr/>
          </p:nvSpPr>
          <p:spPr>
            <a:xfrm>
              <a:off x="1419224" y="111353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71" name="Parentesi graffa aperta 170"/>
            <p:cNvSpPr/>
            <p:nvPr/>
          </p:nvSpPr>
          <p:spPr>
            <a:xfrm>
              <a:off x="704850" y="76045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73" name="Parentesi graffa aperta 172"/>
            <p:cNvSpPr/>
            <p:nvPr/>
          </p:nvSpPr>
          <p:spPr>
            <a:xfrm>
              <a:off x="704850" y="91003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74" name="Parentesi graffa aperta 173"/>
            <p:cNvSpPr/>
            <p:nvPr/>
          </p:nvSpPr>
          <p:spPr>
            <a:xfrm>
              <a:off x="704850" y="102209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76" name="Parentesi graffa aperta 175"/>
            <p:cNvSpPr/>
            <p:nvPr/>
          </p:nvSpPr>
          <p:spPr>
            <a:xfrm>
              <a:off x="685800" y="111887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77" name="Parentesi graffa aperta 176"/>
            <p:cNvSpPr/>
            <p:nvPr/>
          </p:nvSpPr>
          <p:spPr>
            <a:xfrm>
              <a:off x="695325" y="71265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83" name="Parentesi graffa aperta 182"/>
            <p:cNvSpPr/>
            <p:nvPr/>
          </p:nvSpPr>
          <p:spPr>
            <a:xfrm>
              <a:off x="25527000" y="22782431"/>
              <a:ext cx="342900" cy="1671637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5" name="CasellaDiTesto 184"/>
            <p:cNvSpPr txBox="1"/>
            <p:nvPr/>
          </p:nvSpPr>
          <p:spPr>
            <a:xfrm>
              <a:off x="23742855" y="9380124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86" name="Triangolo isoscele 185"/>
            <p:cNvSpPr/>
            <p:nvPr/>
          </p:nvSpPr>
          <p:spPr>
            <a:xfrm rot="5400000">
              <a:off x="25641912" y="948628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8" name="CasellaDiTesto 187"/>
            <p:cNvSpPr txBox="1"/>
            <p:nvPr/>
          </p:nvSpPr>
          <p:spPr>
            <a:xfrm rot="16200000">
              <a:off x="24276255" y="23209455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89" name="CasellaDiTesto 188"/>
            <p:cNvSpPr txBox="1"/>
            <p:nvPr/>
          </p:nvSpPr>
          <p:spPr>
            <a:xfrm>
              <a:off x="23745825" y="15887700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91" name="Triangolo isoscele 190"/>
            <p:cNvSpPr/>
            <p:nvPr/>
          </p:nvSpPr>
          <p:spPr>
            <a:xfrm rot="5400000">
              <a:off x="25644882" y="15993865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689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685800" y="2506444"/>
            <a:ext cx="34594800" cy="22868156"/>
            <a:chOff x="685800" y="2506444"/>
            <a:chExt cx="34594800" cy="22868156"/>
          </a:xfrm>
        </p:grpSpPr>
        <p:sp>
          <p:nvSpPr>
            <p:cNvPr id="4" name="CasellaDiTesto 3"/>
            <p:cNvSpPr txBox="1"/>
            <p:nvPr/>
          </p:nvSpPr>
          <p:spPr>
            <a:xfrm>
              <a:off x="990600" y="3632003"/>
              <a:ext cx="533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5400" b="1" dirty="0" err="1" smtClean="0"/>
                <a:t>Chromosome</a:t>
              </a:r>
              <a:r>
                <a:rPr lang="it-IT" sz="5400" b="1" dirty="0" smtClean="0"/>
                <a:t> 4B</a:t>
              </a:r>
              <a:endParaRPr lang="it-IT" sz="5400" b="1" dirty="0"/>
            </a:p>
          </p:txBody>
        </p:sp>
        <p:grpSp>
          <p:nvGrpSpPr>
            <p:cNvPr id="44" name="Gruppo 43"/>
            <p:cNvGrpSpPr/>
            <p:nvPr/>
          </p:nvGrpSpPr>
          <p:grpSpPr>
            <a:xfrm>
              <a:off x="762000" y="5029200"/>
              <a:ext cx="7086600" cy="2438400"/>
              <a:chOff x="762000" y="3429000"/>
              <a:chExt cx="7086600" cy="2438400"/>
            </a:xfrm>
          </p:grpSpPr>
          <p:grpSp>
            <p:nvGrpSpPr>
              <p:cNvPr id="45" name="Gruppo 44"/>
              <p:cNvGrpSpPr/>
              <p:nvPr/>
            </p:nvGrpSpPr>
            <p:grpSpPr>
              <a:xfrm>
                <a:off x="1143000" y="4343400"/>
                <a:ext cx="6096000" cy="609600"/>
                <a:chOff x="1371600" y="3352800"/>
                <a:chExt cx="6096000" cy="609600"/>
              </a:xfrm>
            </p:grpSpPr>
            <p:sp>
              <p:nvSpPr>
                <p:cNvPr id="66" name="Rettangolo 65"/>
                <p:cNvSpPr/>
                <p:nvPr/>
              </p:nvSpPr>
              <p:spPr>
                <a:xfrm>
                  <a:off x="13716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8" name="Rettangolo 67"/>
                <p:cNvSpPr/>
                <p:nvPr/>
              </p:nvSpPr>
              <p:spPr>
                <a:xfrm>
                  <a:off x="19812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9" name="Rettangolo 68"/>
                <p:cNvSpPr/>
                <p:nvPr/>
              </p:nvSpPr>
              <p:spPr>
                <a:xfrm>
                  <a:off x="25908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1" name="Rettangolo 70"/>
                <p:cNvSpPr/>
                <p:nvPr/>
              </p:nvSpPr>
              <p:spPr>
                <a:xfrm>
                  <a:off x="32004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2" name="Rettangolo 71"/>
                <p:cNvSpPr/>
                <p:nvPr/>
              </p:nvSpPr>
              <p:spPr>
                <a:xfrm>
                  <a:off x="3810000" y="3352800"/>
                  <a:ext cx="609600" cy="609600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9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4" name="Rettangolo 73"/>
                <p:cNvSpPr/>
                <p:nvPr/>
              </p:nvSpPr>
              <p:spPr>
                <a:xfrm>
                  <a:off x="44196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5" name="Rettangolo 74"/>
                <p:cNvSpPr/>
                <p:nvPr/>
              </p:nvSpPr>
              <p:spPr>
                <a:xfrm>
                  <a:off x="50292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7" name="Rettangolo 76"/>
                <p:cNvSpPr/>
                <p:nvPr/>
              </p:nvSpPr>
              <p:spPr>
                <a:xfrm>
                  <a:off x="56388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78" name="Rettangolo 77"/>
                <p:cNvSpPr/>
                <p:nvPr/>
              </p:nvSpPr>
              <p:spPr>
                <a:xfrm>
                  <a:off x="62484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0" name="Rettangolo 79"/>
                <p:cNvSpPr/>
                <p:nvPr/>
              </p:nvSpPr>
              <p:spPr>
                <a:xfrm>
                  <a:off x="6858000" y="3352800"/>
                  <a:ext cx="609600" cy="609600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81" name="Rettangolo 80"/>
                <p:cNvSpPr/>
                <p:nvPr/>
              </p:nvSpPr>
              <p:spPr>
                <a:xfrm>
                  <a:off x="1371600" y="3352800"/>
                  <a:ext cx="6096000" cy="6096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46" name="CasellaDiTesto 45"/>
              <p:cNvSpPr txBox="1"/>
              <p:nvPr/>
            </p:nvSpPr>
            <p:spPr>
              <a:xfrm>
                <a:off x="1066800" y="3429000"/>
                <a:ext cx="6553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err="1" smtClean="0"/>
                  <a:t>Pairwise</a:t>
                </a:r>
                <a:r>
                  <a:rPr lang="it-IT" sz="3600" dirty="0" smtClean="0"/>
                  <a:t> LD, </a:t>
                </a:r>
                <a:r>
                  <a:rPr lang="it-IT" sz="3600" i="1" dirty="0" smtClean="0"/>
                  <a:t>r</a:t>
                </a:r>
                <a:r>
                  <a:rPr lang="it-IT" sz="3600" baseline="30000" dirty="0" smtClean="0"/>
                  <a:t>2</a:t>
                </a:r>
                <a:r>
                  <a:rPr lang="it-IT" sz="3600" dirty="0" smtClean="0"/>
                  <a:t> </a:t>
                </a:r>
                <a:r>
                  <a:rPr lang="it-IT" sz="3600" dirty="0" err="1" smtClean="0"/>
                  <a:t>values</a:t>
                </a:r>
                <a:r>
                  <a:rPr lang="it-IT" sz="3600" dirty="0" smtClean="0"/>
                  <a:t> color </a:t>
                </a:r>
                <a:r>
                  <a:rPr lang="it-IT" sz="3600" dirty="0" err="1" smtClean="0"/>
                  <a:t>key</a:t>
                </a:r>
                <a:endParaRPr lang="it-IT" sz="3600" dirty="0"/>
              </a:p>
            </p:txBody>
          </p:sp>
          <p:cxnSp>
            <p:nvCxnSpPr>
              <p:cNvPr id="48" name="Connettore 1 47"/>
              <p:cNvCxnSpPr/>
              <p:nvPr/>
            </p:nvCxnSpPr>
            <p:spPr>
              <a:xfrm>
                <a:off x="1143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ttore 1 48"/>
              <p:cNvCxnSpPr/>
              <p:nvPr/>
            </p:nvCxnSpPr>
            <p:spPr>
              <a:xfrm>
                <a:off x="1143000" y="5105400"/>
                <a:ext cx="6096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ttore 1 50"/>
              <p:cNvCxnSpPr/>
              <p:nvPr/>
            </p:nvCxnSpPr>
            <p:spPr>
              <a:xfrm>
                <a:off x="23622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ttore 1 51"/>
              <p:cNvCxnSpPr/>
              <p:nvPr/>
            </p:nvCxnSpPr>
            <p:spPr>
              <a:xfrm>
                <a:off x="35814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ttore 1 53"/>
              <p:cNvCxnSpPr/>
              <p:nvPr/>
            </p:nvCxnSpPr>
            <p:spPr>
              <a:xfrm>
                <a:off x="48006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ttore 1 54"/>
              <p:cNvCxnSpPr/>
              <p:nvPr/>
            </p:nvCxnSpPr>
            <p:spPr>
              <a:xfrm>
                <a:off x="60198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ttore 1 56"/>
              <p:cNvCxnSpPr/>
              <p:nvPr/>
            </p:nvCxnSpPr>
            <p:spPr>
              <a:xfrm>
                <a:off x="7239000" y="5105400"/>
                <a:ext cx="0" cy="1809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CasellaDiTesto 57"/>
              <p:cNvSpPr txBox="1"/>
              <p:nvPr/>
            </p:nvSpPr>
            <p:spPr>
              <a:xfrm>
                <a:off x="762000" y="5221069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0.0</a:t>
                </a:r>
                <a:endParaRPr lang="it-IT" sz="3600" dirty="0"/>
              </a:p>
            </p:txBody>
          </p:sp>
          <p:sp>
            <p:nvSpPr>
              <p:cNvPr id="60" name="CasellaDiTesto 59"/>
              <p:cNvSpPr txBox="1"/>
              <p:nvPr/>
            </p:nvSpPr>
            <p:spPr>
              <a:xfrm>
                <a:off x="1981200" y="5181600"/>
                <a:ext cx="8858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0.2</a:t>
                </a:r>
                <a:endParaRPr lang="it-IT" sz="3600" dirty="0"/>
              </a:p>
            </p:txBody>
          </p:sp>
          <p:sp>
            <p:nvSpPr>
              <p:cNvPr id="61" name="CasellaDiTesto 60"/>
              <p:cNvSpPr txBox="1"/>
              <p:nvPr/>
            </p:nvSpPr>
            <p:spPr>
              <a:xfrm>
                <a:off x="32004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0.4</a:t>
                </a:r>
                <a:endParaRPr lang="it-IT" sz="3600" dirty="0"/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>
                <a:off x="44196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0.6</a:t>
                </a:r>
                <a:endParaRPr lang="it-IT" sz="3600" dirty="0"/>
              </a:p>
            </p:txBody>
          </p:sp>
          <p:sp>
            <p:nvSpPr>
              <p:cNvPr id="64" name="CasellaDiTesto 63"/>
              <p:cNvSpPr txBox="1"/>
              <p:nvPr/>
            </p:nvSpPr>
            <p:spPr>
              <a:xfrm>
                <a:off x="563880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0.8</a:t>
                </a:r>
                <a:endParaRPr lang="it-IT" sz="3600" dirty="0"/>
              </a:p>
            </p:txBody>
          </p:sp>
          <p:sp>
            <p:nvSpPr>
              <p:cNvPr id="65" name="CasellaDiTesto 64"/>
              <p:cNvSpPr txBox="1"/>
              <p:nvPr/>
            </p:nvSpPr>
            <p:spPr>
              <a:xfrm>
                <a:off x="6915150" y="5181600"/>
                <a:ext cx="93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600" dirty="0" smtClean="0"/>
                  <a:t>1.0</a:t>
                </a:r>
                <a:endParaRPr lang="it-IT" sz="3600" dirty="0"/>
              </a:p>
            </p:txBody>
          </p:sp>
        </p:grpSp>
        <p:sp>
          <p:nvSpPr>
            <p:cNvPr id="105" name="Triangolo isoscele 104"/>
            <p:cNvSpPr/>
            <p:nvPr/>
          </p:nvSpPr>
          <p:spPr>
            <a:xfrm rot="5400000" flipV="1">
              <a:off x="933450" y="7674938"/>
              <a:ext cx="228600" cy="381000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Triangolo isoscele 106"/>
            <p:cNvSpPr/>
            <p:nvPr/>
          </p:nvSpPr>
          <p:spPr>
            <a:xfrm rot="5400000" flipV="1">
              <a:off x="933450" y="8105946"/>
              <a:ext cx="228600" cy="381000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Triangolo isoscele 107"/>
            <p:cNvSpPr/>
            <p:nvPr/>
          </p:nvSpPr>
          <p:spPr>
            <a:xfrm rot="5400000" flipV="1">
              <a:off x="933450" y="8513138"/>
              <a:ext cx="228600" cy="381000"/>
            </a:xfrm>
            <a:prstGeom prst="triangl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Triangolo isoscele 109"/>
            <p:cNvSpPr/>
            <p:nvPr/>
          </p:nvSpPr>
          <p:spPr>
            <a:xfrm rot="5400000" flipV="1">
              <a:off x="933450" y="8894138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Triangolo isoscele 110"/>
            <p:cNvSpPr/>
            <p:nvPr/>
          </p:nvSpPr>
          <p:spPr>
            <a:xfrm rot="5400000" flipV="1">
              <a:off x="933450" y="9275138"/>
              <a:ext cx="228600" cy="381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Triangolo isoscele 111"/>
            <p:cNvSpPr/>
            <p:nvPr/>
          </p:nvSpPr>
          <p:spPr>
            <a:xfrm rot="5400000" flipV="1">
              <a:off x="933450" y="9622801"/>
              <a:ext cx="228600" cy="3810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Triangolo isoscele 112"/>
            <p:cNvSpPr/>
            <p:nvPr/>
          </p:nvSpPr>
          <p:spPr>
            <a:xfrm rot="5400000" flipV="1">
              <a:off x="933450" y="9999038"/>
              <a:ext cx="228600" cy="3810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4" name="Triangolo isoscele 113"/>
            <p:cNvSpPr/>
            <p:nvPr/>
          </p:nvSpPr>
          <p:spPr>
            <a:xfrm rot="5400000" flipV="1">
              <a:off x="933450" y="10381407"/>
              <a:ext cx="228600" cy="381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5" name="Triangolo isoscele 114"/>
            <p:cNvSpPr/>
            <p:nvPr/>
          </p:nvSpPr>
          <p:spPr>
            <a:xfrm rot="5400000" flipV="1">
              <a:off x="933450" y="10826344"/>
              <a:ext cx="228600" cy="3810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6" name="Triangolo isoscele 115"/>
            <p:cNvSpPr/>
            <p:nvPr/>
          </p:nvSpPr>
          <p:spPr>
            <a:xfrm rot="5400000" flipV="1">
              <a:off x="933450" y="11294438"/>
              <a:ext cx="228600" cy="3810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7" name="Triangolo isoscele 116"/>
            <p:cNvSpPr/>
            <p:nvPr/>
          </p:nvSpPr>
          <p:spPr>
            <a:xfrm rot="5400000" flipV="1">
              <a:off x="933450" y="11713538"/>
              <a:ext cx="228600" cy="381000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8" name="CasellaDiTesto 117"/>
            <p:cNvSpPr txBox="1"/>
            <p:nvPr/>
          </p:nvSpPr>
          <p:spPr>
            <a:xfrm>
              <a:off x="1419225" y="7606684"/>
              <a:ext cx="2590800" cy="633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all</a:t>
              </a:r>
              <a:r>
                <a:rPr lang="it-IT" sz="2800" dirty="0" smtClean="0"/>
                <a:t> 5 </a:t>
              </a:r>
              <a:r>
                <a:rPr lang="it-IT" sz="2800" dirty="0" err="1" smtClean="0"/>
                <a:t>groups</a:t>
              </a:r>
              <a:r>
                <a:rPr lang="it-IT" sz="2800" dirty="0" smtClean="0"/>
                <a:t>     </a:t>
              </a:r>
              <a:endParaRPr lang="it-IT" sz="2800" dirty="0"/>
            </a:p>
          </p:txBody>
        </p:sp>
        <p:sp>
          <p:nvSpPr>
            <p:cNvPr id="119" name="CasellaDiTesto 118"/>
            <p:cNvSpPr txBox="1"/>
            <p:nvPr/>
          </p:nvSpPr>
          <p:spPr>
            <a:xfrm>
              <a:off x="1419224" y="8049280"/>
              <a:ext cx="7058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ICARDA temperate     </a:t>
              </a:r>
              <a:endParaRPr lang="it-IT" sz="2800" dirty="0"/>
            </a:p>
          </p:txBody>
        </p:sp>
        <p:sp>
          <p:nvSpPr>
            <p:cNvPr id="120" name="CasellaDiTesto 119"/>
            <p:cNvSpPr txBox="1"/>
            <p:nvPr/>
          </p:nvSpPr>
          <p:spPr>
            <a:xfrm>
              <a:off x="1428750" y="8430280"/>
              <a:ext cx="7581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1" name="CasellaDiTesto 120"/>
            <p:cNvSpPr txBox="1"/>
            <p:nvPr/>
          </p:nvSpPr>
          <p:spPr>
            <a:xfrm>
              <a:off x="1428750" y="8849380"/>
              <a:ext cx="7734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2" name="CasellaDiTesto 121"/>
            <p:cNvSpPr txBox="1"/>
            <p:nvPr/>
          </p:nvSpPr>
          <p:spPr>
            <a:xfrm>
              <a:off x="1409700" y="9209118"/>
              <a:ext cx="79057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</a:t>
              </a:r>
              <a:r>
                <a:rPr lang="it-IT" sz="2800" dirty="0" err="1" smtClean="0"/>
                <a:t>dryland</a:t>
              </a:r>
              <a:r>
                <a:rPr lang="it-IT" sz="2800" dirty="0" smtClean="0"/>
                <a:t> / late CIMMYT     </a:t>
              </a:r>
              <a:endParaRPr lang="it-IT" sz="2800" dirty="0"/>
            </a:p>
          </p:txBody>
        </p:sp>
        <p:sp>
          <p:nvSpPr>
            <p:cNvPr id="123" name="CasellaDiTesto 122"/>
            <p:cNvSpPr txBox="1"/>
            <p:nvPr/>
          </p:nvSpPr>
          <p:spPr>
            <a:xfrm>
              <a:off x="1409700" y="9541625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    </a:t>
              </a:r>
              <a:endParaRPr lang="it-IT" sz="2800" dirty="0"/>
            </a:p>
          </p:txBody>
        </p:sp>
        <p:sp>
          <p:nvSpPr>
            <p:cNvPr id="124" name="CasellaDiTesto 123"/>
            <p:cNvSpPr txBox="1"/>
            <p:nvPr/>
          </p:nvSpPr>
          <p:spPr>
            <a:xfrm>
              <a:off x="1419224" y="9954280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5" name="CasellaDiTesto 124"/>
            <p:cNvSpPr txBox="1"/>
            <p:nvPr/>
          </p:nvSpPr>
          <p:spPr>
            <a:xfrm>
              <a:off x="1419224" y="10306905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ICARDA temperate / late CIMMYT     </a:t>
              </a:r>
              <a:endParaRPr lang="it-IT" sz="2800" dirty="0"/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1409700" y="10806038"/>
              <a:ext cx="77533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    </a:t>
              </a:r>
              <a:endParaRPr lang="it-IT" sz="2800" dirty="0"/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1419224" y="11218693"/>
              <a:ext cx="8048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 smtClean="0"/>
                <a:t> </a:t>
              </a:r>
              <a:r>
                <a:rPr lang="it-IT" sz="2800" dirty="0" err="1" smtClean="0"/>
                <a:t>Italian</a:t>
              </a:r>
              <a:r>
                <a:rPr lang="it-IT" sz="2800" dirty="0" smtClean="0"/>
                <a:t>, </a:t>
              </a:r>
              <a:r>
                <a:rPr lang="it-IT" sz="2800" dirty="0" err="1" smtClean="0"/>
                <a:t>early</a:t>
              </a:r>
              <a:r>
                <a:rPr lang="it-IT" sz="2800" dirty="0" smtClean="0"/>
                <a:t> CIMMYT / late CIMMYT     </a:t>
              </a:r>
              <a:endParaRPr lang="it-IT" sz="2800" dirty="0"/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1419224" y="11668780"/>
              <a:ext cx="81248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F</a:t>
              </a:r>
              <a:r>
                <a:rPr lang="it-IT" sz="2800" baseline="-25000" dirty="0" smtClean="0"/>
                <a:t>ST</a:t>
              </a:r>
              <a:r>
                <a:rPr lang="it-IT" sz="2800" dirty="0"/>
                <a:t> </a:t>
              </a:r>
              <a:r>
                <a:rPr lang="it-IT" sz="2800" dirty="0" err="1" smtClean="0"/>
                <a:t>mid</a:t>
              </a:r>
              <a:r>
                <a:rPr lang="it-IT" sz="2800" dirty="0" smtClean="0"/>
                <a:t> CIMMYT, ICARDA / late CIMMYT     </a:t>
              </a:r>
              <a:endParaRPr lang="it-IT" sz="2800" dirty="0"/>
            </a:p>
          </p:txBody>
        </p:sp>
        <p:sp>
          <p:nvSpPr>
            <p:cNvPr id="129" name="Parentesi graffa aperta 128"/>
            <p:cNvSpPr/>
            <p:nvPr/>
          </p:nvSpPr>
          <p:spPr>
            <a:xfrm>
              <a:off x="704850" y="8137983"/>
              <a:ext cx="152400" cy="1441955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0" name="Parentesi graffa aperta 129"/>
            <p:cNvSpPr/>
            <p:nvPr/>
          </p:nvSpPr>
          <p:spPr>
            <a:xfrm>
              <a:off x="704850" y="9633759"/>
              <a:ext cx="152400" cy="105244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1" name="Parentesi graffa aperta 130"/>
            <p:cNvSpPr/>
            <p:nvPr/>
          </p:nvSpPr>
          <p:spPr>
            <a:xfrm>
              <a:off x="704850" y="10754380"/>
              <a:ext cx="152400" cy="833438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2" name="Parentesi graffa aperta 131"/>
            <p:cNvSpPr/>
            <p:nvPr/>
          </p:nvSpPr>
          <p:spPr>
            <a:xfrm>
              <a:off x="685800" y="11722180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sp>
          <p:nvSpPr>
            <p:cNvPr id="133" name="Parentesi graffa aperta 132"/>
            <p:cNvSpPr/>
            <p:nvPr/>
          </p:nvSpPr>
          <p:spPr>
            <a:xfrm>
              <a:off x="695325" y="7659958"/>
              <a:ext cx="152400" cy="410960"/>
            </a:xfrm>
            <a:prstGeom prst="leftBrace">
              <a:avLst>
                <a:gd name="adj1" fmla="val 48958"/>
                <a:gd name="adj2" fmla="val 50000"/>
              </a:avLst>
            </a:prstGeom>
            <a:ln w="25400">
              <a:solidFill>
                <a:schemeClr val="tx1">
                  <a:alpha val="6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b="1" dirty="0"/>
            </a:p>
          </p:txBody>
        </p:sp>
        <p:grpSp>
          <p:nvGrpSpPr>
            <p:cNvPr id="6" name="Gruppo 5"/>
            <p:cNvGrpSpPr/>
            <p:nvPr/>
          </p:nvGrpSpPr>
          <p:grpSpPr>
            <a:xfrm>
              <a:off x="8705214" y="3832028"/>
              <a:ext cx="17659986" cy="20904397"/>
              <a:chOff x="9305289" y="2231828"/>
              <a:chExt cx="17659986" cy="20904397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459" t="19016" r="4221" b="16393"/>
              <a:stretch/>
            </p:blipFill>
            <p:spPr bwMode="auto">
              <a:xfrm rot="18977246">
                <a:off x="9305289" y="5493987"/>
                <a:ext cx="14249400" cy="15011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Rettangolo 4"/>
              <p:cNvSpPr/>
              <p:nvPr/>
            </p:nvSpPr>
            <p:spPr>
              <a:xfrm>
                <a:off x="17135475" y="2231828"/>
                <a:ext cx="9829800" cy="209043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0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51" t="891" r="53375" b="62697"/>
            <a:stretch/>
          </p:blipFill>
          <p:spPr bwMode="auto">
            <a:xfrm>
              <a:off x="18592801" y="3974476"/>
              <a:ext cx="4343400" cy="21400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Connettore 1 8"/>
            <p:cNvCxnSpPr/>
            <p:nvPr/>
          </p:nvCxnSpPr>
          <p:spPr>
            <a:xfrm flipV="1">
              <a:off x="16173450" y="4257676"/>
              <a:ext cx="2790825" cy="857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16182975" y="4962525"/>
              <a:ext cx="2771775" cy="2514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16182975" y="5610225"/>
              <a:ext cx="2790825" cy="2095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6211550" y="6276975"/>
              <a:ext cx="2752725" cy="15525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16202025" y="6924675"/>
              <a:ext cx="2762250" cy="1819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>
              <a:off x="16202025" y="7553325"/>
              <a:ext cx="2752725" cy="32670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16211550" y="8181975"/>
              <a:ext cx="2752725" cy="2771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>
              <a:off x="16211550" y="8858250"/>
              <a:ext cx="2762250" cy="2209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>
              <a:off x="16202025" y="9496425"/>
              <a:ext cx="276225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16173450" y="10086975"/>
              <a:ext cx="2790825" cy="1085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16192500" y="10763250"/>
              <a:ext cx="2771775" cy="447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 flipV="1">
              <a:off x="16182975" y="11249025"/>
              <a:ext cx="2771775" cy="1714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/>
          </p:nvCxnSpPr>
          <p:spPr>
            <a:xfrm flipV="1">
              <a:off x="16221075" y="11391900"/>
              <a:ext cx="2733675" cy="6667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 flipV="1">
              <a:off x="16202025" y="11553825"/>
              <a:ext cx="2781300" cy="11239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 flipV="1">
              <a:off x="16192500" y="11582400"/>
              <a:ext cx="2762250" cy="17145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 flipV="1">
              <a:off x="16240125" y="11601450"/>
              <a:ext cx="2724150" cy="2390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 flipV="1">
              <a:off x="16182975" y="12906375"/>
              <a:ext cx="27622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/>
          </p:nvCxnSpPr>
          <p:spPr>
            <a:xfrm flipV="1">
              <a:off x="16211550" y="12973050"/>
              <a:ext cx="2752725" cy="22955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 flipV="1">
              <a:off x="16202025" y="13001625"/>
              <a:ext cx="2743200" cy="29051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/>
          </p:nvCxnSpPr>
          <p:spPr>
            <a:xfrm flipV="1">
              <a:off x="16211550" y="13992225"/>
              <a:ext cx="2752725" cy="2552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/>
          </p:nvCxnSpPr>
          <p:spPr>
            <a:xfrm flipV="1">
              <a:off x="16240125" y="15935325"/>
              <a:ext cx="2714625" cy="1247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/>
          </p:nvCxnSpPr>
          <p:spPr>
            <a:xfrm flipV="1">
              <a:off x="16202025" y="17078325"/>
              <a:ext cx="2771775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6230600" y="18488025"/>
              <a:ext cx="2733675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16192500" y="19097625"/>
              <a:ext cx="2781300" cy="1295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16230600" y="19745325"/>
              <a:ext cx="2714625" cy="819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7"/>
            <p:cNvCxnSpPr/>
            <p:nvPr/>
          </p:nvCxnSpPr>
          <p:spPr>
            <a:xfrm>
              <a:off x="16230600" y="20421600"/>
              <a:ext cx="2743200" cy="13906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>
              <a:off x="16240125" y="21040725"/>
              <a:ext cx="2695575" cy="781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/>
          </p:nvCxnSpPr>
          <p:spPr>
            <a:xfrm>
              <a:off x="16221075" y="21688425"/>
              <a:ext cx="2752725" cy="7334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/>
          </p:nvCxnSpPr>
          <p:spPr>
            <a:xfrm>
              <a:off x="16230600" y="22317075"/>
              <a:ext cx="2733675" cy="438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 flipV="1">
              <a:off x="16202025" y="22879050"/>
              <a:ext cx="2752725" cy="66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>
              <a:off x="16240125" y="23602951"/>
              <a:ext cx="2714625" cy="3524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/>
          </p:nvCxnSpPr>
          <p:spPr>
            <a:xfrm>
              <a:off x="16221075" y="24241125"/>
              <a:ext cx="27432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/>
          </p:nvCxnSpPr>
          <p:spPr>
            <a:xfrm flipV="1">
              <a:off x="16270514" y="24469727"/>
              <a:ext cx="2684236" cy="2916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e 40"/>
            <p:cNvSpPr/>
            <p:nvPr/>
          </p:nvSpPr>
          <p:spPr>
            <a:xfrm>
              <a:off x="18944034" y="11049000"/>
              <a:ext cx="334566" cy="6497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2" name="Picture 2" descr="C:\Users\marco.maccaferri\Dropbox\CONSENSUS_MAP_MANUSCRIPT_2012\LD analysis\consensus-panel002.em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5" t="891" r="97891" b="62697"/>
            <a:stretch/>
          </p:blipFill>
          <p:spPr bwMode="auto">
            <a:xfrm>
              <a:off x="33851850" y="3886200"/>
              <a:ext cx="1200150" cy="21400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3" name="Gruppo 82"/>
            <p:cNvGrpSpPr/>
            <p:nvPr/>
          </p:nvGrpSpPr>
          <p:grpSpPr>
            <a:xfrm>
              <a:off x="25908000" y="3276600"/>
              <a:ext cx="3848100" cy="381000"/>
              <a:chOff x="25603200" y="762000"/>
              <a:chExt cx="3848100" cy="381000"/>
            </a:xfrm>
          </p:grpSpPr>
          <p:sp>
            <p:nvSpPr>
              <p:cNvPr id="84" name="Triangolo isoscele 83"/>
              <p:cNvSpPr/>
              <p:nvPr/>
            </p:nvSpPr>
            <p:spPr>
              <a:xfrm flipV="1">
                <a:off x="25603200" y="762000"/>
                <a:ext cx="228600" cy="381000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Triangolo isoscele 85"/>
              <p:cNvSpPr/>
              <p:nvPr/>
            </p:nvSpPr>
            <p:spPr>
              <a:xfrm flipV="1">
                <a:off x="25984200" y="762000"/>
                <a:ext cx="228600" cy="381000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Triangolo isoscele 86"/>
              <p:cNvSpPr/>
              <p:nvPr/>
            </p:nvSpPr>
            <p:spPr>
              <a:xfrm flipV="1">
                <a:off x="26327100" y="762000"/>
                <a:ext cx="228600" cy="381000"/>
              </a:xfrm>
              <a:prstGeom prst="triangl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Triangolo isoscele 88"/>
              <p:cNvSpPr/>
              <p:nvPr/>
            </p:nvSpPr>
            <p:spPr>
              <a:xfrm flipV="1">
                <a:off x="26670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Triangolo isoscele 89"/>
              <p:cNvSpPr/>
              <p:nvPr/>
            </p:nvSpPr>
            <p:spPr>
              <a:xfrm flipV="1">
                <a:off x="27051000" y="762000"/>
                <a:ext cx="228600" cy="381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Triangolo isoscele 91"/>
              <p:cNvSpPr/>
              <p:nvPr/>
            </p:nvSpPr>
            <p:spPr>
              <a:xfrm flipV="1">
                <a:off x="27432000" y="762000"/>
                <a:ext cx="228600" cy="38100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Triangolo isoscele 92"/>
              <p:cNvSpPr/>
              <p:nvPr/>
            </p:nvSpPr>
            <p:spPr>
              <a:xfrm flipV="1">
                <a:off x="27774900" y="762000"/>
                <a:ext cx="228600" cy="3810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Triangolo isoscele 94"/>
              <p:cNvSpPr/>
              <p:nvPr/>
            </p:nvSpPr>
            <p:spPr>
              <a:xfrm flipV="1">
                <a:off x="28117800" y="762000"/>
                <a:ext cx="228600" cy="3810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6" name="Triangolo isoscele 95"/>
              <p:cNvSpPr/>
              <p:nvPr/>
            </p:nvSpPr>
            <p:spPr>
              <a:xfrm flipV="1">
                <a:off x="28498800" y="762000"/>
                <a:ext cx="228600" cy="381000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8" name="Triangolo isoscele 97"/>
              <p:cNvSpPr/>
              <p:nvPr/>
            </p:nvSpPr>
            <p:spPr>
              <a:xfrm flipV="1">
                <a:off x="28879800" y="762000"/>
                <a:ext cx="228600" cy="3810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9" name="Triangolo isoscele 98"/>
              <p:cNvSpPr/>
              <p:nvPr/>
            </p:nvSpPr>
            <p:spPr>
              <a:xfrm flipV="1">
                <a:off x="29222700" y="762000"/>
                <a:ext cx="228600" cy="3810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01" name="CasellaDiTesto 100"/>
            <p:cNvSpPr txBox="1"/>
            <p:nvPr/>
          </p:nvSpPr>
          <p:spPr>
            <a:xfrm>
              <a:off x="25146001" y="2506444"/>
              <a:ext cx="10134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dirty="0" smtClean="0"/>
                <a:t>Single marker F</a:t>
              </a:r>
              <a:r>
                <a:rPr lang="it-IT" sz="3600" baseline="-25000" dirty="0" smtClean="0"/>
                <a:t>ST</a:t>
              </a:r>
              <a:r>
                <a:rPr lang="it-IT" sz="3600" dirty="0"/>
                <a:t> </a:t>
              </a:r>
              <a:r>
                <a:rPr lang="it-IT" sz="3600" dirty="0" smtClean="0"/>
                <a:t> (</a:t>
              </a:r>
              <a:r>
                <a:rPr lang="it-IT" sz="3600" i="1" dirty="0" smtClean="0"/>
                <a:t>P</a:t>
              </a:r>
              <a:r>
                <a:rPr lang="it-IT" sz="3600" dirty="0" smtClean="0"/>
                <a:t> ≤ 0.01)   </a:t>
              </a:r>
              <a:endParaRPr lang="it-IT" sz="36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441986" y="10498137"/>
              <a:ext cx="20826413" cy="7516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4" name="Parentesi graffa aperta 133"/>
            <p:cNvSpPr/>
            <p:nvPr/>
          </p:nvSpPr>
          <p:spPr>
            <a:xfrm>
              <a:off x="24803100" y="15544800"/>
              <a:ext cx="342900" cy="1800711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Triangolo isoscele 6"/>
            <p:cNvSpPr/>
            <p:nvPr/>
          </p:nvSpPr>
          <p:spPr>
            <a:xfrm rot="5400000">
              <a:off x="25255197" y="852048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4" name="Connettore 1 23"/>
            <p:cNvCxnSpPr/>
            <p:nvPr/>
          </p:nvCxnSpPr>
          <p:spPr>
            <a:xfrm>
              <a:off x="21031200" y="8743950"/>
              <a:ext cx="4572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riangolo isoscele 135"/>
            <p:cNvSpPr/>
            <p:nvPr/>
          </p:nvSpPr>
          <p:spPr>
            <a:xfrm rot="5400000">
              <a:off x="25255197" y="13663270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CasellaDiTesto 139"/>
            <p:cNvSpPr txBox="1"/>
            <p:nvPr/>
          </p:nvSpPr>
          <p:spPr>
            <a:xfrm>
              <a:off x="23325660" y="8168640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41" name="Triangolo isoscele 140"/>
            <p:cNvSpPr/>
            <p:nvPr/>
          </p:nvSpPr>
          <p:spPr>
            <a:xfrm rot="5400000">
              <a:off x="25285675" y="7200289"/>
              <a:ext cx="257858" cy="457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CasellaDiTesto 141"/>
            <p:cNvSpPr txBox="1"/>
            <p:nvPr/>
          </p:nvSpPr>
          <p:spPr>
            <a:xfrm>
              <a:off x="23341965" y="7101840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43" name="CasellaDiTesto 142"/>
            <p:cNvSpPr txBox="1"/>
            <p:nvPr/>
          </p:nvSpPr>
          <p:spPr>
            <a:xfrm>
              <a:off x="23326725" y="1352686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2 </a:t>
              </a:r>
              <a:endParaRPr lang="it-IT" sz="3600" dirty="0"/>
            </a:p>
          </p:txBody>
        </p:sp>
        <p:sp>
          <p:nvSpPr>
            <p:cNvPr id="144" name="CasellaDiTesto 143"/>
            <p:cNvSpPr txBox="1"/>
            <p:nvPr/>
          </p:nvSpPr>
          <p:spPr>
            <a:xfrm rot="16200000">
              <a:off x="22890272" y="16147940"/>
              <a:ext cx="31765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ptns</a:t>
              </a:r>
              <a:r>
                <a:rPr lang="it-IT" sz="3600" dirty="0" smtClean="0"/>
                <a:t> 1 and 2 </a:t>
              </a:r>
              <a:endParaRPr lang="it-IT" sz="3600" dirty="0"/>
            </a:p>
          </p:txBody>
        </p:sp>
        <p:sp>
          <p:nvSpPr>
            <p:cNvPr id="138" name="CasellaDiTesto 137"/>
            <p:cNvSpPr txBox="1"/>
            <p:nvPr/>
          </p:nvSpPr>
          <p:spPr>
            <a:xfrm>
              <a:off x="23317200" y="10783669"/>
              <a:ext cx="18551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600" i="1" dirty="0" smtClean="0"/>
                <a:t>F</a:t>
              </a:r>
              <a:r>
                <a:rPr lang="it-IT" sz="3600" baseline="-25000" dirty="0" smtClean="0"/>
                <a:t>ST</a:t>
              </a:r>
              <a:r>
                <a:rPr lang="it-IT" sz="3600" dirty="0" smtClean="0"/>
                <a:t> </a:t>
              </a:r>
              <a:r>
                <a:rPr lang="it-IT" sz="3600" dirty="0" err="1" smtClean="0"/>
                <a:t>ptn</a:t>
              </a:r>
              <a:r>
                <a:rPr lang="it-IT" sz="3600" dirty="0" smtClean="0"/>
                <a:t> </a:t>
              </a:r>
              <a:r>
                <a:rPr lang="it-IT" sz="3600" dirty="0"/>
                <a:t>3</a:t>
              </a:r>
              <a:r>
                <a:rPr lang="it-IT" sz="3600" dirty="0" smtClean="0"/>
                <a:t> </a:t>
              </a:r>
              <a:endParaRPr lang="it-IT" sz="3600" dirty="0"/>
            </a:p>
          </p:txBody>
        </p:sp>
        <p:sp>
          <p:nvSpPr>
            <p:cNvPr id="139" name="Parentesi graffa aperta 138"/>
            <p:cNvSpPr/>
            <p:nvPr/>
          </p:nvSpPr>
          <p:spPr>
            <a:xfrm>
              <a:off x="24984075" y="10668001"/>
              <a:ext cx="304800" cy="1030748"/>
            </a:xfrm>
            <a:prstGeom prst="leftBrace">
              <a:avLst>
                <a:gd name="adj1" fmla="val 41666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60636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5341</TotalTime>
  <Words>1852</Words>
  <Application>Microsoft Office PowerPoint</Application>
  <PresentationFormat>Personalizzato</PresentationFormat>
  <Paragraphs>366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marco.maccaferri</dc:creator>
  <cp:lastModifiedBy>utente</cp:lastModifiedBy>
  <cp:revision>274</cp:revision>
  <cp:lastPrinted>2013-09-30T11:06:29Z</cp:lastPrinted>
  <dcterms:created xsi:type="dcterms:W3CDTF">2013-09-30T07:18:51Z</dcterms:created>
  <dcterms:modified xsi:type="dcterms:W3CDTF">2014-08-21T21:37:56Z</dcterms:modified>
</cp:coreProperties>
</file>