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09" autoAdjust="0"/>
  </p:normalViewPr>
  <p:slideViewPr>
    <p:cSldViewPr>
      <p:cViewPr varScale="1">
        <p:scale>
          <a:sx n="41" d="100"/>
          <a:sy n="41" d="100"/>
        </p:scale>
        <p:origin x="-798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52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rew\Dropbox\P63%20induction%20of%20inflammatory%20cytokines%20and%20metastatic%20growth\Raw%20Data\051713%20CHIP%20ASSAY%20P63%20P5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rew\Dropbox\P63%20induction%20of%20inflammatory%20cytokines%20and%20metastatic%20growth\Raw%20Data\051713%20CHIP%20ASSAY%20P63%20P5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rew\Dropbox\P63%20induction%20of%20inflammatory%20cytokines%20and%20metastatic%20growth\Raw%20Data\070913%20CHIP%20REPLICAT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rew\Dropbox\P63%20induction%20of%20inflammatory%20cytokines%20and%20metastatic%20growth\Raw%20Data\070913%20CHIP%20REPLICAT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drew\Dropbox\P63%20induction%20of%20inflammatory%20cytokines%20and%20metastatic%20growth\Raw%20Data\070913%20CHIP%20REPLICAT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501827864702739"/>
          <c:y val="5.4189997083697872E-2"/>
          <c:w val="0.53851911785086859"/>
          <c:h val="0.75618729950422858"/>
        </c:manualLayout>
      </c:layout>
      <c:barChart>
        <c:barDir val="col"/>
        <c:grouping val="clustered"/>
        <c:varyColors val="0"/>
        <c:ser>
          <c:idx val="0"/>
          <c:order val="0"/>
          <c:tx>
            <c:v>Relative Binding</c:v>
          </c:tx>
          <c:spPr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Sheet1!$H$78:$I$78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5.3230143845518771</c:v>
                  </c:pt>
                </c:numCache>
              </c:numRef>
            </c:plus>
            <c:minus>
              <c:numRef>
                <c:f>Sheet1!$H$78:$I$78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5.3230143845518771</c:v>
                  </c:pt>
                </c:numCache>
              </c:numRef>
            </c:minus>
          </c:errBars>
          <c:cat>
            <c:strLit>
              <c:ptCount val="2"/>
              <c:pt idx="0">
                <c:v>Dynabead only</c:v>
              </c:pt>
              <c:pt idx="1">
                <c:v> Dynabead + 4A4</c:v>
              </c:pt>
            </c:strLit>
          </c:cat>
          <c:val>
            <c:numRef>
              <c:f>Sheet1!$H$77:$I$77</c:f>
              <c:numCache>
                <c:formatCode>0.00</c:formatCode>
                <c:ptCount val="2"/>
                <c:pt idx="0">
                  <c:v>1</c:v>
                </c:pt>
                <c:pt idx="1">
                  <c:v>15.39571970623266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022976"/>
        <c:axId val="41026304"/>
      </c:barChart>
      <c:catAx>
        <c:axId val="4102297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41026304"/>
        <c:crosses val="autoZero"/>
        <c:auto val="1"/>
        <c:lblAlgn val="ctr"/>
        <c:lblOffset val="100"/>
        <c:noMultiLvlLbl val="0"/>
      </c:catAx>
      <c:valAx>
        <c:axId val="41026304"/>
        <c:scaling>
          <c:orientation val="minMax"/>
        </c:scaling>
        <c:delete val="0"/>
        <c:axPos val="l"/>
        <c:numFmt formatCode="0.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410229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Sheet1!$K$78:$L$78</c:f>
                <c:numCache>
                  <c:formatCode>General</c:formatCode>
                  <c:ptCount val="2"/>
                  <c:pt idx="0">
                    <c:v>0.22834466932543815</c:v>
                  </c:pt>
                  <c:pt idx="1">
                    <c:v>1.7567044260234597</c:v>
                  </c:pt>
                </c:numCache>
              </c:numRef>
            </c:plus>
            <c:minus>
              <c:numRef>
                <c:f>Sheet1!$K$78:$L$78</c:f>
                <c:numCache>
                  <c:formatCode>General</c:formatCode>
                  <c:ptCount val="2"/>
                  <c:pt idx="0">
                    <c:v>0.22834466932543815</c:v>
                  </c:pt>
                  <c:pt idx="1">
                    <c:v>1.7567044260234597</c:v>
                  </c:pt>
                </c:numCache>
              </c:numRef>
            </c:minus>
          </c:errBars>
          <c:cat>
            <c:strLit>
              <c:ptCount val="2"/>
              <c:pt idx="0">
                <c:v>Dynabead only</c:v>
              </c:pt>
              <c:pt idx="1">
                <c:v> Dynabead + 4A4</c:v>
              </c:pt>
            </c:strLit>
          </c:cat>
          <c:val>
            <c:numRef>
              <c:f>Sheet1!$K$77:$L$77</c:f>
              <c:numCache>
                <c:formatCode>0.00</c:formatCode>
                <c:ptCount val="2"/>
                <c:pt idx="0">
                  <c:v>1</c:v>
                </c:pt>
                <c:pt idx="1">
                  <c:v>5.6070652547521798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825472"/>
        <c:axId val="46827008"/>
      </c:barChart>
      <c:catAx>
        <c:axId val="468254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9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6827008"/>
        <c:crosses val="autoZero"/>
        <c:auto val="1"/>
        <c:lblAlgn val="ctr"/>
        <c:lblOffset val="100"/>
        <c:noMultiLvlLbl val="0"/>
      </c:catAx>
      <c:valAx>
        <c:axId val="468270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>
                    <a:latin typeface="Arial" pitchFamily="34" charset="0"/>
                    <a:cs typeface="Arial" pitchFamily="34" charset="0"/>
                  </a:defRPr>
                </a:pPr>
                <a:r>
                  <a:rPr lang="en-US" b="0">
                    <a:latin typeface="Arial" pitchFamily="34" charset="0"/>
                    <a:cs typeface="Arial" pitchFamily="34" charset="0"/>
                  </a:rPr>
                  <a:t>Relative binding</a:t>
                </a:r>
              </a:p>
            </c:rich>
          </c:tx>
          <c:layout>
            <c:manualLayout>
              <c:xMode val="edge"/>
              <c:yMode val="edge"/>
              <c:x val="3.044745775714916E-2"/>
              <c:y val="0.21289698162729659"/>
            </c:manualLayout>
          </c:layout>
          <c:overlay val="0"/>
        </c:title>
        <c:numFmt formatCode="0.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468254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CSF2</c:v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Sheet1!$J$14:$K$14</c:f>
                <c:numCache>
                  <c:formatCode>General</c:formatCode>
                  <c:ptCount val="2"/>
                  <c:pt idx="0">
                    <c:v>0.102745754530548</c:v>
                  </c:pt>
                  <c:pt idx="1">
                    <c:v>68.902325941276544</c:v>
                  </c:pt>
                </c:numCache>
              </c:numRef>
            </c:plus>
            <c:minus>
              <c:numRef>
                <c:f>Sheet1!$J$14:$K$14</c:f>
                <c:numCache>
                  <c:formatCode>General</c:formatCode>
                  <c:ptCount val="2"/>
                  <c:pt idx="0">
                    <c:v>0.102745754530548</c:v>
                  </c:pt>
                  <c:pt idx="1">
                    <c:v>68.902325941276544</c:v>
                  </c:pt>
                </c:numCache>
              </c:numRef>
            </c:minus>
          </c:errBars>
          <c:cat>
            <c:strRef>
              <c:f>Sheet1!$J$4:$K$4</c:f>
              <c:strCache>
                <c:ptCount val="2"/>
                <c:pt idx="0">
                  <c:v>IgG</c:v>
                </c:pt>
                <c:pt idx="1">
                  <c:v>4A4</c:v>
                </c:pt>
              </c:strCache>
            </c:strRef>
          </c:cat>
          <c:val>
            <c:numRef>
              <c:f>Sheet1!$J$13:$K$13</c:f>
              <c:numCache>
                <c:formatCode>0.00</c:formatCode>
                <c:ptCount val="2"/>
                <c:pt idx="0">
                  <c:v>1</c:v>
                </c:pt>
                <c:pt idx="1">
                  <c:v>1004.9304479106546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276544"/>
        <c:axId val="65278336"/>
      </c:barChart>
      <c:catAx>
        <c:axId val="65276544"/>
        <c:scaling>
          <c:orientation val="minMax"/>
        </c:scaling>
        <c:delete val="0"/>
        <c:axPos val="b"/>
        <c:numFmt formatCode="0.00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65278336"/>
        <c:crosses val="autoZero"/>
        <c:auto val="1"/>
        <c:lblAlgn val="ctr"/>
        <c:lblOffset val="100"/>
        <c:noMultiLvlLbl val="0"/>
      </c:catAx>
      <c:valAx>
        <c:axId val="65278336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Relative CSF2 mRNA Expression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652765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CXCR4</c:v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Sheet1!$I$30:$J$30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13.64651433723623</c:v>
                  </c:pt>
                </c:numCache>
              </c:numRef>
            </c:plus>
            <c:minus>
              <c:numRef>
                <c:f>Sheet1!$I$30:$J$30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13.64651433723623</c:v>
                  </c:pt>
                </c:numCache>
              </c:numRef>
            </c:minus>
          </c:errBars>
          <c:cat>
            <c:strRef>
              <c:f>Sheet1!$I$20:$J$20</c:f>
              <c:strCache>
                <c:ptCount val="2"/>
                <c:pt idx="0">
                  <c:v>IgG</c:v>
                </c:pt>
                <c:pt idx="1">
                  <c:v>4A4</c:v>
                </c:pt>
              </c:strCache>
            </c:strRef>
          </c:cat>
          <c:val>
            <c:numRef>
              <c:f>Sheet1!$I$29:$J$29</c:f>
              <c:numCache>
                <c:formatCode>0.00</c:formatCode>
                <c:ptCount val="2"/>
                <c:pt idx="0">
                  <c:v>1</c:v>
                </c:pt>
                <c:pt idx="1">
                  <c:v>139.43635624054309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299968"/>
        <c:axId val="65301504"/>
      </c:barChart>
      <c:catAx>
        <c:axId val="6529996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65301504"/>
        <c:crosses val="autoZero"/>
        <c:auto val="1"/>
        <c:lblAlgn val="ctr"/>
        <c:lblOffset val="100"/>
        <c:noMultiLvlLbl val="0"/>
      </c:catAx>
      <c:valAx>
        <c:axId val="65301504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Relative CXCR4 mRNA Expression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65299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CXCR4</c:v>
          </c:tx>
          <c:spPr>
            <a:ln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Sheet1!$I$48:$J$48</c:f>
                <c:numCache>
                  <c:formatCode>General</c:formatCode>
                  <c:ptCount val="2"/>
                  <c:pt idx="0">
                    <c:v>1.0137490741319228</c:v>
                  </c:pt>
                  <c:pt idx="1">
                    <c:v>4.42947345093806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Sheet1!$I$38:$J$38</c:f>
              <c:strCache>
                <c:ptCount val="2"/>
                <c:pt idx="0">
                  <c:v>IgG</c:v>
                </c:pt>
                <c:pt idx="1">
                  <c:v>4A4</c:v>
                </c:pt>
              </c:strCache>
            </c:strRef>
          </c:cat>
          <c:val>
            <c:numRef>
              <c:f>Sheet1!$I$47:$J$47</c:f>
              <c:numCache>
                <c:formatCode>0.00</c:formatCode>
                <c:ptCount val="2"/>
                <c:pt idx="0">
                  <c:v>1</c:v>
                </c:pt>
                <c:pt idx="1">
                  <c:v>451.875296184626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327488"/>
        <c:axId val="65329024"/>
      </c:barChart>
      <c:catAx>
        <c:axId val="6532748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65329024"/>
        <c:crosses val="autoZero"/>
        <c:auto val="1"/>
        <c:lblAlgn val="ctr"/>
        <c:lblOffset val="100"/>
        <c:noMultiLvlLbl val="0"/>
      </c:catAx>
      <c:valAx>
        <c:axId val="65329024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Relative CXCR4 mRNA Expression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65327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60A56-C554-440B-B677-5D8F8BCC0555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20E46-BEDE-4167-8077-5A2A7EC67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56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4| Chromatin Immunoprecipitation Assay in Immortalized Mammary Epithelial Cells (IMEC):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A)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ChIP assay performed on IMEC cells using anti-p63 (4A4) and IgG isotype antibodies which were then subjected to real-time PCR.  Values are mean relative binding activity over isotype control for endogenous 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NP63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α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B)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Predicted p63 binding sites on the CXCR4 gene promoter regions [base pairs from transcription start site (TSS) denoted].  Bottom: ChIP assay performed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SUM-102 cells infected with an adenovirus encoding 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NP63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α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ChIP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negative control: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Ct-values from qRT-PCR using primers for genomic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regions within the CXCR4 promoter devoid of putative 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NP63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α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binding motifs on SUM-102 lysates that were subjected to ChIP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using anti-p63 (4A4) and IgG isotype antibodies.  No enrichment of p63 was observed at these sites compared to input and IgG isotype control.   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defTabSz="89730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A4ADB-5515-4BDE-B480-11DA138408D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43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38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0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1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5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27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8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37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6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6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5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40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0F78D-F978-4EE2-BEAD-0A4328E584F3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AD124-26FE-4A9A-8A6B-3E9E9C094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56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176841"/>
              </p:ext>
            </p:extLst>
          </p:nvPr>
        </p:nvGraphicFramePr>
        <p:xfrm>
          <a:off x="296427" y="304800"/>
          <a:ext cx="2057400" cy="2194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184919"/>
            <a:ext cx="1257075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CXCR4 Promoter</a:t>
            </a:r>
          </a:p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P63 site (-547 bp)</a:t>
            </a:r>
          </a:p>
          <a:p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38200" y="2133600"/>
            <a:ext cx="15234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85800" y="2145268"/>
            <a:ext cx="156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IgG     4A4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0" y="0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0" y="8839202"/>
            <a:ext cx="2828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Supplemental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4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– DeCastro et al. 2014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-617581" y="1070487"/>
            <a:ext cx="18725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Relative CXCR4 Enrichment</a:t>
            </a:r>
            <a:endParaRPr lang="en-US" sz="12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2787264" y="184919"/>
            <a:ext cx="2057400" cy="2314441"/>
            <a:chOff x="5530464" y="2039455"/>
            <a:chExt cx="2057400" cy="2314441"/>
          </a:xfrm>
        </p:grpSpPr>
        <p:graphicFrame>
          <p:nvGraphicFramePr>
            <p:cNvPr id="26" name="Chart 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58366450"/>
                </p:ext>
              </p:extLst>
            </p:nvPr>
          </p:nvGraphicFramePr>
          <p:xfrm>
            <a:off x="5530464" y="2159336"/>
            <a:ext cx="2057400" cy="21945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7" name="TextBox 26"/>
            <p:cNvSpPr txBox="1"/>
            <p:nvPr/>
          </p:nvSpPr>
          <p:spPr>
            <a:xfrm>
              <a:off x="6210525" y="2039455"/>
              <a:ext cx="1366080" cy="5770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CXCR4 Promoter</a:t>
              </a:r>
            </a:p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P63 site (+1498 bp)</a:t>
              </a:r>
            </a:p>
            <a:p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3316288" y="2145268"/>
            <a:ext cx="15605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IgG     4A4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2034029" y="1058818"/>
            <a:ext cx="18725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Relative CXCR4 Enrichment</a:t>
            </a:r>
            <a:endParaRPr lang="en-US" sz="1200" dirty="0"/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394016"/>
              </p:ext>
            </p:extLst>
          </p:nvPr>
        </p:nvGraphicFramePr>
        <p:xfrm>
          <a:off x="762001" y="6658519"/>
          <a:ext cx="4071404" cy="1647281"/>
        </p:xfrm>
        <a:graphic>
          <a:graphicData uri="http://schemas.openxmlformats.org/drawingml/2006/table">
            <a:tbl>
              <a:tblPr/>
              <a:tblGrid>
                <a:gridCol w="843523"/>
                <a:gridCol w="787288"/>
                <a:gridCol w="798535"/>
                <a:gridCol w="843523"/>
                <a:gridCol w="798535"/>
              </a:tblGrid>
              <a:tr h="297721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SAMPLE CT-VALUE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60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 LINE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POSITION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INPUT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IgG CTRL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4A4 IP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60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SUM102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1000-1800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6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5550-6350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IMEC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1000-1800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6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5550-6350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MCF10A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1000-1800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6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5550-6350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25.485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76200" y="6336268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graphicFrame>
        <p:nvGraphicFramePr>
          <p:cNvPr id="52" name="Chart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5698549"/>
              </p:ext>
            </p:extLst>
          </p:nvPr>
        </p:nvGraphicFramePr>
        <p:xfrm>
          <a:off x="152400" y="3889150"/>
          <a:ext cx="2055571" cy="2194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3" name="Chart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9498135"/>
              </p:ext>
            </p:extLst>
          </p:nvPr>
        </p:nvGraphicFramePr>
        <p:xfrm>
          <a:off x="2362200" y="3889150"/>
          <a:ext cx="2055571" cy="2194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4" name="Chart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6235302"/>
              </p:ext>
            </p:extLst>
          </p:nvPr>
        </p:nvGraphicFramePr>
        <p:xfrm>
          <a:off x="4611014" y="3950110"/>
          <a:ext cx="2055571" cy="2194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5" name="Rectangle 54"/>
          <p:cNvSpPr/>
          <p:nvPr/>
        </p:nvSpPr>
        <p:spPr>
          <a:xfrm>
            <a:off x="2514600" y="4150909"/>
            <a:ext cx="345506" cy="144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1731005" y="4782104"/>
            <a:ext cx="19812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CXCR4 enrichment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04800" y="4150909"/>
            <a:ext cx="3048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 rot="16200000">
            <a:off x="-434117" y="4747483"/>
            <a:ext cx="182582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CSF2 enrichment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648200" y="4303309"/>
            <a:ext cx="41401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3907795" y="4782104"/>
            <a:ext cx="19812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CXCR4 enrichment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14400" y="3821668"/>
            <a:ext cx="762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= 2.0E-4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124200" y="3821668"/>
            <a:ext cx="762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= 2.0E-4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333999" y="3823900"/>
            <a:ext cx="762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= 1.8E-2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2728671" y="2895600"/>
            <a:ext cx="1447800" cy="690325"/>
            <a:chOff x="914400" y="2687776"/>
            <a:chExt cx="2895600" cy="1346134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914400" y="3525976"/>
              <a:ext cx="2895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3123480" y="3221175"/>
              <a:ext cx="0" cy="30480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3123480" y="3221175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2924578" y="2687776"/>
              <a:ext cx="866262" cy="492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TSS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1447800" y="3222665"/>
              <a:ext cx="152400" cy="30331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1600200" y="3525976"/>
              <a:ext cx="152400" cy="30331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524000" y="3068777"/>
              <a:ext cx="1504258" cy="48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P63(-547)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53828" y="3553779"/>
              <a:ext cx="1504258" cy="48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P63(-527)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897765" y="2920887"/>
            <a:ext cx="1579235" cy="658743"/>
            <a:chOff x="651530" y="3635514"/>
            <a:chExt cx="3158470" cy="1317486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651530" y="4432756"/>
              <a:ext cx="28956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1108730" y="4127956"/>
              <a:ext cx="0" cy="304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1108730" y="4127956"/>
              <a:ext cx="457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866460" y="3635514"/>
              <a:ext cx="866262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TSS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1794530" y="4129444"/>
              <a:ext cx="152400" cy="30331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1946930" y="4432756"/>
              <a:ext cx="152400" cy="30331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870730" y="3975556"/>
              <a:ext cx="1709442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P63(+1498)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100558" y="4460558"/>
              <a:ext cx="1709442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P63(+1517)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57200" y="2888816"/>
            <a:ext cx="1622389" cy="397624"/>
            <a:chOff x="914400" y="1679635"/>
            <a:chExt cx="2163185" cy="530165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914400" y="2209800"/>
              <a:ext cx="19263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1258524" y="1679635"/>
              <a:ext cx="577508" cy="328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TSS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032000" y="1752602"/>
              <a:ext cx="1045585" cy="328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P63(+845)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1447800" y="2677838"/>
            <a:ext cx="482344" cy="230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CSF2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490671" y="2667000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CXCR4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638800" y="2677838"/>
            <a:ext cx="793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CXCR4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6200" y="2751061"/>
            <a:ext cx="402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1371600" y="3128749"/>
            <a:ext cx="76200" cy="15554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1371600" y="3284293"/>
            <a:ext cx="76200" cy="15554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Connector 91"/>
          <p:cNvCxnSpPr/>
          <p:nvPr/>
        </p:nvCxnSpPr>
        <p:spPr>
          <a:xfrm flipV="1">
            <a:off x="838200" y="3135038"/>
            <a:ext cx="0" cy="1563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838200" y="3135038"/>
            <a:ext cx="2286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30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293</Words>
  <Application>Microsoft Office PowerPoint</Application>
  <PresentationFormat>On-screen Show (4:3)</PresentationFormat>
  <Paragraphs>71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Andrew</cp:lastModifiedBy>
  <cp:revision>19</cp:revision>
  <dcterms:created xsi:type="dcterms:W3CDTF">2014-03-03T19:26:09Z</dcterms:created>
  <dcterms:modified xsi:type="dcterms:W3CDTF">2014-08-05T14:58:15Z</dcterms:modified>
</cp:coreProperties>
</file>