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022638" cy="22682200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8" d="100"/>
          <a:sy n="68" d="100"/>
        </p:scale>
        <p:origin x="-198" y="4794"/>
      </p:cViewPr>
      <p:guideLst>
        <p:guide orient="horz" pos="5647"/>
        <p:guide pos="50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201738" y="7046913"/>
            <a:ext cx="13619162" cy="48609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2403475" y="12853988"/>
            <a:ext cx="11215688" cy="57959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E1156-05A0-403B-97E6-90EF29DFD185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510E7-9AFF-4429-B81B-02B2CED7A3F8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11617325" y="908050"/>
            <a:ext cx="3603625" cy="19353213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01688" y="908050"/>
            <a:ext cx="10663237" cy="19353213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C1CD0-2CF2-4B74-B421-CA3B2AEDC5C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6400D-6B46-4365-BDA8-2D4F688F9936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265238" y="14574838"/>
            <a:ext cx="13619162" cy="4505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265238" y="9613900"/>
            <a:ext cx="13619162" cy="49609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B366B-D4A7-4A13-ABC7-1F4680550D9A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01688" y="5292725"/>
            <a:ext cx="7132637" cy="14968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086725" y="5292725"/>
            <a:ext cx="7134225" cy="14968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3CDB5-5DC9-4133-8987-A9F069C122D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01688" y="5076825"/>
            <a:ext cx="7078662" cy="21161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01688" y="7192963"/>
            <a:ext cx="7078662" cy="130683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8139113" y="5076825"/>
            <a:ext cx="7081837" cy="21161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8139113" y="7192963"/>
            <a:ext cx="7081837" cy="130683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50A42-39C5-4419-8BDA-FFAD59E46DBE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9B6D4-771F-423D-BB1E-A11CD1C1BE3B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808E8-B92B-42F3-B762-7905ED8DDBE3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01688" y="903288"/>
            <a:ext cx="5270500" cy="38433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264275" y="903288"/>
            <a:ext cx="8956675" cy="193579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01688" y="4746625"/>
            <a:ext cx="5270500" cy="155146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6842B-11B3-42E4-B51B-FD3AE89D60A2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140075" y="15878175"/>
            <a:ext cx="9613900" cy="1873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3140075" y="2027238"/>
            <a:ext cx="9613900" cy="136080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140075" y="17751425"/>
            <a:ext cx="9613900" cy="26622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6A7DD-3B76-41B2-87CE-EFF0861D4850}" type="slidenum">
              <a:rPr lang="sv-SE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688" y="908050"/>
            <a:ext cx="14419262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1166" tIns="110583" rIns="221166" bIns="1105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688" y="5292725"/>
            <a:ext cx="14419262" cy="149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1166" tIns="110583" rIns="221166" bIns="1105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1688" y="20654963"/>
            <a:ext cx="3738562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1166" tIns="110583" rIns="221166" bIns="110583" numCol="1" anchor="t" anchorCtr="0" compatLnSpc="1">
            <a:prstTxWarp prst="textNoShape">
              <a:avLst/>
            </a:prstTxWarp>
          </a:bodyPr>
          <a:lstStyle>
            <a:lvl1pPr defTabSz="2211388">
              <a:defRPr sz="3400"/>
            </a:lvl1pPr>
          </a:lstStyle>
          <a:p>
            <a:endParaRPr lang="sv-S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73700" y="20654963"/>
            <a:ext cx="5075238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1166" tIns="110583" rIns="221166" bIns="110583" numCol="1" anchor="t" anchorCtr="0" compatLnSpc="1">
            <a:prstTxWarp prst="textNoShape">
              <a:avLst/>
            </a:prstTxWarp>
          </a:bodyPr>
          <a:lstStyle>
            <a:lvl1pPr algn="ctr" defTabSz="2211388">
              <a:defRPr sz="3400"/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82388" y="20654963"/>
            <a:ext cx="3738562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21166" tIns="110583" rIns="221166" bIns="110583" numCol="1" anchor="t" anchorCtr="0" compatLnSpc="1">
            <a:prstTxWarp prst="textNoShape">
              <a:avLst/>
            </a:prstTxWarp>
          </a:bodyPr>
          <a:lstStyle>
            <a:lvl1pPr algn="r" defTabSz="2211388">
              <a:defRPr sz="3400"/>
            </a:lvl1pPr>
          </a:lstStyle>
          <a:p>
            <a:fld id="{96EDA0B1-3611-409C-964D-28B1027667F6}" type="slidenum">
              <a:rPr lang="sv-SE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211388" rtl="0" fontAlgn="base">
        <a:spcBef>
          <a:spcPct val="0"/>
        </a:spcBef>
        <a:spcAft>
          <a:spcPct val="0"/>
        </a:spcAft>
        <a:defRPr sz="10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211388" rtl="0" fontAlgn="base">
        <a:spcBef>
          <a:spcPct val="0"/>
        </a:spcBef>
        <a:spcAft>
          <a:spcPct val="0"/>
        </a:spcAft>
        <a:defRPr sz="10600">
          <a:solidFill>
            <a:schemeClr val="tx2"/>
          </a:solidFill>
          <a:latin typeface="Arial" charset="0"/>
        </a:defRPr>
      </a:lvl2pPr>
      <a:lvl3pPr algn="ctr" defTabSz="2211388" rtl="0" fontAlgn="base">
        <a:spcBef>
          <a:spcPct val="0"/>
        </a:spcBef>
        <a:spcAft>
          <a:spcPct val="0"/>
        </a:spcAft>
        <a:defRPr sz="10600">
          <a:solidFill>
            <a:schemeClr val="tx2"/>
          </a:solidFill>
          <a:latin typeface="Arial" charset="0"/>
        </a:defRPr>
      </a:lvl3pPr>
      <a:lvl4pPr algn="ctr" defTabSz="2211388" rtl="0" fontAlgn="base">
        <a:spcBef>
          <a:spcPct val="0"/>
        </a:spcBef>
        <a:spcAft>
          <a:spcPct val="0"/>
        </a:spcAft>
        <a:defRPr sz="10600">
          <a:solidFill>
            <a:schemeClr val="tx2"/>
          </a:solidFill>
          <a:latin typeface="Arial" charset="0"/>
        </a:defRPr>
      </a:lvl4pPr>
      <a:lvl5pPr algn="ctr" defTabSz="2211388" rtl="0" fontAlgn="base">
        <a:spcBef>
          <a:spcPct val="0"/>
        </a:spcBef>
        <a:spcAft>
          <a:spcPct val="0"/>
        </a:spcAft>
        <a:defRPr sz="10600">
          <a:solidFill>
            <a:schemeClr val="tx2"/>
          </a:solidFill>
          <a:latin typeface="Arial" charset="0"/>
        </a:defRPr>
      </a:lvl5pPr>
      <a:lvl6pPr marL="457200" algn="ctr" defTabSz="2211388" rtl="0" fontAlgn="base">
        <a:spcBef>
          <a:spcPct val="0"/>
        </a:spcBef>
        <a:spcAft>
          <a:spcPct val="0"/>
        </a:spcAft>
        <a:defRPr sz="10600">
          <a:solidFill>
            <a:schemeClr val="tx2"/>
          </a:solidFill>
          <a:latin typeface="Arial" charset="0"/>
        </a:defRPr>
      </a:lvl6pPr>
      <a:lvl7pPr marL="914400" algn="ctr" defTabSz="2211388" rtl="0" fontAlgn="base">
        <a:spcBef>
          <a:spcPct val="0"/>
        </a:spcBef>
        <a:spcAft>
          <a:spcPct val="0"/>
        </a:spcAft>
        <a:defRPr sz="10600">
          <a:solidFill>
            <a:schemeClr val="tx2"/>
          </a:solidFill>
          <a:latin typeface="Arial" charset="0"/>
        </a:defRPr>
      </a:lvl7pPr>
      <a:lvl8pPr marL="1371600" algn="ctr" defTabSz="2211388" rtl="0" fontAlgn="base">
        <a:spcBef>
          <a:spcPct val="0"/>
        </a:spcBef>
        <a:spcAft>
          <a:spcPct val="0"/>
        </a:spcAft>
        <a:defRPr sz="10600">
          <a:solidFill>
            <a:schemeClr val="tx2"/>
          </a:solidFill>
          <a:latin typeface="Arial" charset="0"/>
        </a:defRPr>
      </a:lvl8pPr>
      <a:lvl9pPr marL="1828800" algn="ctr" defTabSz="2211388" rtl="0" fontAlgn="base">
        <a:spcBef>
          <a:spcPct val="0"/>
        </a:spcBef>
        <a:spcAft>
          <a:spcPct val="0"/>
        </a:spcAft>
        <a:defRPr sz="10600">
          <a:solidFill>
            <a:schemeClr val="tx2"/>
          </a:solidFill>
          <a:latin typeface="Arial" charset="0"/>
        </a:defRPr>
      </a:lvl9pPr>
    </p:titleStyle>
    <p:bodyStyle>
      <a:lvl1pPr marL="828675" indent="-828675" algn="l" defTabSz="2211388" rtl="0" fontAlgn="base">
        <a:spcBef>
          <a:spcPct val="20000"/>
        </a:spcBef>
        <a:spcAft>
          <a:spcPct val="0"/>
        </a:spcAft>
        <a:buChar char="•"/>
        <a:defRPr sz="7700">
          <a:solidFill>
            <a:schemeClr val="tx1"/>
          </a:solidFill>
          <a:latin typeface="+mn-lt"/>
          <a:ea typeface="+mn-ea"/>
          <a:cs typeface="+mn-cs"/>
        </a:defRPr>
      </a:lvl1pPr>
      <a:lvl2pPr marL="1797050" indent="-690563" algn="l" defTabSz="2211388" rtl="0" fontAlgn="base">
        <a:spcBef>
          <a:spcPct val="20000"/>
        </a:spcBef>
        <a:spcAft>
          <a:spcPct val="0"/>
        </a:spcAft>
        <a:buChar char="–"/>
        <a:defRPr sz="6800">
          <a:solidFill>
            <a:schemeClr val="tx1"/>
          </a:solidFill>
          <a:latin typeface="+mn-lt"/>
        </a:defRPr>
      </a:lvl2pPr>
      <a:lvl3pPr marL="2763838" indent="-552450" algn="l" defTabSz="2211388" rtl="0" fontAlgn="base">
        <a:spcBef>
          <a:spcPct val="20000"/>
        </a:spcBef>
        <a:spcAft>
          <a:spcPct val="0"/>
        </a:spcAft>
        <a:buChar char="•"/>
        <a:defRPr sz="5800">
          <a:solidFill>
            <a:schemeClr val="tx1"/>
          </a:solidFill>
          <a:latin typeface="+mn-lt"/>
        </a:defRPr>
      </a:lvl3pPr>
      <a:lvl4pPr marL="3870325" indent="-552450" algn="l" defTabSz="2211388" rtl="0" fontAlgn="base">
        <a:spcBef>
          <a:spcPct val="20000"/>
        </a:spcBef>
        <a:spcAft>
          <a:spcPct val="0"/>
        </a:spcAft>
        <a:buChar char="–"/>
        <a:defRPr sz="4800">
          <a:solidFill>
            <a:schemeClr val="tx1"/>
          </a:solidFill>
          <a:latin typeface="+mn-lt"/>
        </a:defRPr>
      </a:lvl4pPr>
      <a:lvl5pPr marL="4976813" indent="-554038" algn="l" defTabSz="2211388" rtl="0" fontAlgn="base">
        <a:spcBef>
          <a:spcPct val="20000"/>
        </a:spcBef>
        <a:spcAft>
          <a:spcPct val="0"/>
        </a:spcAft>
        <a:buChar char="»"/>
        <a:defRPr sz="4800">
          <a:solidFill>
            <a:schemeClr val="tx1"/>
          </a:solidFill>
          <a:latin typeface="+mn-lt"/>
        </a:defRPr>
      </a:lvl5pPr>
      <a:lvl6pPr marL="5434013" indent="-554038" algn="l" defTabSz="2211388" rtl="0" fontAlgn="base">
        <a:spcBef>
          <a:spcPct val="20000"/>
        </a:spcBef>
        <a:spcAft>
          <a:spcPct val="0"/>
        </a:spcAft>
        <a:buChar char="»"/>
        <a:defRPr sz="4800">
          <a:solidFill>
            <a:schemeClr val="tx1"/>
          </a:solidFill>
          <a:latin typeface="+mn-lt"/>
        </a:defRPr>
      </a:lvl6pPr>
      <a:lvl7pPr marL="5891213" indent="-554038" algn="l" defTabSz="2211388" rtl="0" fontAlgn="base">
        <a:spcBef>
          <a:spcPct val="20000"/>
        </a:spcBef>
        <a:spcAft>
          <a:spcPct val="0"/>
        </a:spcAft>
        <a:buChar char="»"/>
        <a:defRPr sz="4800">
          <a:solidFill>
            <a:schemeClr val="tx1"/>
          </a:solidFill>
          <a:latin typeface="+mn-lt"/>
        </a:defRPr>
      </a:lvl7pPr>
      <a:lvl8pPr marL="6348413" indent="-554038" algn="l" defTabSz="2211388" rtl="0" fontAlgn="base">
        <a:spcBef>
          <a:spcPct val="20000"/>
        </a:spcBef>
        <a:spcAft>
          <a:spcPct val="0"/>
        </a:spcAft>
        <a:buChar char="»"/>
        <a:defRPr sz="4800">
          <a:solidFill>
            <a:schemeClr val="tx1"/>
          </a:solidFill>
          <a:latin typeface="+mn-lt"/>
        </a:defRPr>
      </a:lvl8pPr>
      <a:lvl9pPr marL="6805613" indent="-554038" algn="l" defTabSz="2211388" rtl="0" fontAlgn="base">
        <a:spcBef>
          <a:spcPct val="20000"/>
        </a:spcBef>
        <a:spcAft>
          <a:spcPct val="0"/>
        </a:spcAft>
        <a:buChar char="»"/>
        <a:defRPr sz="48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9" Type="http://schemas.openxmlformats.org/officeDocument/2006/relationships/image" Target="../media/image38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34" Type="http://schemas.openxmlformats.org/officeDocument/2006/relationships/image" Target="../media/image3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33" Type="http://schemas.openxmlformats.org/officeDocument/2006/relationships/image" Target="../media/image32.jpeg"/><Relationship Id="rId38" Type="http://schemas.openxmlformats.org/officeDocument/2006/relationships/image" Target="../media/image37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37" Type="http://schemas.openxmlformats.org/officeDocument/2006/relationships/image" Target="../media/image36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36" Type="http://schemas.openxmlformats.org/officeDocument/2006/relationships/image" Target="../media/image35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Relationship Id="rId35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Bildobjekt 27" descr="16549_broca_norm_MIP_ax.jpg"/>
          <p:cNvPicPr>
            <a:picLocks noChangeAspect="1"/>
          </p:cNvPicPr>
          <p:nvPr/>
        </p:nvPicPr>
        <p:blipFill>
          <a:blip r:embed="rId2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86054" y="827932"/>
            <a:ext cx="1905000" cy="1600200"/>
          </a:xfrm>
          <a:prstGeom prst="rect">
            <a:avLst/>
          </a:prstGeom>
        </p:spPr>
      </p:pic>
      <p:pic>
        <p:nvPicPr>
          <p:cNvPr id="29" name="Bildobjekt 28" descr="16549_broca_norm_MIP_sag_cor.jpg"/>
          <p:cNvPicPr>
            <a:picLocks noChangeAspect="1"/>
          </p:cNvPicPr>
          <p:nvPr/>
        </p:nvPicPr>
        <p:blipFill>
          <a:blip r:embed="rId3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58406" y="923157"/>
            <a:ext cx="3771900" cy="1704975"/>
          </a:xfrm>
          <a:prstGeom prst="rect">
            <a:avLst/>
          </a:prstGeom>
        </p:spPr>
      </p:pic>
      <p:pic>
        <p:nvPicPr>
          <p:cNvPr id="4" name="Bildobjekt 3" descr="7861_fmri_pat22_broca_norm_MIP_ax.jpg"/>
          <p:cNvPicPr>
            <a:picLocks noChangeAspect="1"/>
          </p:cNvPicPr>
          <p:nvPr/>
        </p:nvPicPr>
        <p:blipFill>
          <a:blip r:embed="rId4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7449" y="855341"/>
            <a:ext cx="1914525" cy="1628775"/>
          </a:xfrm>
          <a:prstGeom prst="rect">
            <a:avLst/>
          </a:prstGeom>
        </p:spPr>
      </p:pic>
      <p:sp>
        <p:nvSpPr>
          <p:cNvPr id="2200" name="Text Box 152"/>
          <p:cNvSpPr txBox="1">
            <a:spLocks noChangeArrowheads="1"/>
          </p:cNvSpPr>
          <p:nvPr/>
        </p:nvSpPr>
        <p:spPr bwMode="auto">
          <a:xfrm>
            <a:off x="1412429" y="140335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1</a:t>
            </a:r>
          </a:p>
        </p:txBody>
      </p:sp>
      <p:sp>
        <p:nvSpPr>
          <p:cNvPr id="2201" name="Text Box 153"/>
          <p:cNvSpPr txBox="1">
            <a:spLocks noChangeArrowheads="1"/>
          </p:cNvSpPr>
          <p:nvPr/>
        </p:nvSpPr>
        <p:spPr bwMode="auto">
          <a:xfrm>
            <a:off x="1412429" y="353853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2</a:t>
            </a:r>
          </a:p>
        </p:txBody>
      </p:sp>
      <p:sp>
        <p:nvSpPr>
          <p:cNvPr id="2202" name="Text Box 154"/>
          <p:cNvSpPr txBox="1">
            <a:spLocks noChangeArrowheads="1"/>
          </p:cNvSpPr>
          <p:nvPr/>
        </p:nvSpPr>
        <p:spPr bwMode="auto">
          <a:xfrm>
            <a:off x="1242567" y="2091848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10</a:t>
            </a:r>
          </a:p>
        </p:txBody>
      </p:sp>
      <p:sp>
        <p:nvSpPr>
          <p:cNvPr id="2203" name="Text Box 155"/>
          <p:cNvSpPr txBox="1">
            <a:spLocks noChangeArrowheads="1"/>
          </p:cNvSpPr>
          <p:nvPr/>
        </p:nvSpPr>
        <p:spPr bwMode="auto">
          <a:xfrm>
            <a:off x="1412429" y="16815502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8</a:t>
            </a:r>
          </a:p>
        </p:txBody>
      </p:sp>
      <p:sp>
        <p:nvSpPr>
          <p:cNvPr id="2204" name="Text Box 156"/>
          <p:cNvSpPr txBox="1">
            <a:spLocks noChangeArrowheads="1"/>
          </p:cNvSpPr>
          <p:nvPr/>
        </p:nvSpPr>
        <p:spPr bwMode="auto">
          <a:xfrm>
            <a:off x="8662573" y="1458175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17</a:t>
            </a:r>
          </a:p>
        </p:txBody>
      </p:sp>
      <p:sp>
        <p:nvSpPr>
          <p:cNvPr id="2205" name="Text Box 157"/>
          <p:cNvSpPr txBox="1">
            <a:spLocks noChangeArrowheads="1"/>
          </p:cNvSpPr>
          <p:nvPr/>
        </p:nvSpPr>
        <p:spPr bwMode="auto">
          <a:xfrm>
            <a:off x="1412429" y="1458175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7</a:t>
            </a:r>
          </a:p>
        </p:txBody>
      </p:sp>
      <p:sp>
        <p:nvSpPr>
          <p:cNvPr id="2206" name="Text Box 158"/>
          <p:cNvSpPr txBox="1">
            <a:spLocks noChangeArrowheads="1"/>
          </p:cNvSpPr>
          <p:nvPr/>
        </p:nvSpPr>
        <p:spPr bwMode="auto">
          <a:xfrm>
            <a:off x="1412429" y="1882933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9</a:t>
            </a:r>
          </a:p>
        </p:txBody>
      </p:sp>
      <p:sp>
        <p:nvSpPr>
          <p:cNvPr id="2207" name="Text Box 159"/>
          <p:cNvSpPr txBox="1">
            <a:spLocks noChangeArrowheads="1"/>
          </p:cNvSpPr>
          <p:nvPr/>
        </p:nvSpPr>
        <p:spPr bwMode="auto">
          <a:xfrm>
            <a:off x="8662573" y="140335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11</a:t>
            </a:r>
          </a:p>
        </p:txBody>
      </p:sp>
      <p:sp>
        <p:nvSpPr>
          <p:cNvPr id="2208" name="Text Box 160"/>
          <p:cNvSpPr txBox="1">
            <a:spLocks noChangeArrowheads="1"/>
          </p:cNvSpPr>
          <p:nvPr/>
        </p:nvSpPr>
        <p:spPr bwMode="auto">
          <a:xfrm>
            <a:off x="1412429" y="1232478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6</a:t>
            </a:r>
          </a:p>
        </p:txBody>
      </p:sp>
      <p:sp>
        <p:nvSpPr>
          <p:cNvPr id="2209" name="Text Box 161"/>
          <p:cNvSpPr txBox="1">
            <a:spLocks noChangeArrowheads="1"/>
          </p:cNvSpPr>
          <p:nvPr/>
        </p:nvSpPr>
        <p:spPr bwMode="auto">
          <a:xfrm>
            <a:off x="1412429" y="1011713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5</a:t>
            </a:r>
          </a:p>
        </p:txBody>
      </p:sp>
      <p:sp>
        <p:nvSpPr>
          <p:cNvPr id="2210" name="Text Box 162"/>
          <p:cNvSpPr txBox="1">
            <a:spLocks noChangeArrowheads="1"/>
          </p:cNvSpPr>
          <p:nvPr/>
        </p:nvSpPr>
        <p:spPr bwMode="auto">
          <a:xfrm>
            <a:off x="1412429" y="795655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4</a:t>
            </a:r>
          </a:p>
        </p:txBody>
      </p:sp>
      <p:sp>
        <p:nvSpPr>
          <p:cNvPr id="2211" name="Text Box 163"/>
          <p:cNvSpPr txBox="1">
            <a:spLocks noChangeArrowheads="1"/>
          </p:cNvSpPr>
          <p:nvPr/>
        </p:nvSpPr>
        <p:spPr bwMode="auto">
          <a:xfrm>
            <a:off x="1412429" y="572452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3</a:t>
            </a:r>
          </a:p>
        </p:txBody>
      </p:sp>
      <p:sp>
        <p:nvSpPr>
          <p:cNvPr id="2212" name="Text Box 164"/>
          <p:cNvSpPr txBox="1">
            <a:spLocks noChangeArrowheads="1"/>
          </p:cNvSpPr>
          <p:nvPr/>
        </p:nvSpPr>
        <p:spPr bwMode="auto">
          <a:xfrm>
            <a:off x="8662573" y="12348592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16</a:t>
            </a:r>
          </a:p>
        </p:txBody>
      </p:sp>
      <p:sp>
        <p:nvSpPr>
          <p:cNvPr id="2213" name="Text Box 165"/>
          <p:cNvSpPr txBox="1">
            <a:spLocks noChangeArrowheads="1"/>
          </p:cNvSpPr>
          <p:nvPr/>
        </p:nvSpPr>
        <p:spPr bwMode="auto">
          <a:xfrm>
            <a:off x="8662573" y="1011713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15</a:t>
            </a:r>
          </a:p>
        </p:txBody>
      </p:sp>
      <p:sp>
        <p:nvSpPr>
          <p:cNvPr id="2214" name="Text Box 166"/>
          <p:cNvSpPr txBox="1">
            <a:spLocks noChangeArrowheads="1"/>
          </p:cNvSpPr>
          <p:nvPr/>
        </p:nvSpPr>
        <p:spPr bwMode="auto">
          <a:xfrm>
            <a:off x="8662573" y="7956724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14</a:t>
            </a:r>
          </a:p>
        </p:txBody>
      </p:sp>
      <p:sp>
        <p:nvSpPr>
          <p:cNvPr id="2215" name="Text Box 167"/>
          <p:cNvSpPr txBox="1">
            <a:spLocks noChangeArrowheads="1"/>
          </p:cNvSpPr>
          <p:nvPr/>
        </p:nvSpPr>
        <p:spPr bwMode="auto">
          <a:xfrm>
            <a:off x="8662573" y="5699324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13</a:t>
            </a:r>
          </a:p>
        </p:txBody>
      </p:sp>
      <p:sp>
        <p:nvSpPr>
          <p:cNvPr id="2216" name="Text Box 168"/>
          <p:cNvSpPr txBox="1">
            <a:spLocks noChangeArrowheads="1"/>
          </p:cNvSpPr>
          <p:nvPr/>
        </p:nvSpPr>
        <p:spPr bwMode="auto">
          <a:xfrm>
            <a:off x="8662573" y="3563938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12</a:t>
            </a:r>
          </a:p>
        </p:txBody>
      </p:sp>
      <p:sp>
        <p:nvSpPr>
          <p:cNvPr id="2219" name="Text Box 171"/>
          <p:cNvSpPr txBox="1">
            <a:spLocks noChangeArrowheads="1"/>
          </p:cNvSpPr>
          <p:nvPr/>
        </p:nvSpPr>
        <p:spPr bwMode="auto">
          <a:xfrm>
            <a:off x="1864024" y="5397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P</a:t>
            </a:r>
          </a:p>
        </p:txBody>
      </p:sp>
      <p:sp>
        <p:nvSpPr>
          <p:cNvPr id="2220" name="Text Box 172"/>
          <p:cNvSpPr txBox="1">
            <a:spLocks noChangeArrowheads="1"/>
          </p:cNvSpPr>
          <p:nvPr/>
        </p:nvSpPr>
        <p:spPr bwMode="auto">
          <a:xfrm>
            <a:off x="3403502" y="5397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A</a:t>
            </a:r>
          </a:p>
        </p:txBody>
      </p:sp>
      <p:sp>
        <p:nvSpPr>
          <p:cNvPr id="2221" name="Text Box 173"/>
          <p:cNvSpPr txBox="1">
            <a:spLocks noChangeArrowheads="1"/>
          </p:cNvSpPr>
          <p:nvPr/>
        </p:nvSpPr>
        <p:spPr bwMode="auto">
          <a:xfrm>
            <a:off x="3985593" y="53975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L</a:t>
            </a:r>
          </a:p>
        </p:txBody>
      </p:sp>
      <p:sp>
        <p:nvSpPr>
          <p:cNvPr id="2222" name="Text Box 174"/>
          <p:cNvSpPr txBox="1">
            <a:spLocks noChangeArrowheads="1"/>
          </p:cNvSpPr>
          <p:nvPr/>
        </p:nvSpPr>
        <p:spPr bwMode="auto">
          <a:xfrm>
            <a:off x="5158930" y="53975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R</a:t>
            </a:r>
          </a:p>
        </p:txBody>
      </p:sp>
      <p:sp>
        <p:nvSpPr>
          <p:cNvPr id="2223" name="Text Box 175"/>
          <p:cNvSpPr txBox="1">
            <a:spLocks noChangeArrowheads="1"/>
          </p:cNvSpPr>
          <p:nvPr/>
        </p:nvSpPr>
        <p:spPr bwMode="auto">
          <a:xfrm>
            <a:off x="7507958" y="1979613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R</a:t>
            </a:r>
          </a:p>
        </p:txBody>
      </p:sp>
      <p:sp>
        <p:nvSpPr>
          <p:cNvPr id="2224" name="Text Box 176"/>
          <p:cNvSpPr txBox="1">
            <a:spLocks noChangeArrowheads="1"/>
          </p:cNvSpPr>
          <p:nvPr/>
        </p:nvSpPr>
        <p:spPr bwMode="auto">
          <a:xfrm>
            <a:off x="7513985" y="80327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L</a:t>
            </a:r>
          </a:p>
        </p:txBody>
      </p:sp>
      <p:sp>
        <p:nvSpPr>
          <p:cNvPr id="2225" name="Text Box 177"/>
          <p:cNvSpPr txBox="1">
            <a:spLocks noChangeArrowheads="1"/>
          </p:cNvSpPr>
          <p:nvPr/>
        </p:nvSpPr>
        <p:spPr bwMode="auto">
          <a:xfrm>
            <a:off x="9231096" y="5397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P</a:t>
            </a:r>
          </a:p>
        </p:txBody>
      </p:sp>
      <p:sp>
        <p:nvSpPr>
          <p:cNvPr id="2226" name="Text Box 178"/>
          <p:cNvSpPr txBox="1">
            <a:spLocks noChangeArrowheads="1"/>
          </p:cNvSpPr>
          <p:nvPr/>
        </p:nvSpPr>
        <p:spPr bwMode="auto">
          <a:xfrm>
            <a:off x="10770574" y="5397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A</a:t>
            </a:r>
          </a:p>
        </p:txBody>
      </p:sp>
      <p:sp>
        <p:nvSpPr>
          <p:cNvPr id="2227" name="Text Box 179"/>
          <p:cNvSpPr txBox="1">
            <a:spLocks noChangeArrowheads="1"/>
          </p:cNvSpPr>
          <p:nvPr/>
        </p:nvSpPr>
        <p:spPr bwMode="auto">
          <a:xfrm>
            <a:off x="11347035" y="53975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L</a:t>
            </a:r>
          </a:p>
        </p:txBody>
      </p:sp>
      <p:sp>
        <p:nvSpPr>
          <p:cNvPr id="2228" name="Text Box 180"/>
          <p:cNvSpPr txBox="1">
            <a:spLocks noChangeArrowheads="1"/>
          </p:cNvSpPr>
          <p:nvPr/>
        </p:nvSpPr>
        <p:spPr bwMode="auto">
          <a:xfrm>
            <a:off x="12497973" y="539750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/>
              <a:t>R</a:t>
            </a:r>
          </a:p>
        </p:txBody>
      </p:sp>
      <p:sp>
        <p:nvSpPr>
          <p:cNvPr id="2229" name="Text Box 181"/>
          <p:cNvSpPr txBox="1">
            <a:spLocks noChangeArrowheads="1"/>
          </p:cNvSpPr>
          <p:nvPr/>
        </p:nvSpPr>
        <p:spPr bwMode="auto">
          <a:xfrm>
            <a:off x="14947038" y="1979613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R</a:t>
            </a:r>
          </a:p>
        </p:txBody>
      </p:sp>
      <p:sp>
        <p:nvSpPr>
          <p:cNvPr id="2230" name="Text Box 182"/>
          <p:cNvSpPr txBox="1">
            <a:spLocks noChangeArrowheads="1"/>
          </p:cNvSpPr>
          <p:nvPr/>
        </p:nvSpPr>
        <p:spPr bwMode="auto">
          <a:xfrm>
            <a:off x="14953065" y="82867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L</a:t>
            </a:r>
          </a:p>
        </p:txBody>
      </p:sp>
      <p:sp>
        <p:nvSpPr>
          <p:cNvPr id="2231" name="Text Box 183"/>
          <p:cNvSpPr txBox="1">
            <a:spLocks noChangeArrowheads="1"/>
          </p:cNvSpPr>
          <p:nvPr/>
        </p:nvSpPr>
        <p:spPr bwMode="auto">
          <a:xfrm>
            <a:off x="5752456" y="5397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P</a:t>
            </a:r>
          </a:p>
        </p:txBody>
      </p:sp>
      <p:sp>
        <p:nvSpPr>
          <p:cNvPr id="2232" name="Text Box 184"/>
          <p:cNvSpPr txBox="1">
            <a:spLocks noChangeArrowheads="1"/>
          </p:cNvSpPr>
          <p:nvPr/>
        </p:nvSpPr>
        <p:spPr bwMode="auto">
          <a:xfrm>
            <a:off x="7192616" y="5397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A</a:t>
            </a:r>
          </a:p>
        </p:txBody>
      </p:sp>
      <p:sp>
        <p:nvSpPr>
          <p:cNvPr id="2233" name="Text Box 185"/>
          <p:cNvSpPr txBox="1">
            <a:spLocks noChangeArrowheads="1"/>
          </p:cNvSpPr>
          <p:nvPr/>
        </p:nvSpPr>
        <p:spPr bwMode="auto">
          <a:xfrm>
            <a:off x="13191536" y="5397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P</a:t>
            </a:r>
          </a:p>
        </p:txBody>
      </p:sp>
      <p:sp>
        <p:nvSpPr>
          <p:cNvPr id="2234" name="Text Box 186"/>
          <p:cNvSpPr txBox="1">
            <a:spLocks noChangeArrowheads="1"/>
          </p:cNvSpPr>
          <p:nvPr/>
        </p:nvSpPr>
        <p:spPr bwMode="auto">
          <a:xfrm>
            <a:off x="14631696" y="53975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/>
              <a:t>A</a:t>
            </a:r>
          </a:p>
        </p:txBody>
      </p:sp>
      <p:pic>
        <p:nvPicPr>
          <p:cNvPr id="3" name="Bildobjekt 2" descr="7861_fmri_pat22_broca_norm_MIP_sag_cor.jpg"/>
          <p:cNvPicPr>
            <a:picLocks noChangeAspect="1"/>
          </p:cNvPicPr>
          <p:nvPr/>
        </p:nvPicPr>
        <p:blipFill>
          <a:blip r:embed="rId5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275" y="879724"/>
            <a:ext cx="3800475" cy="1676400"/>
          </a:xfrm>
          <a:prstGeom prst="rect">
            <a:avLst/>
          </a:prstGeom>
        </p:spPr>
      </p:pic>
      <p:pic>
        <p:nvPicPr>
          <p:cNvPr id="5" name="Bildobjekt 4" descr="12280_fmri_pat33_broca_norm_MIP_sag_cor.jpg"/>
          <p:cNvPicPr>
            <a:picLocks noChangeAspect="1"/>
          </p:cNvPicPr>
          <p:nvPr/>
        </p:nvPicPr>
        <p:blipFill>
          <a:blip r:embed="rId6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9326" y="3059014"/>
            <a:ext cx="3829050" cy="1657350"/>
          </a:xfrm>
          <a:prstGeom prst="rect">
            <a:avLst/>
          </a:prstGeom>
        </p:spPr>
      </p:pic>
      <p:pic>
        <p:nvPicPr>
          <p:cNvPr id="6" name="Bildobjekt 5" descr="12280_fmri_pat33_broca_norm_MIP_ax.jpg"/>
          <p:cNvPicPr>
            <a:picLocks noChangeAspect="1"/>
          </p:cNvPicPr>
          <p:nvPr/>
        </p:nvPicPr>
        <p:blipFill>
          <a:blip r:embed="rId7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8399" y="3020914"/>
            <a:ext cx="1933575" cy="1695450"/>
          </a:xfrm>
          <a:prstGeom prst="rect">
            <a:avLst/>
          </a:prstGeom>
        </p:spPr>
      </p:pic>
      <p:pic>
        <p:nvPicPr>
          <p:cNvPr id="11" name="Bildobjekt 10" descr="12279_fmri_pat32_broca_norm_MIP_ax.jpg"/>
          <p:cNvPicPr>
            <a:picLocks noChangeAspect="1"/>
          </p:cNvPicPr>
          <p:nvPr/>
        </p:nvPicPr>
        <p:blipFill>
          <a:blip r:embed="rId8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3732" y="5148412"/>
            <a:ext cx="2000250" cy="1581150"/>
          </a:xfrm>
          <a:prstGeom prst="rect">
            <a:avLst/>
          </a:prstGeom>
        </p:spPr>
      </p:pic>
      <p:pic>
        <p:nvPicPr>
          <p:cNvPr id="12" name="Bildobjekt 11" descr="12279_fmri_pat32_broca_norm_MIP_sag_cor.jpg"/>
          <p:cNvPicPr>
            <a:picLocks noChangeAspect="1"/>
          </p:cNvPicPr>
          <p:nvPr/>
        </p:nvPicPr>
        <p:blipFill>
          <a:blip r:embed="rId9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2792" y="5247829"/>
            <a:ext cx="3790950" cy="1628775"/>
          </a:xfrm>
          <a:prstGeom prst="rect">
            <a:avLst/>
          </a:prstGeom>
        </p:spPr>
      </p:pic>
      <p:pic>
        <p:nvPicPr>
          <p:cNvPr id="13" name="Bildobjekt 12" descr="13071_fmri_pat37_broca_norm_MIP_ax.jpg"/>
          <p:cNvPicPr>
            <a:picLocks noChangeAspect="1"/>
          </p:cNvPicPr>
          <p:nvPr/>
        </p:nvPicPr>
        <p:blipFill>
          <a:blip r:embed="rId10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3732" y="7369969"/>
            <a:ext cx="2000250" cy="1666875"/>
          </a:xfrm>
          <a:prstGeom prst="rect">
            <a:avLst/>
          </a:prstGeom>
        </p:spPr>
      </p:pic>
      <p:pic>
        <p:nvPicPr>
          <p:cNvPr id="14" name="Bildobjekt 13" descr="13071_fmri_pat37_broca_norm_MIP_sag_cor.jpg"/>
          <p:cNvPicPr>
            <a:picLocks noChangeAspect="1"/>
          </p:cNvPicPr>
          <p:nvPr/>
        </p:nvPicPr>
        <p:blipFill>
          <a:blip r:embed="rId11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2792" y="7403508"/>
            <a:ext cx="3790950" cy="1619250"/>
          </a:xfrm>
          <a:prstGeom prst="rect">
            <a:avLst/>
          </a:prstGeom>
        </p:spPr>
      </p:pic>
      <p:pic>
        <p:nvPicPr>
          <p:cNvPr id="15" name="Bildobjekt 14" descr="13344_fmri_pat38_broca_norm_MIP_ax.jpg"/>
          <p:cNvPicPr>
            <a:picLocks noChangeAspect="1"/>
          </p:cNvPicPr>
          <p:nvPr/>
        </p:nvPicPr>
        <p:blipFill>
          <a:blip r:embed="rId12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1166" y="9648701"/>
            <a:ext cx="1828800" cy="1476375"/>
          </a:xfrm>
          <a:prstGeom prst="rect">
            <a:avLst/>
          </a:prstGeom>
        </p:spPr>
      </p:pic>
      <p:pic>
        <p:nvPicPr>
          <p:cNvPr id="16" name="Bildobjekt 15" descr="13344_fmri_pat38_broca_norm_MIP_sag_cor.jpg"/>
          <p:cNvPicPr>
            <a:picLocks noChangeAspect="1"/>
          </p:cNvPicPr>
          <p:nvPr/>
        </p:nvPicPr>
        <p:blipFill>
          <a:blip r:embed="rId13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9751" y="9684916"/>
            <a:ext cx="3609975" cy="1333500"/>
          </a:xfrm>
          <a:prstGeom prst="rect">
            <a:avLst/>
          </a:prstGeom>
        </p:spPr>
      </p:pic>
      <p:pic>
        <p:nvPicPr>
          <p:cNvPr id="17" name="Bildobjekt 16" descr="13448_fmri_pat39_broca_norm_MIP_ax.jpg"/>
          <p:cNvPicPr>
            <a:picLocks noChangeAspect="1"/>
          </p:cNvPicPr>
          <p:nvPr/>
        </p:nvPicPr>
        <p:blipFill>
          <a:blip r:embed="rId14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9266" y="11845156"/>
            <a:ext cx="1790700" cy="1447800"/>
          </a:xfrm>
          <a:prstGeom prst="rect">
            <a:avLst/>
          </a:prstGeom>
        </p:spPr>
      </p:pic>
      <p:pic>
        <p:nvPicPr>
          <p:cNvPr id="18" name="Bildobjekt 17" descr="13448_fmri_pat39_broca_norm_MIP_sag_cor.jpg"/>
          <p:cNvPicPr>
            <a:picLocks noChangeAspect="1"/>
          </p:cNvPicPr>
          <p:nvPr/>
        </p:nvPicPr>
        <p:blipFill>
          <a:blip r:embed="rId15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47851" y="11917164"/>
            <a:ext cx="3571875" cy="1352550"/>
          </a:xfrm>
          <a:prstGeom prst="rect">
            <a:avLst/>
          </a:prstGeom>
        </p:spPr>
      </p:pic>
      <p:pic>
        <p:nvPicPr>
          <p:cNvPr id="19" name="Bildobjekt 18" descr="14970_fmri_pat42_broca_norm_MIP_ax.jpg"/>
          <p:cNvPicPr>
            <a:picLocks noChangeAspect="1"/>
          </p:cNvPicPr>
          <p:nvPr/>
        </p:nvPicPr>
        <p:blipFill>
          <a:blip r:embed="rId16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08316" y="14077404"/>
            <a:ext cx="1771650" cy="1485900"/>
          </a:xfrm>
          <a:prstGeom prst="rect">
            <a:avLst/>
          </a:prstGeom>
        </p:spPr>
      </p:pic>
      <p:pic>
        <p:nvPicPr>
          <p:cNvPr id="20" name="Bildobjekt 19" descr="14970_fmri_pat42_broca_norm_MIP_sag_cor.jpg"/>
          <p:cNvPicPr>
            <a:picLocks noChangeAspect="1"/>
          </p:cNvPicPr>
          <p:nvPr/>
        </p:nvPicPr>
        <p:blipFill>
          <a:blip r:embed="rId17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9326" y="14149412"/>
            <a:ext cx="3609975" cy="1381125"/>
          </a:xfrm>
          <a:prstGeom prst="rect">
            <a:avLst/>
          </a:prstGeom>
        </p:spPr>
      </p:pic>
      <p:pic>
        <p:nvPicPr>
          <p:cNvPr id="21" name="Bildobjekt 20" descr="15263_fmri_pat46_broca_norm_MIP_cor.jpg"/>
          <p:cNvPicPr>
            <a:picLocks noChangeAspect="1"/>
          </p:cNvPicPr>
          <p:nvPr/>
        </p:nvPicPr>
        <p:blipFill>
          <a:blip r:embed="rId18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8791" y="16309652"/>
            <a:ext cx="1781175" cy="1495425"/>
          </a:xfrm>
          <a:prstGeom prst="rect">
            <a:avLst/>
          </a:prstGeom>
        </p:spPr>
      </p:pic>
      <p:pic>
        <p:nvPicPr>
          <p:cNvPr id="22" name="Bildobjekt 21" descr="15263_fmri_pat46_broca_norm_MIP_sag_cor.jpg"/>
          <p:cNvPicPr>
            <a:picLocks noChangeAspect="1"/>
          </p:cNvPicPr>
          <p:nvPr/>
        </p:nvPicPr>
        <p:blipFill>
          <a:blip r:embed="rId19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9326" y="16382932"/>
            <a:ext cx="3609975" cy="1409700"/>
          </a:xfrm>
          <a:prstGeom prst="rect">
            <a:avLst/>
          </a:prstGeom>
        </p:spPr>
      </p:pic>
      <p:pic>
        <p:nvPicPr>
          <p:cNvPr id="23" name="Bildobjekt 22" descr="15508_fmri_pat47_broca_norm_MIP_ax.jpg"/>
          <p:cNvPicPr>
            <a:picLocks noChangeAspect="1"/>
          </p:cNvPicPr>
          <p:nvPr/>
        </p:nvPicPr>
        <p:blipFill>
          <a:blip r:embed="rId20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0216" y="18325876"/>
            <a:ext cx="1809750" cy="1457325"/>
          </a:xfrm>
          <a:prstGeom prst="rect">
            <a:avLst/>
          </a:prstGeom>
        </p:spPr>
      </p:pic>
      <p:pic>
        <p:nvPicPr>
          <p:cNvPr id="24" name="Bildobjekt 23" descr="15508_fmri_pat47_broca_norm_MIP_sag_cor.jpg"/>
          <p:cNvPicPr>
            <a:picLocks noChangeAspect="1"/>
          </p:cNvPicPr>
          <p:nvPr/>
        </p:nvPicPr>
        <p:blipFill>
          <a:blip r:embed="rId21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9326" y="18397884"/>
            <a:ext cx="3590925" cy="1333500"/>
          </a:xfrm>
          <a:prstGeom prst="rect">
            <a:avLst/>
          </a:prstGeom>
        </p:spPr>
      </p:pic>
      <p:pic>
        <p:nvPicPr>
          <p:cNvPr id="25" name="Bildobjekt 24" descr="15835_broca_norm_MIP_ax.jpg"/>
          <p:cNvPicPr>
            <a:picLocks noChangeAspect="1"/>
          </p:cNvPicPr>
          <p:nvPr/>
        </p:nvPicPr>
        <p:blipFill>
          <a:blip r:embed="rId22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4682" y="20270092"/>
            <a:ext cx="2019300" cy="1857375"/>
          </a:xfrm>
          <a:prstGeom prst="rect">
            <a:avLst/>
          </a:prstGeom>
        </p:spPr>
      </p:pic>
      <p:pic>
        <p:nvPicPr>
          <p:cNvPr id="26" name="Bildobjekt 25" descr="15835_broca_norm_MIP_sag_cor.jpg"/>
          <p:cNvPicPr>
            <a:picLocks noChangeAspect="1"/>
          </p:cNvPicPr>
          <p:nvPr/>
        </p:nvPicPr>
        <p:blipFill>
          <a:blip r:embed="rId23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4692" y="20414108"/>
            <a:ext cx="3829050" cy="1724025"/>
          </a:xfrm>
          <a:prstGeom prst="rect">
            <a:avLst/>
          </a:prstGeom>
        </p:spPr>
      </p:pic>
      <p:sp>
        <p:nvSpPr>
          <p:cNvPr id="128" name="Text Box 156"/>
          <p:cNvSpPr txBox="1">
            <a:spLocks noChangeArrowheads="1"/>
          </p:cNvSpPr>
          <p:nvPr/>
        </p:nvSpPr>
        <p:spPr bwMode="auto">
          <a:xfrm>
            <a:off x="8659391" y="16814980"/>
            <a:ext cx="5270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 smtClean="0"/>
              <a:t>18</a:t>
            </a:r>
            <a:endParaRPr lang="sv-SE" sz="2400" dirty="0"/>
          </a:p>
        </p:txBody>
      </p:sp>
      <p:sp>
        <p:nvSpPr>
          <p:cNvPr id="129" name="Text Box 156"/>
          <p:cNvSpPr txBox="1">
            <a:spLocks noChangeArrowheads="1"/>
          </p:cNvSpPr>
          <p:nvPr/>
        </p:nvSpPr>
        <p:spPr bwMode="auto">
          <a:xfrm>
            <a:off x="8659391" y="18829932"/>
            <a:ext cx="5270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211388"/>
            <a:r>
              <a:rPr lang="sv-SE" sz="2400" dirty="0" smtClean="0"/>
              <a:t>19</a:t>
            </a:r>
            <a:endParaRPr lang="sv-SE" sz="2400" dirty="0"/>
          </a:p>
        </p:txBody>
      </p:sp>
      <p:pic>
        <p:nvPicPr>
          <p:cNvPr id="30" name="Bildobjekt 29" descr="16596_broca_norm_MIP_ax.jpg"/>
          <p:cNvPicPr>
            <a:picLocks noChangeAspect="1"/>
          </p:cNvPicPr>
          <p:nvPr/>
        </p:nvPicPr>
        <p:blipFill>
          <a:blip r:embed="rId24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10437" y="2988172"/>
            <a:ext cx="1952625" cy="1657350"/>
          </a:xfrm>
          <a:prstGeom prst="rect">
            <a:avLst/>
          </a:prstGeom>
        </p:spPr>
      </p:pic>
      <p:pic>
        <p:nvPicPr>
          <p:cNvPr id="31" name="Bildobjekt 30" descr="16596_broca_norm_MIP_sag_cor.jpg"/>
          <p:cNvPicPr>
            <a:picLocks noChangeAspect="1"/>
          </p:cNvPicPr>
          <p:nvPr/>
        </p:nvPicPr>
        <p:blipFill>
          <a:blip r:embed="rId25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11872" y="3049489"/>
            <a:ext cx="3790950" cy="1666875"/>
          </a:xfrm>
          <a:prstGeom prst="rect">
            <a:avLst/>
          </a:prstGeom>
        </p:spPr>
      </p:pic>
      <p:pic>
        <p:nvPicPr>
          <p:cNvPr id="2112" name="Bildobjekt 2111" descr="16645_broca_norm_MIP_ax.jpg"/>
          <p:cNvPicPr>
            <a:picLocks noChangeAspect="1"/>
          </p:cNvPicPr>
          <p:nvPr/>
        </p:nvPicPr>
        <p:blipFill>
          <a:blip r:embed="rId26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18846" y="5220420"/>
            <a:ext cx="1924050" cy="1609725"/>
          </a:xfrm>
          <a:prstGeom prst="rect">
            <a:avLst/>
          </a:prstGeom>
        </p:spPr>
      </p:pic>
      <p:pic>
        <p:nvPicPr>
          <p:cNvPr id="2113" name="Bildobjekt 2112" descr="16645_broca_norm_MIP_sag_cor.jpg"/>
          <p:cNvPicPr>
            <a:picLocks noChangeAspect="1"/>
          </p:cNvPicPr>
          <p:nvPr/>
        </p:nvPicPr>
        <p:blipFill>
          <a:blip r:embed="rId27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86398" y="5220420"/>
            <a:ext cx="3705225" cy="1533525"/>
          </a:xfrm>
          <a:prstGeom prst="rect">
            <a:avLst/>
          </a:prstGeom>
        </p:spPr>
      </p:pic>
      <p:pic>
        <p:nvPicPr>
          <p:cNvPr id="2114" name="Bildobjekt 2113" descr="17153_fmri_pat58_broca_norm_MIP_ax.jpg"/>
          <p:cNvPicPr>
            <a:picLocks noChangeAspect="1"/>
          </p:cNvPicPr>
          <p:nvPr/>
        </p:nvPicPr>
        <p:blipFill>
          <a:blip r:embed="rId28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18846" y="7380660"/>
            <a:ext cx="1857375" cy="1552575"/>
          </a:xfrm>
          <a:prstGeom prst="rect">
            <a:avLst/>
          </a:prstGeom>
        </p:spPr>
      </p:pic>
      <p:pic>
        <p:nvPicPr>
          <p:cNvPr id="2115" name="Bildobjekt 2114" descr="17153_fmri_pat58_broca_norm_MIP_sag_cor.jpg"/>
          <p:cNvPicPr>
            <a:picLocks noChangeAspect="1"/>
          </p:cNvPicPr>
          <p:nvPr/>
        </p:nvPicPr>
        <p:blipFill>
          <a:blip r:embed="rId29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10731" y="7452668"/>
            <a:ext cx="3648075" cy="1428750"/>
          </a:xfrm>
          <a:prstGeom prst="rect">
            <a:avLst/>
          </a:prstGeom>
        </p:spPr>
      </p:pic>
      <p:pic>
        <p:nvPicPr>
          <p:cNvPr id="2116" name="Bildobjekt 2115" descr="17251_fmri_pat60_broca_norm_MIP_ax.jpg"/>
          <p:cNvPicPr>
            <a:picLocks noChangeAspect="1"/>
          </p:cNvPicPr>
          <p:nvPr/>
        </p:nvPicPr>
        <p:blipFill>
          <a:blip r:embed="rId30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46838" y="9612908"/>
            <a:ext cx="1895475" cy="1581150"/>
          </a:xfrm>
          <a:prstGeom prst="rect">
            <a:avLst/>
          </a:prstGeom>
        </p:spPr>
      </p:pic>
      <p:pic>
        <p:nvPicPr>
          <p:cNvPr id="2117" name="Bildobjekt 2116" descr="17251_fmri_pat60_broca_norm_MIP_sag_cor.jpg"/>
          <p:cNvPicPr>
            <a:picLocks noChangeAspect="1"/>
          </p:cNvPicPr>
          <p:nvPr/>
        </p:nvPicPr>
        <p:blipFill>
          <a:blip r:embed="rId31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86398" y="9684916"/>
            <a:ext cx="3714750" cy="1400175"/>
          </a:xfrm>
          <a:prstGeom prst="rect">
            <a:avLst/>
          </a:prstGeom>
        </p:spPr>
      </p:pic>
      <p:pic>
        <p:nvPicPr>
          <p:cNvPr id="2118" name="Bildobjekt 2117" descr="17610_fmri_pat62_broca_norm_MIP_ax.jpg"/>
          <p:cNvPicPr>
            <a:picLocks noChangeAspect="1"/>
          </p:cNvPicPr>
          <p:nvPr/>
        </p:nvPicPr>
        <p:blipFill>
          <a:blip r:embed="rId32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90246" y="11917164"/>
            <a:ext cx="1828800" cy="1466850"/>
          </a:xfrm>
          <a:prstGeom prst="rect">
            <a:avLst/>
          </a:prstGeom>
        </p:spPr>
      </p:pic>
      <p:pic>
        <p:nvPicPr>
          <p:cNvPr id="2119" name="Bildobjekt 2118" descr="17610_fmri_pat62_broca_norm_MIP_sag_cor.jpg"/>
          <p:cNvPicPr>
            <a:picLocks noChangeAspect="1"/>
          </p:cNvPicPr>
          <p:nvPr/>
        </p:nvPicPr>
        <p:blipFill>
          <a:blip r:embed="rId33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63516" y="11989172"/>
            <a:ext cx="3590925" cy="1390650"/>
          </a:xfrm>
          <a:prstGeom prst="rect">
            <a:avLst/>
          </a:prstGeom>
        </p:spPr>
      </p:pic>
      <p:pic>
        <p:nvPicPr>
          <p:cNvPr id="2120" name="Bildobjekt 2119" descr="17708_fmri_pat64_broca_norm_MIP_ax.jpg"/>
          <p:cNvPicPr>
            <a:picLocks noChangeAspect="1"/>
          </p:cNvPicPr>
          <p:nvPr/>
        </p:nvPicPr>
        <p:blipFill>
          <a:blip r:embed="rId34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86054" y="14109005"/>
            <a:ext cx="1905000" cy="1552575"/>
          </a:xfrm>
          <a:prstGeom prst="rect">
            <a:avLst/>
          </a:prstGeom>
        </p:spPr>
      </p:pic>
      <p:pic>
        <p:nvPicPr>
          <p:cNvPr id="2121" name="Bildobjekt 2120" descr="17708_fmri_pat64_broca_norm_MIP_sag_cor.jpg"/>
          <p:cNvPicPr>
            <a:picLocks noChangeAspect="1"/>
          </p:cNvPicPr>
          <p:nvPr/>
        </p:nvPicPr>
        <p:blipFill>
          <a:blip r:embed="rId35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30922" y="14113197"/>
            <a:ext cx="3771900" cy="1476375"/>
          </a:xfrm>
          <a:prstGeom prst="rect">
            <a:avLst/>
          </a:prstGeom>
        </p:spPr>
      </p:pic>
      <p:pic>
        <p:nvPicPr>
          <p:cNvPr id="2122" name="Bildobjekt 2121" descr="18014_fmri_pat65_broca_norm_MIP_ax.jpg"/>
          <p:cNvPicPr>
            <a:picLocks noChangeAspect="1"/>
          </p:cNvPicPr>
          <p:nvPr/>
        </p:nvPicPr>
        <p:blipFill>
          <a:blip r:embed="rId36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14629" y="16346717"/>
            <a:ext cx="1876425" cy="1476375"/>
          </a:xfrm>
          <a:prstGeom prst="rect">
            <a:avLst/>
          </a:prstGeom>
        </p:spPr>
      </p:pic>
      <p:pic>
        <p:nvPicPr>
          <p:cNvPr id="2123" name="Bildobjekt 2122" descr="18014_fmri_pat65_broca_norm_MIP_sag_cor.jpg"/>
          <p:cNvPicPr>
            <a:picLocks noChangeAspect="1"/>
          </p:cNvPicPr>
          <p:nvPr/>
        </p:nvPicPr>
        <p:blipFill>
          <a:blip r:embed="rId37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58406" y="16382932"/>
            <a:ext cx="3629025" cy="1428750"/>
          </a:xfrm>
          <a:prstGeom prst="rect">
            <a:avLst/>
          </a:prstGeom>
        </p:spPr>
      </p:pic>
      <p:pic>
        <p:nvPicPr>
          <p:cNvPr id="2124" name="Bildobjekt 2123" descr="18795_fmri_pat69_broca_norm_MIP_ax.jpg"/>
          <p:cNvPicPr>
            <a:picLocks noChangeAspect="1"/>
          </p:cNvPicPr>
          <p:nvPr/>
        </p:nvPicPr>
        <p:blipFill>
          <a:blip r:embed="rId38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71779" y="18342619"/>
            <a:ext cx="1819275" cy="1495425"/>
          </a:xfrm>
          <a:prstGeom prst="rect">
            <a:avLst/>
          </a:prstGeom>
        </p:spPr>
      </p:pic>
      <p:pic>
        <p:nvPicPr>
          <p:cNvPr id="2125" name="Bildobjekt 2124" descr="18795_fmri_pat69_broca_norm_MIP_sag_cor.jpg"/>
          <p:cNvPicPr>
            <a:picLocks noChangeAspect="1"/>
          </p:cNvPicPr>
          <p:nvPr/>
        </p:nvPicPr>
        <p:blipFill>
          <a:blip r:embed="rId39" cstate="print">
            <a:lum bright="-38000" contrast="5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58406" y="18397884"/>
            <a:ext cx="3695700" cy="14763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andardformgivning">
  <a:themeElements>
    <a:clrScheme name="Standardformgivnin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formgivn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211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22113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formgivn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formgivn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formgivn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35</Words>
  <Application>Microsoft Office PowerPoint</Application>
  <PresentationFormat>Anpassad</PresentationFormat>
  <Paragraphs>35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2" baseType="lpstr">
      <vt:lpstr>Standardformgivning</vt:lpstr>
      <vt:lpstr>Bild 1</vt:lpstr>
    </vt:vector>
  </TitlesOfParts>
  <Company>Karolinska Universitetssjukhuset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2C49</dc:creator>
  <cp:lastModifiedBy>Fritjof Norrelgen</cp:lastModifiedBy>
  <cp:revision>28</cp:revision>
  <dcterms:created xsi:type="dcterms:W3CDTF">2011-02-10T10:18:19Z</dcterms:created>
  <dcterms:modified xsi:type="dcterms:W3CDTF">2014-12-01T12:51:39Z</dcterms:modified>
</cp:coreProperties>
</file>