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
  </p:notesMasterIdLst>
  <p:sldIdLst>
    <p:sldId id="281" r:id="rId2"/>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810" y="-36"/>
      </p:cViewPr>
      <p:guideLst>
        <p:guide orient="horz" pos="3121"/>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7965BD-FD03-4C8F-A197-EC50D7697508}" type="datetimeFigureOut">
              <a:rPr lang="en-US" smtClean="0"/>
              <a:t>8/25/2014</a:t>
            </a:fld>
            <a:endParaRPr 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ABED53-BBA4-43C4-9D66-9DCD9637242C}" type="slidenum">
              <a:rPr lang="en-US" smtClean="0"/>
              <a:t>‹#›</a:t>
            </a:fld>
            <a:endParaRPr lang="en-US"/>
          </a:p>
        </p:txBody>
      </p:sp>
    </p:spTree>
    <p:extLst>
      <p:ext uri="{BB962C8B-B14F-4D97-AF65-F5344CB8AC3E}">
        <p14:creationId xmlns:p14="http://schemas.microsoft.com/office/powerpoint/2010/main" val="3311718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2"/>
            <a:ext cx="5829300" cy="2123369"/>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1" y="561343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1" y="396731"/>
            <a:ext cx="1543050" cy="845220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96731"/>
            <a:ext cx="4514850" cy="84522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6"/>
            <a:ext cx="5829300" cy="196744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419861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1"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25" y="2217387"/>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25"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94" y="2217387"/>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94"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25" y="394406"/>
            <a:ext cx="2256235" cy="167851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312" y="394437"/>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25"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752825"/>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1" y="396699"/>
            <a:ext cx="6172200" cy="1651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1" y="2311401"/>
            <a:ext cx="6172200" cy="65375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8/25/2014</a:t>
            </a:fld>
            <a:endParaRPr lang="en-US"/>
          </a:p>
        </p:txBody>
      </p:sp>
      <p:sp>
        <p:nvSpPr>
          <p:cNvPr id="5" name="Footer Placeholder 4"/>
          <p:cNvSpPr>
            <a:spLocks noGrp="1"/>
          </p:cNvSpPr>
          <p:nvPr>
            <p:ph type="ftr" sz="quarter" idx="3"/>
          </p:nvPr>
        </p:nvSpPr>
        <p:spPr>
          <a:xfrm>
            <a:off x="2343151"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71800" y="160348"/>
            <a:ext cx="1295400" cy="369332"/>
          </a:xfrm>
          <a:prstGeom prst="rect">
            <a:avLst/>
          </a:prstGeom>
          <a:noFill/>
        </p:spPr>
        <p:txBody>
          <a:bodyPr wrap="square" rtlCol="0">
            <a:spAutoFit/>
          </a:bodyPr>
          <a:lstStyle/>
          <a:p>
            <a:r>
              <a:rPr lang="en-US" dirty="0" smtClean="0"/>
              <a:t>Figure S9</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362930668"/>
              </p:ext>
            </p:extLst>
          </p:nvPr>
        </p:nvGraphicFramePr>
        <p:xfrm>
          <a:off x="533400" y="1077935"/>
          <a:ext cx="6172200" cy="2902753"/>
        </p:xfrm>
        <a:graphic>
          <a:graphicData uri="http://schemas.openxmlformats.org/drawingml/2006/table">
            <a:tbl>
              <a:tblPr firstRow="1" firstCol="1" bandRow="1">
                <a:tableStyleId>{5940675A-B579-460E-94D1-54222C63F5DA}</a:tableStyleId>
              </a:tblPr>
              <a:tblGrid>
                <a:gridCol w="2133600"/>
                <a:gridCol w="2971800"/>
                <a:gridCol w="457200"/>
                <a:gridCol w="609600"/>
              </a:tblGrid>
              <a:tr h="329971">
                <a:tc>
                  <a:txBody>
                    <a:bodyPr/>
                    <a:lstStyle/>
                    <a:p>
                      <a:pPr marL="0" marR="0" algn="ctr">
                        <a:lnSpc>
                          <a:spcPct val="115000"/>
                        </a:lnSpc>
                        <a:spcBef>
                          <a:spcPts val="0"/>
                        </a:spcBef>
                        <a:spcAft>
                          <a:spcPts val="0"/>
                        </a:spcAft>
                      </a:pPr>
                      <a:r>
                        <a:rPr lang="en-US" sz="1100" b="1" dirty="0" smtClean="0">
                          <a:effectLst/>
                        </a:rPr>
                        <a:t>AGO2 Accession No.</a:t>
                      </a:r>
                      <a:endParaRPr lang="en-US" sz="1100" b="1" dirty="0">
                        <a:effectLst/>
                        <a:latin typeface="Calibri"/>
                        <a:ea typeface="Calibri"/>
                        <a:cs typeface="Mangal"/>
                      </a:endParaRPr>
                    </a:p>
                  </a:txBody>
                  <a:tcPr marL="66000" marR="66000" marT="0" marB="0" anchor="ctr"/>
                </a:tc>
                <a:tc>
                  <a:txBody>
                    <a:bodyPr/>
                    <a:lstStyle/>
                    <a:p>
                      <a:pPr marL="0" marR="0" algn="ctr">
                        <a:lnSpc>
                          <a:spcPct val="115000"/>
                        </a:lnSpc>
                        <a:spcBef>
                          <a:spcPts val="0"/>
                        </a:spcBef>
                        <a:spcAft>
                          <a:spcPts val="0"/>
                        </a:spcAft>
                      </a:pPr>
                      <a:r>
                        <a:rPr lang="en-US" sz="1100" b="1" dirty="0" smtClean="0">
                          <a:effectLst/>
                        </a:rPr>
                        <a:t>Targeting region (start and stop)</a:t>
                      </a:r>
                      <a:endParaRPr lang="en-US" sz="1100" b="1" dirty="0">
                        <a:effectLst/>
                        <a:latin typeface="Calibri"/>
                        <a:ea typeface="Calibri"/>
                        <a:cs typeface="Mangal"/>
                      </a:endParaRPr>
                    </a:p>
                  </a:txBody>
                  <a:tcPr marL="66000" marR="66000" marT="0" marB="0" anchor="ctr"/>
                </a:tc>
                <a:tc>
                  <a:txBody>
                    <a:bodyPr/>
                    <a:lstStyle/>
                    <a:p>
                      <a:pPr marL="0" marR="0" algn="ctr">
                        <a:lnSpc>
                          <a:spcPct val="115000"/>
                        </a:lnSpc>
                        <a:spcBef>
                          <a:spcPts val="0"/>
                        </a:spcBef>
                        <a:spcAft>
                          <a:spcPts val="0"/>
                        </a:spcAft>
                      </a:pPr>
                      <a:r>
                        <a:rPr lang="en-US" sz="1100" b="1" dirty="0" smtClean="0">
                          <a:effectLst/>
                        </a:rPr>
                        <a:t>Score</a:t>
                      </a:r>
                      <a:endParaRPr lang="en-US" sz="1100" b="1" dirty="0">
                        <a:effectLst/>
                        <a:latin typeface="Calibri"/>
                        <a:ea typeface="Calibri"/>
                        <a:cs typeface="Mangal"/>
                      </a:endParaRPr>
                    </a:p>
                  </a:txBody>
                  <a:tcPr marL="66000" marR="66000" marT="0" marB="0" anchor="ctr"/>
                </a:tc>
                <a:tc>
                  <a:txBody>
                    <a:bodyPr/>
                    <a:lstStyle/>
                    <a:p>
                      <a:pPr marL="0" marR="0" algn="ctr">
                        <a:lnSpc>
                          <a:spcPct val="115000"/>
                        </a:lnSpc>
                        <a:spcBef>
                          <a:spcPts val="0"/>
                        </a:spcBef>
                        <a:spcAft>
                          <a:spcPts val="0"/>
                        </a:spcAft>
                      </a:pPr>
                      <a:r>
                        <a:rPr lang="en-US" sz="1100" b="1" dirty="0" err="1" smtClean="0">
                          <a:effectLst/>
                        </a:rPr>
                        <a:t>Mfe</a:t>
                      </a:r>
                      <a:r>
                        <a:rPr lang="en-US" sz="1100" b="1" dirty="0" smtClean="0">
                          <a:effectLst/>
                        </a:rPr>
                        <a:t> ratio</a:t>
                      </a:r>
                      <a:endParaRPr lang="en-US" sz="1100" b="1" dirty="0">
                        <a:effectLst/>
                        <a:latin typeface="Calibri"/>
                        <a:ea typeface="Calibri"/>
                        <a:cs typeface="Mangal"/>
                      </a:endParaRPr>
                    </a:p>
                  </a:txBody>
                  <a:tcPr marL="66000" marR="66000" marT="0" marB="0" anchor="ctr"/>
                </a:tc>
              </a:tr>
              <a:tr h="190452">
                <a:tc>
                  <a:txBody>
                    <a:bodyPr/>
                    <a:lstStyle/>
                    <a:p>
                      <a:pPr marL="0" marR="0">
                        <a:lnSpc>
                          <a:spcPct val="115000"/>
                        </a:lnSpc>
                        <a:spcBef>
                          <a:spcPts val="0"/>
                        </a:spcBef>
                        <a:spcAft>
                          <a:spcPts val="0"/>
                        </a:spcAft>
                      </a:pPr>
                      <a:r>
                        <a:rPr lang="en-IN" sz="1100" dirty="0">
                          <a:effectLst/>
                        </a:rPr>
                        <a:t>Aly_AGO2_XM_002893804.1 </a:t>
                      </a:r>
                      <a:endParaRPr lang="en-US" sz="1100" dirty="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3221  </a:t>
                      </a:r>
                      <a:r>
                        <a:rPr lang="en-IN" sz="1100" dirty="0" smtClean="0">
                          <a:effectLst/>
                        </a:rPr>
                        <a:t> GGAGUUUGUGCGUGAAUCUAA       3242</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1</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0.91</a:t>
                      </a:r>
                      <a:endParaRPr lang="en-US" sz="1100" dirty="0">
                        <a:effectLst/>
                        <a:latin typeface="Calibri"/>
                        <a:ea typeface="Calibri"/>
                        <a:cs typeface="Mangal"/>
                      </a:endParaRPr>
                    </a:p>
                  </a:txBody>
                  <a:tcPr marL="66000" marR="66000" marT="0" marB="0" anchor="b"/>
                </a:tc>
              </a:tr>
              <a:tr h="190452">
                <a:tc>
                  <a:txBody>
                    <a:bodyPr/>
                    <a:lstStyle/>
                    <a:p>
                      <a:pPr marL="0" marR="0">
                        <a:lnSpc>
                          <a:spcPct val="115000"/>
                        </a:lnSpc>
                        <a:spcBef>
                          <a:spcPts val="0"/>
                        </a:spcBef>
                        <a:spcAft>
                          <a:spcPts val="0"/>
                        </a:spcAft>
                      </a:pPr>
                      <a:r>
                        <a:rPr lang="en-IN" sz="1100" dirty="0">
                          <a:effectLst/>
                        </a:rPr>
                        <a:t>Ath_AGO2_NM_102866.2</a:t>
                      </a:r>
                      <a:endParaRPr lang="en-US" sz="1100" dirty="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3267  </a:t>
                      </a:r>
                      <a:r>
                        <a:rPr lang="en-IN" sz="1100" dirty="0" smtClean="0">
                          <a:effectLst/>
                        </a:rPr>
                        <a:t> GGAGUUUGUGCGUGAAUCUAA       3288</a:t>
                      </a:r>
                      <a:endParaRPr lang="en-US" sz="1100" dirty="0">
                        <a:effectLst/>
                        <a:latin typeface="Calibri"/>
                        <a:ea typeface="Calibri"/>
                        <a:cs typeface="Mangal"/>
                      </a:endParaRPr>
                    </a:p>
                  </a:txBody>
                  <a:tcPr marL="66000" marR="66000" marT="0" marB="0" anchor="ctr"/>
                </a:tc>
                <a:tc>
                  <a:txBody>
                    <a:bodyPr/>
                    <a:lstStyle/>
                    <a:p>
                      <a:pPr marL="0" marR="0" algn="ctr">
                        <a:lnSpc>
                          <a:spcPct val="115000"/>
                        </a:lnSpc>
                        <a:spcBef>
                          <a:spcPts val="0"/>
                        </a:spcBef>
                        <a:spcAft>
                          <a:spcPts val="0"/>
                        </a:spcAft>
                      </a:pPr>
                      <a:r>
                        <a:rPr lang="en-IN" sz="1100" dirty="0">
                          <a:effectLst/>
                        </a:rPr>
                        <a:t>1</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0.91</a:t>
                      </a:r>
                      <a:endParaRPr lang="en-US" sz="1100" dirty="0">
                        <a:effectLst/>
                        <a:latin typeface="Calibri"/>
                        <a:ea typeface="Calibri"/>
                        <a:cs typeface="Mangal"/>
                      </a:endParaRPr>
                    </a:p>
                  </a:txBody>
                  <a:tcPr marL="66000" marR="66000" marT="0" marB="0" anchor="b"/>
                </a:tc>
              </a:tr>
              <a:tr h="190452">
                <a:tc>
                  <a:txBody>
                    <a:bodyPr/>
                    <a:lstStyle/>
                    <a:p>
                      <a:pPr marL="0" marR="0">
                        <a:lnSpc>
                          <a:spcPct val="115000"/>
                        </a:lnSpc>
                        <a:spcBef>
                          <a:spcPts val="0"/>
                        </a:spcBef>
                        <a:spcAft>
                          <a:spcPts val="0"/>
                        </a:spcAft>
                      </a:pPr>
                      <a:r>
                        <a:rPr lang="en-IN" sz="1100" dirty="0">
                          <a:effectLst/>
                        </a:rPr>
                        <a:t>Csi_AGO2_XM_006468371.1 </a:t>
                      </a:r>
                      <a:endParaRPr lang="en-US" sz="1100" dirty="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3592  </a:t>
                      </a:r>
                      <a:r>
                        <a:rPr lang="en-IN" sz="1100" dirty="0" smtClean="0">
                          <a:effectLst/>
                        </a:rPr>
                        <a:t> GGAGUUUGUGCGUGAAUCUAA       3613</a:t>
                      </a:r>
                      <a:endParaRPr lang="en-US" sz="1100" dirty="0">
                        <a:effectLst/>
                        <a:latin typeface="Calibri"/>
                        <a:ea typeface="Calibri"/>
                        <a:cs typeface="Mangal"/>
                      </a:endParaRPr>
                    </a:p>
                  </a:txBody>
                  <a:tcPr marL="66000" marR="66000" marT="0" marB="0" anchor="ctr"/>
                </a:tc>
                <a:tc>
                  <a:txBody>
                    <a:bodyPr/>
                    <a:lstStyle/>
                    <a:p>
                      <a:pPr marL="0" marR="0" algn="ctr">
                        <a:lnSpc>
                          <a:spcPct val="115000"/>
                        </a:lnSpc>
                        <a:spcBef>
                          <a:spcPts val="0"/>
                        </a:spcBef>
                        <a:spcAft>
                          <a:spcPts val="0"/>
                        </a:spcAft>
                      </a:pPr>
                      <a:r>
                        <a:rPr lang="en-IN" sz="1100" dirty="0">
                          <a:effectLst/>
                        </a:rPr>
                        <a:t>1</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0.91</a:t>
                      </a:r>
                      <a:endParaRPr lang="en-US" sz="1100" dirty="0">
                        <a:effectLst/>
                        <a:latin typeface="Calibri"/>
                        <a:ea typeface="Calibri"/>
                        <a:cs typeface="Mangal"/>
                      </a:endParaRPr>
                    </a:p>
                  </a:txBody>
                  <a:tcPr marL="66000" marR="66000" marT="0" marB="0" anchor="b"/>
                </a:tc>
              </a:tr>
              <a:tr h="190452">
                <a:tc>
                  <a:txBody>
                    <a:bodyPr/>
                    <a:lstStyle/>
                    <a:p>
                      <a:pPr marL="0" marR="0">
                        <a:lnSpc>
                          <a:spcPct val="115000"/>
                        </a:lnSpc>
                        <a:spcBef>
                          <a:spcPts val="0"/>
                        </a:spcBef>
                        <a:spcAft>
                          <a:spcPts val="0"/>
                        </a:spcAft>
                      </a:pPr>
                      <a:r>
                        <a:rPr lang="en-IN" sz="1100" dirty="0">
                          <a:effectLst/>
                        </a:rPr>
                        <a:t>Bna_AGO2_TC186062</a:t>
                      </a:r>
                      <a:endParaRPr lang="en-US" sz="1100" dirty="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1057  </a:t>
                      </a:r>
                      <a:r>
                        <a:rPr lang="en-IN" sz="1100" dirty="0" smtClean="0">
                          <a:effectLst/>
                        </a:rPr>
                        <a:t> GGAGUUUGUGCGUGAAUCUAA       1078</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1</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0.91</a:t>
                      </a:r>
                      <a:endParaRPr lang="en-US" sz="1100" dirty="0">
                        <a:effectLst/>
                        <a:latin typeface="Calibri"/>
                        <a:ea typeface="Calibri"/>
                        <a:cs typeface="Mangal"/>
                      </a:endParaRPr>
                    </a:p>
                  </a:txBody>
                  <a:tcPr marL="66000" marR="66000" marT="0" marB="0" anchor="b"/>
                </a:tc>
              </a:tr>
              <a:tr h="203749">
                <a:tc>
                  <a:txBody>
                    <a:bodyPr/>
                    <a:lstStyle/>
                    <a:p>
                      <a:pPr marL="0" marR="0">
                        <a:lnSpc>
                          <a:spcPct val="115000"/>
                        </a:lnSpc>
                        <a:spcBef>
                          <a:spcPts val="0"/>
                        </a:spcBef>
                        <a:spcAft>
                          <a:spcPts val="0"/>
                        </a:spcAft>
                      </a:pPr>
                      <a:r>
                        <a:rPr lang="en-IN" sz="1100" dirty="0">
                          <a:effectLst/>
                        </a:rPr>
                        <a:t>Mdm_AGO2_MDC013737.148</a:t>
                      </a:r>
                      <a:endParaRPr lang="en-US" sz="1100" dirty="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15710 GGAGUUUGUGCGUGAAUCUAA </a:t>
                      </a:r>
                      <a:r>
                        <a:rPr lang="en-IN" sz="1100" dirty="0" smtClean="0">
                          <a:effectLst/>
                        </a:rPr>
                        <a:t>      15731</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1</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0.91</a:t>
                      </a:r>
                      <a:endParaRPr lang="en-US" sz="1100" dirty="0">
                        <a:effectLst/>
                        <a:latin typeface="Calibri"/>
                        <a:ea typeface="Calibri"/>
                        <a:cs typeface="Mangal"/>
                      </a:endParaRPr>
                    </a:p>
                  </a:txBody>
                  <a:tcPr marL="66000" marR="66000" marT="0" marB="0" anchor="b"/>
                </a:tc>
              </a:tr>
              <a:tr h="190452">
                <a:tc>
                  <a:txBody>
                    <a:bodyPr/>
                    <a:lstStyle/>
                    <a:p>
                      <a:pPr marL="0" marR="0">
                        <a:lnSpc>
                          <a:spcPct val="115000"/>
                        </a:lnSpc>
                        <a:spcBef>
                          <a:spcPts val="0"/>
                        </a:spcBef>
                        <a:spcAft>
                          <a:spcPts val="0"/>
                        </a:spcAft>
                      </a:pPr>
                      <a:r>
                        <a:rPr lang="en-IN" sz="1100" dirty="0">
                          <a:effectLst/>
                        </a:rPr>
                        <a:t>Tcc_AGO2_XM_007024818.1</a:t>
                      </a:r>
                      <a:endParaRPr lang="en-US" sz="1100" dirty="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3620  </a:t>
                      </a:r>
                      <a:r>
                        <a:rPr lang="en-IN" sz="1100" dirty="0" smtClean="0">
                          <a:effectLst/>
                        </a:rPr>
                        <a:t> GG</a:t>
                      </a:r>
                      <a:r>
                        <a:rPr lang="en-IN" sz="1100" b="1" dirty="0" smtClean="0">
                          <a:solidFill>
                            <a:srgbClr val="FF0000"/>
                          </a:solidFill>
                          <a:effectLst/>
                        </a:rPr>
                        <a:t>G</a:t>
                      </a:r>
                      <a:r>
                        <a:rPr lang="en-IN" sz="1100" dirty="0" smtClean="0">
                          <a:effectLst/>
                        </a:rPr>
                        <a:t>GUUUGUGCGUGAAUCUAA       3641</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1.5</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0.89</a:t>
                      </a:r>
                      <a:endParaRPr lang="en-US" sz="1100" dirty="0">
                        <a:effectLst/>
                        <a:latin typeface="Calibri"/>
                        <a:ea typeface="Calibri"/>
                        <a:cs typeface="Mangal"/>
                      </a:endParaRPr>
                    </a:p>
                  </a:txBody>
                  <a:tcPr marL="66000" marR="66000" marT="0" marB="0" anchor="b"/>
                </a:tc>
              </a:tr>
              <a:tr h="190452">
                <a:tc>
                  <a:txBody>
                    <a:bodyPr/>
                    <a:lstStyle/>
                    <a:p>
                      <a:pPr marL="0" marR="0">
                        <a:lnSpc>
                          <a:spcPct val="115000"/>
                        </a:lnSpc>
                        <a:spcBef>
                          <a:spcPts val="0"/>
                        </a:spcBef>
                        <a:spcAft>
                          <a:spcPts val="0"/>
                        </a:spcAft>
                      </a:pPr>
                      <a:r>
                        <a:rPr lang="en-IN" sz="1100" dirty="0">
                          <a:effectLst/>
                        </a:rPr>
                        <a:t>Tcc_AGO2_XM_007024819.1</a:t>
                      </a:r>
                      <a:endParaRPr lang="en-US" sz="1100" dirty="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3203  </a:t>
                      </a:r>
                      <a:r>
                        <a:rPr lang="en-IN" sz="1100" dirty="0" smtClean="0">
                          <a:effectLst/>
                        </a:rPr>
                        <a:t> GG</a:t>
                      </a:r>
                      <a:r>
                        <a:rPr lang="en-IN" sz="1100" b="1" dirty="0" smtClean="0">
                          <a:solidFill>
                            <a:srgbClr val="FF0000"/>
                          </a:solidFill>
                          <a:effectLst/>
                        </a:rPr>
                        <a:t>G</a:t>
                      </a:r>
                      <a:r>
                        <a:rPr lang="en-IN" sz="1100" dirty="0" smtClean="0">
                          <a:effectLst/>
                        </a:rPr>
                        <a:t>GUUUGUGCGUGAAUCUAA       3225</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1.5</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0.89</a:t>
                      </a:r>
                      <a:endParaRPr lang="en-US" sz="1100" dirty="0">
                        <a:effectLst/>
                        <a:latin typeface="Calibri"/>
                        <a:ea typeface="Calibri"/>
                        <a:cs typeface="Mangal"/>
                      </a:endParaRPr>
                    </a:p>
                  </a:txBody>
                  <a:tcPr marL="66000" marR="66000" marT="0" marB="0" anchor="b"/>
                </a:tc>
              </a:tr>
              <a:tr h="190452">
                <a:tc>
                  <a:txBody>
                    <a:bodyPr/>
                    <a:lstStyle/>
                    <a:p>
                      <a:pPr marL="0" marR="0">
                        <a:lnSpc>
                          <a:spcPct val="115000"/>
                        </a:lnSpc>
                        <a:spcBef>
                          <a:spcPts val="0"/>
                        </a:spcBef>
                        <a:spcAft>
                          <a:spcPts val="0"/>
                        </a:spcAft>
                        <a:tabLst>
                          <a:tab pos="2191385" algn="l"/>
                        </a:tabLst>
                      </a:pPr>
                      <a:r>
                        <a:rPr lang="en-IN" sz="1100" dirty="0">
                          <a:effectLst/>
                        </a:rPr>
                        <a:t>Vvi_AGO2(1)_10s0042g01180.t01</a:t>
                      </a:r>
                      <a:endParaRPr lang="en-US" sz="1100" dirty="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2977  </a:t>
                      </a:r>
                      <a:r>
                        <a:rPr lang="en-IN" sz="1100" dirty="0" smtClean="0">
                          <a:effectLst/>
                        </a:rPr>
                        <a:t> GGAGUUUGUGCGUGAAUCUAA       2998</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smtClean="0">
                          <a:effectLst/>
                        </a:rPr>
                        <a:t>1</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smtClean="0">
                          <a:effectLst/>
                        </a:rPr>
                        <a:t>0.91</a:t>
                      </a:r>
                      <a:endParaRPr lang="en-US" sz="1100" dirty="0">
                        <a:effectLst/>
                        <a:latin typeface="Calibri"/>
                        <a:ea typeface="Calibri"/>
                        <a:cs typeface="Mangal"/>
                      </a:endParaRPr>
                    </a:p>
                  </a:txBody>
                  <a:tcPr marL="66000" marR="66000" marT="0" marB="0" anchor="b"/>
                </a:tc>
              </a:tr>
              <a:tr h="190452">
                <a:tc>
                  <a:txBody>
                    <a:bodyPr/>
                    <a:lstStyle/>
                    <a:p>
                      <a:pPr marL="0" marR="0">
                        <a:lnSpc>
                          <a:spcPct val="115000"/>
                        </a:lnSpc>
                        <a:spcBef>
                          <a:spcPts val="0"/>
                        </a:spcBef>
                        <a:spcAft>
                          <a:spcPts val="0"/>
                        </a:spcAft>
                      </a:pPr>
                      <a:r>
                        <a:rPr lang="en-IN" sz="1100" dirty="0">
                          <a:effectLst/>
                        </a:rPr>
                        <a:t>Vvi_AGO2(2)_</a:t>
                      </a:r>
                      <a:r>
                        <a:rPr lang="en-IN" sz="1100" dirty="0" smtClean="0">
                          <a:effectLst/>
                        </a:rPr>
                        <a:t>10s0042g01150.t01</a:t>
                      </a:r>
                      <a:endParaRPr lang="en-US" sz="1100" dirty="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3091  </a:t>
                      </a:r>
                      <a:r>
                        <a:rPr lang="en-IN" sz="1100" dirty="0" smtClean="0">
                          <a:effectLst/>
                        </a:rPr>
                        <a:t> GGAGUUUGUGCGUGAAUCUAA       3112</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a:effectLst/>
                        </a:rPr>
                        <a:t>0</a:t>
                      </a:r>
                      <a:endParaRPr lang="en-US" sz="110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1</a:t>
                      </a:r>
                      <a:endParaRPr lang="en-US" sz="1100" dirty="0">
                        <a:effectLst/>
                        <a:latin typeface="Calibri"/>
                        <a:ea typeface="Calibri"/>
                        <a:cs typeface="Mangal"/>
                      </a:endParaRPr>
                    </a:p>
                  </a:txBody>
                  <a:tcPr marL="66000" marR="66000" marT="0" marB="0" anchor="b"/>
                </a:tc>
              </a:tr>
              <a:tr h="160003">
                <a:tc>
                  <a:txBody>
                    <a:bodyPr/>
                    <a:lstStyle/>
                    <a:p>
                      <a:pPr marL="0" marR="0">
                        <a:lnSpc>
                          <a:spcPct val="115000"/>
                        </a:lnSpc>
                        <a:spcBef>
                          <a:spcPts val="0"/>
                        </a:spcBef>
                        <a:spcAft>
                          <a:spcPts val="0"/>
                        </a:spcAft>
                      </a:pPr>
                      <a:r>
                        <a:rPr lang="en-IN" sz="1100">
                          <a:effectLst/>
                        </a:rPr>
                        <a:t>Ptc_AGO2_XM_002332114.1</a:t>
                      </a:r>
                      <a:endParaRPr lang="en-US" sz="110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860   </a:t>
                      </a:r>
                      <a:r>
                        <a:rPr lang="en-IN" sz="1100" dirty="0" smtClean="0">
                          <a:effectLst/>
                        </a:rPr>
                        <a:t>  </a:t>
                      </a:r>
                      <a:r>
                        <a:rPr lang="en-IN" sz="1100" b="1" dirty="0" smtClean="0">
                          <a:solidFill>
                            <a:srgbClr val="FF0000"/>
                          </a:solidFill>
                          <a:effectLst/>
                        </a:rPr>
                        <a:t>AA</a:t>
                      </a:r>
                      <a:r>
                        <a:rPr lang="en-IN" sz="1100" dirty="0" smtClean="0">
                          <a:effectLst/>
                        </a:rPr>
                        <a:t>AGCUUGUGAAUGAACUUCA         881</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b="1" dirty="0">
                          <a:effectLst/>
                        </a:rPr>
                        <a:t>12</a:t>
                      </a:r>
                      <a:endParaRPr lang="en-US" sz="1100" b="1"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b="1" dirty="0">
                          <a:effectLst/>
                        </a:rPr>
                        <a:t>0.4</a:t>
                      </a:r>
                      <a:endParaRPr lang="en-US" sz="1100" b="1" dirty="0">
                        <a:effectLst/>
                        <a:latin typeface="Calibri"/>
                        <a:ea typeface="Calibri"/>
                        <a:cs typeface="Mangal"/>
                      </a:endParaRPr>
                    </a:p>
                  </a:txBody>
                  <a:tcPr marL="66000" marR="66000" marT="0" marB="0" anchor="b"/>
                </a:tc>
              </a:tr>
              <a:tr h="160003">
                <a:tc>
                  <a:txBody>
                    <a:bodyPr/>
                    <a:lstStyle/>
                    <a:p>
                      <a:pPr marL="0" marR="0">
                        <a:lnSpc>
                          <a:spcPct val="115000"/>
                        </a:lnSpc>
                        <a:spcBef>
                          <a:spcPts val="0"/>
                        </a:spcBef>
                        <a:spcAft>
                          <a:spcPts val="0"/>
                        </a:spcAft>
                      </a:pPr>
                      <a:r>
                        <a:rPr lang="en-IN" sz="1100" dirty="0">
                          <a:effectLst/>
                        </a:rPr>
                        <a:t>Ppe_AGO2_FC862602.1</a:t>
                      </a:r>
                      <a:endParaRPr lang="en-US" sz="1100" dirty="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37    </a:t>
                      </a:r>
                      <a:r>
                        <a:rPr lang="en-IN" sz="1100" dirty="0" smtClean="0">
                          <a:effectLst/>
                        </a:rPr>
                        <a:t>   </a:t>
                      </a:r>
                      <a:r>
                        <a:rPr lang="en-IN" sz="1100" b="1" dirty="0" smtClean="0">
                          <a:solidFill>
                            <a:srgbClr val="FF0000"/>
                          </a:solidFill>
                          <a:effectLst/>
                        </a:rPr>
                        <a:t>UAU</a:t>
                      </a:r>
                      <a:r>
                        <a:rPr lang="en-IN" sz="1100" dirty="0" smtClean="0">
                          <a:effectLst/>
                        </a:rPr>
                        <a:t>GUUUGUGGGGGCUGAUGU       58</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b="1" dirty="0" smtClean="0">
                          <a:effectLst/>
                        </a:rPr>
                        <a:t>16</a:t>
                      </a:r>
                      <a:endParaRPr lang="en-US" sz="1100" b="1"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b="1" dirty="0">
                          <a:effectLst/>
                        </a:rPr>
                        <a:t>0.46</a:t>
                      </a:r>
                      <a:endParaRPr lang="en-US" sz="1100" b="1" dirty="0">
                        <a:effectLst/>
                        <a:latin typeface="Calibri"/>
                        <a:ea typeface="Calibri"/>
                        <a:cs typeface="Mangal"/>
                      </a:endParaRPr>
                    </a:p>
                  </a:txBody>
                  <a:tcPr marL="66000" marR="66000" marT="0" marB="0" anchor="b"/>
                </a:tc>
              </a:tr>
              <a:tr h="190452">
                <a:tc>
                  <a:txBody>
                    <a:bodyPr/>
                    <a:lstStyle/>
                    <a:p>
                      <a:pPr marL="0" marR="0">
                        <a:lnSpc>
                          <a:spcPct val="115000"/>
                        </a:lnSpc>
                        <a:spcBef>
                          <a:spcPts val="0"/>
                        </a:spcBef>
                        <a:spcAft>
                          <a:spcPts val="0"/>
                        </a:spcAft>
                      </a:pPr>
                      <a:r>
                        <a:rPr lang="en-IN" sz="1100">
                          <a:effectLst/>
                        </a:rPr>
                        <a:t>Gma_AGO2_XM_003556633.2</a:t>
                      </a:r>
                      <a:endParaRPr lang="en-US" sz="110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3164  </a:t>
                      </a:r>
                      <a:r>
                        <a:rPr lang="en-IN" sz="1100" dirty="0" smtClean="0">
                          <a:effectLst/>
                        </a:rPr>
                        <a:t> G</a:t>
                      </a:r>
                      <a:r>
                        <a:rPr lang="en-IN" sz="1100" b="1" dirty="0" smtClean="0">
                          <a:solidFill>
                            <a:srgbClr val="FF0000"/>
                          </a:solidFill>
                          <a:effectLst/>
                        </a:rPr>
                        <a:t>U</a:t>
                      </a:r>
                      <a:r>
                        <a:rPr lang="en-IN" sz="1100" dirty="0" smtClean="0">
                          <a:effectLst/>
                        </a:rPr>
                        <a:t>AGUUUGUGCGUGAAUCUAA       3185</a:t>
                      </a:r>
                      <a:endParaRPr lang="en-US" sz="1100" dirty="0">
                        <a:effectLst/>
                        <a:latin typeface="Calibri"/>
                        <a:ea typeface="Calibri"/>
                        <a:cs typeface="Mangal"/>
                      </a:endParaRPr>
                    </a:p>
                  </a:txBody>
                  <a:tcPr marL="66000" marR="66000" marT="0" marB="0" anchor="ctr"/>
                </a:tc>
                <a:tc>
                  <a:txBody>
                    <a:bodyPr/>
                    <a:lstStyle/>
                    <a:p>
                      <a:pPr marL="0" marR="0" algn="ctr">
                        <a:lnSpc>
                          <a:spcPct val="115000"/>
                        </a:lnSpc>
                        <a:spcBef>
                          <a:spcPts val="0"/>
                        </a:spcBef>
                        <a:spcAft>
                          <a:spcPts val="0"/>
                        </a:spcAft>
                      </a:pPr>
                      <a:r>
                        <a:rPr lang="en-IN" sz="1100">
                          <a:effectLst/>
                        </a:rPr>
                        <a:t>2</a:t>
                      </a:r>
                      <a:endParaRPr lang="en-US" sz="110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0.82</a:t>
                      </a:r>
                      <a:endParaRPr lang="en-US" sz="1100" dirty="0">
                        <a:effectLst/>
                        <a:latin typeface="Calibri"/>
                        <a:ea typeface="Calibri"/>
                        <a:cs typeface="Mangal"/>
                      </a:endParaRPr>
                    </a:p>
                  </a:txBody>
                  <a:tcPr marL="66000" marR="66000" marT="0" marB="0" anchor="b"/>
                </a:tc>
              </a:tr>
              <a:tr h="190452">
                <a:tc>
                  <a:txBody>
                    <a:bodyPr/>
                    <a:lstStyle/>
                    <a:p>
                      <a:pPr marL="0" marR="0">
                        <a:lnSpc>
                          <a:spcPct val="115000"/>
                        </a:lnSpc>
                        <a:spcBef>
                          <a:spcPts val="0"/>
                        </a:spcBef>
                        <a:spcAft>
                          <a:spcPts val="0"/>
                        </a:spcAft>
                      </a:pPr>
                      <a:r>
                        <a:rPr lang="en-IN" sz="1100" dirty="0">
                          <a:effectLst/>
                        </a:rPr>
                        <a:t>Gma_AGO2_XM_006605460.1</a:t>
                      </a:r>
                      <a:endParaRPr lang="en-US" sz="1100" dirty="0">
                        <a:effectLst/>
                        <a:latin typeface="Calibri"/>
                        <a:ea typeface="Calibri"/>
                        <a:cs typeface="Mangal"/>
                      </a:endParaRPr>
                    </a:p>
                  </a:txBody>
                  <a:tcPr marL="66000" marR="66000" marT="0" marB="0" anchor="b"/>
                </a:tc>
                <a:tc>
                  <a:txBody>
                    <a:bodyPr/>
                    <a:lstStyle/>
                    <a:p>
                      <a:pPr marL="0" marR="0">
                        <a:lnSpc>
                          <a:spcPct val="115000"/>
                        </a:lnSpc>
                        <a:spcBef>
                          <a:spcPts val="0"/>
                        </a:spcBef>
                        <a:spcAft>
                          <a:spcPts val="0"/>
                        </a:spcAft>
                      </a:pPr>
                      <a:r>
                        <a:rPr lang="en-IN" sz="1100" dirty="0">
                          <a:effectLst/>
                        </a:rPr>
                        <a:t>3169  </a:t>
                      </a:r>
                      <a:r>
                        <a:rPr lang="en-IN" sz="1100" dirty="0" smtClean="0">
                          <a:effectLst/>
                        </a:rPr>
                        <a:t> G</a:t>
                      </a:r>
                      <a:r>
                        <a:rPr lang="en-IN" sz="1100" b="1" dirty="0" smtClean="0">
                          <a:solidFill>
                            <a:srgbClr val="FF0000"/>
                          </a:solidFill>
                          <a:effectLst/>
                        </a:rPr>
                        <a:t>U</a:t>
                      </a:r>
                      <a:r>
                        <a:rPr lang="en-IN" sz="1100" dirty="0" smtClean="0">
                          <a:effectLst/>
                        </a:rPr>
                        <a:t>AGUUUGUGCGUGAAUCUAA       3180</a:t>
                      </a:r>
                      <a:endParaRPr lang="en-US" sz="1100" dirty="0">
                        <a:effectLst/>
                        <a:latin typeface="Calibri"/>
                        <a:ea typeface="Calibri"/>
                        <a:cs typeface="Mangal"/>
                      </a:endParaRPr>
                    </a:p>
                  </a:txBody>
                  <a:tcPr marL="66000" marR="66000" marT="0" marB="0" anchor="ctr"/>
                </a:tc>
                <a:tc>
                  <a:txBody>
                    <a:bodyPr/>
                    <a:lstStyle/>
                    <a:p>
                      <a:pPr marL="0" marR="0" algn="ctr">
                        <a:lnSpc>
                          <a:spcPct val="115000"/>
                        </a:lnSpc>
                        <a:spcBef>
                          <a:spcPts val="0"/>
                        </a:spcBef>
                        <a:spcAft>
                          <a:spcPts val="0"/>
                        </a:spcAft>
                      </a:pPr>
                      <a:r>
                        <a:rPr lang="en-IN" sz="1100" dirty="0">
                          <a:effectLst/>
                        </a:rPr>
                        <a:t>2</a:t>
                      </a:r>
                      <a:endParaRPr lang="en-US" sz="1100" dirty="0">
                        <a:effectLst/>
                        <a:latin typeface="Calibri"/>
                        <a:ea typeface="Calibri"/>
                        <a:cs typeface="Mangal"/>
                      </a:endParaRPr>
                    </a:p>
                  </a:txBody>
                  <a:tcPr marL="66000" marR="66000" marT="0" marB="0" anchor="b"/>
                </a:tc>
                <a:tc>
                  <a:txBody>
                    <a:bodyPr/>
                    <a:lstStyle/>
                    <a:p>
                      <a:pPr marL="0" marR="0" algn="ctr">
                        <a:lnSpc>
                          <a:spcPct val="115000"/>
                        </a:lnSpc>
                        <a:spcBef>
                          <a:spcPts val="0"/>
                        </a:spcBef>
                        <a:spcAft>
                          <a:spcPts val="0"/>
                        </a:spcAft>
                      </a:pPr>
                      <a:r>
                        <a:rPr lang="en-IN" sz="1100" dirty="0">
                          <a:effectLst/>
                        </a:rPr>
                        <a:t>0.82</a:t>
                      </a:r>
                      <a:endParaRPr lang="en-US" sz="1100" dirty="0">
                        <a:effectLst/>
                        <a:latin typeface="Calibri"/>
                        <a:ea typeface="Calibri"/>
                        <a:cs typeface="Mangal"/>
                      </a:endParaRPr>
                    </a:p>
                  </a:txBody>
                  <a:tcPr marL="66000" marR="66000" marT="0" marB="0" anchor="b"/>
                </a:tc>
              </a:tr>
            </a:tbl>
          </a:graphicData>
        </a:graphic>
      </p:graphicFrame>
      <p:pic>
        <p:nvPicPr>
          <p:cNvPr id="1025"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r="40381"/>
          <a:stretch/>
        </p:blipFill>
        <p:spPr bwMode="auto">
          <a:xfrm>
            <a:off x="3401170" y="4189943"/>
            <a:ext cx="2589475" cy="43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14400" y="4100741"/>
            <a:ext cx="2362200" cy="461665"/>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AGO2 mRNAs from </a:t>
            </a:r>
            <a:r>
              <a:rPr lang="en-US" sz="1200" dirty="0" err="1" smtClean="0">
                <a:latin typeface="Arial" panose="020B0604020202020204" pitchFamily="34" charset="0"/>
                <a:cs typeface="Arial" panose="020B0604020202020204" pitchFamily="34" charset="0"/>
              </a:rPr>
              <a:t>Ath</a:t>
            </a:r>
            <a:r>
              <a:rPr lang="en-US" sz="1200" dirty="0" smtClean="0">
                <a:latin typeface="Arial" panose="020B0604020202020204" pitchFamily="34" charset="0"/>
                <a:cs typeface="Arial" panose="020B0604020202020204" pitchFamily="34" charset="0"/>
              </a:rPr>
              <a:t>, </a:t>
            </a:r>
            <a:r>
              <a:rPr lang="en-US" sz="1200" dirty="0" err="1" smtClean="0">
                <a:latin typeface="Arial" panose="020B0604020202020204" pitchFamily="34" charset="0"/>
                <a:cs typeface="Arial" panose="020B0604020202020204" pitchFamily="34" charset="0"/>
              </a:rPr>
              <a:t>Aly</a:t>
            </a:r>
            <a:r>
              <a:rPr lang="en-US" sz="1200" dirty="0" smtClean="0">
                <a:latin typeface="Arial" panose="020B0604020202020204" pitchFamily="34" charset="0"/>
                <a:cs typeface="Arial" panose="020B0604020202020204" pitchFamily="34" charset="0"/>
              </a:rPr>
              <a:t>, </a:t>
            </a:r>
            <a:r>
              <a:rPr lang="en-US" sz="1200" dirty="0" err="1" smtClean="0">
                <a:latin typeface="Arial" panose="020B0604020202020204" pitchFamily="34" charset="0"/>
                <a:cs typeface="Arial" panose="020B0604020202020204" pitchFamily="34" charset="0"/>
              </a:rPr>
              <a:t>Csi</a:t>
            </a:r>
            <a:r>
              <a:rPr lang="en-US" sz="1200" dirty="0" smtClean="0">
                <a:latin typeface="Arial" panose="020B0604020202020204" pitchFamily="34" charset="0"/>
                <a:cs typeface="Arial" panose="020B0604020202020204" pitchFamily="34" charset="0"/>
              </a:rPr>
              <a:t>, </a:t>
            </a:r>
            <a:r>
              <a:rPr lang="en-US" sz="1200" dirty="0" err="1" smtClean="0">
                <a:latin typeface="Arial" panose="020B0604020202020204" pitchFamily="34" charset="0"/>
                <a:cs typeface="Arial" panose="020B0604020202020204" pitchFamily="34" charset="0"/>
              </a:rPr>
              <a:t>Bna</a:t>
            </a:r>
            <a:r>
              <a:rPr lang="en-US" sz="1200" dirty="0" smtClean="0">
                <a:latin typeface="Arial" panose="020B0604020202020204" pitchFamily="34" charset="0"/>
                <a:cs typeface="Arial" panose="020B0604020202020204" pitchFamily="34" charset="0"/>
              </a:rPr>
              <a:t>, </a:t>
            </a:r>
            <a:r>
              <a:rPr lang="en-US" sz="1200" dirty="0" err="1" smtClean="0">
                <a:latin typeface="Arial" panose="020B0604020202020204" pitchFamily="34" charset="0"/>
                <a:cs typeface="Arial" panose="020B0604020202020204" pitchFamily="34" charset="0"/>
              </a:rPr>
              <a:t>Mdm</a:t>
            </a:r>
            <a:endParaRPr lang="en-US" sz="1200" dirty="0">
              <a:latin typeface="Arial" panose="020B0604020202020204" pitchFamily="34" charset="0"/>
              <a:cs typeface="Arial" panose="020B0604020202020204" pitchFamily="34" charset="0"/>
            </a:endParaRPr>
          </a:p>
        </p:txBody>
      </p:sp>
      <p:sp>
        <p:nvSpPr>
          <p:cNvPr id="13" name="TextBox 12"/>
          <p:cNvSpPr txBox="1"/>
          <p:nvPr/>
        </p:nvSpPr>
        <p:spPr>
          <a:xfrm>
            <a:off x="2819399" y="6602634"/>
            <a:ext cx="2362200" cy="276999"/>
          </a:xfrm>
          <a:prstGeom prst="rect">
            <a:avLst/>
          </a:prstGeom>
          <a:noFill/>
        </p:spPr>
        <p:txBody>
          <a:bodyPr wrap="square" rtlCol="0">
            <a:spAutoFit/>
          </a:bodyPr>
          <a:lstStyle/>
          <a:p>
            <a:r>
              <a:rPr lang="en-US" sz="1200" dirty="0" err="1" smtClean="0">
                <a:latin typeface="Arial" panose="020B0604020202020204" pitchFamily="34" charset="0"/>
                <a:cs typeface="Arial" panose="020B0604020202020204" pitchFamily="34" charset="0"/>
              </a:rPr>
              <a:t>Gma</a:t>
            </a:r>
            <a:endParaRPr lang="en-US" sz="1200" dirty="0">
              <a:latin typeface="Arial" panose="020B0604020202020204" pitchFamily="34" charset="0"/>
              <a:cs typeface="Arial" panose="020B0604020202020204" pitchFamily="34" charset="0"/>
            </a:endParaRPr>
          </a:p>
        </p:txBody>
      </p:sp>
      <p:pic>
        <p:nvPicPr>
          <p:cNvPr id="1030" name="Picture 6" descr="C:\Users\SHIVAP~1\AppData\Local\Temp\Gma.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1527"/>
          <a:stretch/>
        </p:blipFill>
        <p:spPr bwMode="auto">
          <a:xfrm>
            <a:off x="3401171" y="6666304"/>
            <a:ext cx="2529176" cy="407715"/>
          </a:xfrm>
          <a:prstGeom prst="rect">
            <a:avLst/>
          </a:prstGeom>
          <a:noFill/>
          <a:extLst>
            <a:ext uri="{909E8E84-426E-40DD-AFC4-6F175D3DCCD1}">
              <a14:hiddenFill xmlns:a14="http://schemas.microsoft.com/office/drawing/2010/main">
                <a:solidFill>
                  <a:srgbClr val="FFFFFF"/>
                </a:solidFill>
              </a14:hiddenFill>
            </a:ext>
          </a:extLst>
        </p:spPr>
      </p:pic>
      <p:sp>
        <p:nvSpPr>
          <p:cNvPr id="12" name="AutoShape 8" descr="http://webmail.ncbs.res.in/src/download.php?passed_id=15017&amp;mailbox=INBOX&amp;ent_id=4&amp;absolute_dl=true"/>
          <p:cNvSpPr>
            <a:spLocks noChangeAspect="1" noChangeArrowheads="1"/>
          </p:cNvSpPr>
          <p:nvPr/>
        </p:nvSpPr>
        <p:spPr bwMode="auto">
          <a:xfrm>
            <a:off x="155575" y="-14445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3" name="Picture 9" descr="C:\Users\SHIVAP~1\AppData\Local\Temp\Pp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3333"/>
          <a:stretch/>
        </p:blipFill>
        <p:spPr bwMode="auto">
          <a:xfrm>
            <a:off x="3401178" y="6182144"/>
            <a:ext cx="2529177" cy="40526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2819399" y="6110593"/>
            <a:ext cx="2362200" cy="276999"/>
          </a:xfrm>
          <a:prstGeom prst="rect">
            <a:avLst/>
          </a:prstGeom>
          <a:noFill/>
        </p:spPr>
        <p:txBody>
          <a:bodyPr wrap="square" rtlCol="0">
            <a:spAutoFit/>
          </a:bodyPr>
          <a:lstStyle/>
          <a:p>
            <a:r>
              <a:rPr lang="en-US" sz="1200" dirty="0" err="1">
                <a:latin typeface="Arial" panose="020B0604020202020204" pitchFamily="34" charset="0"/>
                <a:cs typeface="Arial" panose="020B0604020202020204" pitchFamily="34" charset="0"/>
              </a:rPr>
              <a:t>P</a:t>
            </a:r>
            <a:r>
              <a:rPr lang="en-US" sz="1200" dirty="0" err="1" smtClean="0">
                <a:latin typeface="Arial" panose="020B0604020202020204" pitchFamily="34" charset="0"/>
                <a:cs typeface="Arial" panose="020B0604020202020204" pitchFamily="34" charset="0"/>
              </a:rPr>
              <a:t>pe</a:t>
            </a:r>
            <a:endParaRPr lang="en-US" sz="1200" dirty="0">
              <a:latin typeface="Arial" panose="020B0604020202020204" pitchFamily="34" charset="0"/>
              <a:cs typeface="Arial" panose="020B0604020202020204" pitchFamily="34" charset="0"/>
            </a:endParaRPr>
          </a:p>
        </p:txBody>
      </p:sp>
      <p:pic>
        <p:nvPicPr>
          <p:cNvPr id="1034" name="Picture 10" descr="C:\Users\SHIVAP~1\AppData\Local\Temp\Ptc.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39826"/>
          <a:stretch/>
        </p:blipFill>
        <p:spPr bwMode="auto">
          <a:xfrm>
            <a:off x="3401171" y="5655266"/>
            <a:ext cx="2529176" cy="407914"/>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2819399" y="5655267"/>
            <a:ext cx="2362200" cy="276999"/>
          </a:xfrm>
          <a:prstGeom prst="rect">
            <a:avLst/>
          </a:prstGeom>
          <a:noFill/>
        </p:spPr>
        <p:txBody>
          <a:bodyPr wrap="square" rtlCol="0">
            <a:spAutoFit/>
          </a:bodyPr>
          <a:lstStyle/>
          <a:p>
            <a:r>
              <a:rPr lang="en-US" sz="1200" dirty="0" err="1" smtClean="0">
                <a:latin typeface="Arial" panose="020B0604020202020204" pitchFamily="34" charset="0"/>
                <a:cs typeface="Arial" panose="020B0604020202020204" pitchFamily="34" charset="0"/>
              </a:rPr>
              <a:t>Ptc</a:t>
            </a:r>
            <a:endParaRPr lang="en-US" sz="1200" dirty="0">
              <a:latin typeface="Arial" panose="020B0604020202020204" pitchFamily="34" charset="0"/>
              <a:cs typeface="Arial" panose="020B0604020202020204" pitchFamily="34" charset="0"/>
            </a:endParaRPr>
          </a:p>
        </p:txBody>
      </p:sp>
      <p:pic>
        <p:nvPicPr>
          <p:cNvPr id="1035" name="Picture 11" descr="C:\Users\SHIVAP~1\AppData\Local\Temp\Tcc.png"/>
          <p:cNvPicPr>
            <a:picLocks noChangeAspect="1" noChangeArrowheads="1"/>
          </p:cNvPicPr>
          <p:nvPr/>
        </p:nvPicPr>
        <p:blipFill rotWithShape="1">
          <a:blip r:embed="rId6">
            <a:extLst>
              <a:ext uri="{28A0092B-C50C-407E-A947-70E740481C1C}">
                <a14:useLocalDpi xmlns:a14="http://schemas.microsoft.com/office/drawing/2010/main" val="0"/>
              </a:ext>
            </a:extLst>
          </a:blip>
          <a:srcRect r="37855"/>
          <a:stretch/>
        </p:blipFill>
        <p:spPr bwMode="auto">
          <a:xfrm>
            <a:off x="3385932" y="5169008"/>
            <a:ext cx="2529175" cy="40519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2808139" y="5094459"/>
            <a:ext cx="2362200" cy="276999"/>
          </a:xfrm>
          <a:prstGeom prst="rect">
            <a:avLst/>
          </a:prstGeom>
          <a:noFill/>
        </p:spPr>
        <p:txBody>
          <a:bodyPr wrap="square" rtlCol="0">
            <a:spAutoFit/>
          </a:bodyPr>
          <a:lstStyle/>
          <a:p>
            <a:r>
              <a:rPr lang="en-US" sz="1200" dirty="0" err="1" smtClean="0">
                <a:latin typeface="Arial" panose="020B0604020202020204" pitchFamily="34" charset="0"/>
                <a:cs typeface="Arial" panose="020B0604020202020204" pitchFamily="34" charset="0"/>
              </a:rPr>
              <a:t>Tcc</a:t>
            </a:r>
            <a:endParaRPr lang="en-US" sz="1200" dirty="0">
              <a:latin typeface="Arial" panose="020B0604020202020204" pitchFamily="34" charset="0"/>
              <a:cs typeface="Arial" panose="020B0604020202020204" pitchFamily="34" charset="0"/>
            </a:endParaRPr>
          </a:p>
        </p:txBody>
      </p:sp>
      <p:pic>
        <p:nvPicPr>
          <p:cNvPr id="1036" name="Picture 12" descr="C:\Users\SHIVAP~1\AppData\Local\Temp\Vvi.png"/>
          <p:cNvPicPr>
            <a:picLocks noChangeAspect="1" noChangeArrowheads="1"/>
          </p:cNvPicPr>
          <p:nvPr/>
        </p:nvPicPr>
        <p:blipFill rotWithShape="1">
          <a:blip r:embed="rId7">
            <a:extLst>
              <a:ext uri="{28A0092B-C50C-407E-A947-70E740481C1C}">
                <a14:useLocalDpi xmlns:a14="http://schemas.microsoft.com/office/drawing/2010/main" val="0"/>
              </a:ext>
            </a:extLst>
          </a:blip>
          <a:srcRect r="34957"/>
          <a:stretch/>
        </p:blipFill>
        <p:spPr bwMode="auto">
          <a:xfrm>
            <a:off x="3401171" y="4681682"/>
            <a:ext cx="2513936" cy="407549"/>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2819400" y="4611790"/>
            <a:ext cx="2362200" cy="276999"/>
          </a:xfrm>
          <a:prstGeom prst="rect">
            <a:avLst/>
          </a:prstGeom>
          <a:noFill/>
        </p:spPr>
        <p:txBody>
          <a:bodyPr wrap="square" rtlCol="0">
            <a:spAutoFit/>
          </a:bodyPr>
          <a:lstStyle/>
          <a:p>
            <a:r>
              <a:rPr lang="en-US" sz="1200" dirty="0" err="1" smtClean="0">
                <a:latin typeface="Arial" panose="020B0604020202020204" pitchFamily="34" charset="0"/>
                <a:cs typeface="Arial" panose="020B0604020202020204" pitchFamily="34" charset="0"/>
              </a:rPr>
              <a:t>Vvi</a:t>
            </a:r>
            <a:endParaRPr lang="en-US" sz="1200" dirty="0">
              <a:latin typeface="Arial" panose="020B0604020202020204" pitchFamily="34" charset="0"/>
              <a:cs typeface="Arial" panose="020B0604020202020204" pitchFamily="34" charset="0"/>
            </a:endParaRPr>
          </a:p>
        </p:txBody>
      </p:sp>
      <p:sp>
        <p:nvSpPr>
          <p:cNvPr id="20" name="TextBox 19"/>
          <p:cNvSpPr txBox="1"/>
          <p:nvPr/>
        </p:nvSpPr>
        <p:spPr>
          <a:xfrm>
            <a:off x="452425" y="658350"/>
            <a:ext cx="738114" cy="338554"/>
          </a:xfrm>
          <a:prstGeom prst="rect">
            <a:avLst/>
          </a:prstGeom>
          <a:noFill/>
        </p:spPr>
        <p:txBody>
          <a:bodyPr wrap="square" rtlCol="0">
            <a:spAutoFit/>
          </a:bodyPr>
          <a:lstStyle/>
          <a:p>
            <a:r>
              <a:rPr lang="en-US" sz="1600" dirty="0" smtClean="0"/>
              <a:t>(A)</a:t>
            </a:r>
            <a:endParaRPr lang="en-US" sz="1600" dirty="0"/>
          </a:p>
        </p:txBody>
      </p:sp>
      <p:sp>
        <p:nvSpPr>
          <p:cNvPr id="22" name="TextBox 21"/>
          <p:cNvSpPr txBox="1"/>
          <p:nvPr/>
        </p:nvSpPr>
        <p:spPr>
          <a:xfrm>
            <a:off x="438509" y="4038600"/>
            <a:ext cx="738114" cy="369332"/>
          </a:xfrm>
          <a:prstGeom prst="rect">
            <a:avLst/>
          </a:prstGeom>
          <a:noFill/>
        </p:spPr>
        <p:txBody>
          <a:bodyPr wrap="square" rtlCol="0">
            <a:spAutoFit/>
          </a:bodyPr>
          <a:lstStyle/>
          <a:p>
            <a:r>
              <a:rPr lang="en-US" dirty="0" smtClean="0"/>
              <a:t>(B)</a:t>
            </a:r>
            <a:endParaRPr lang="en-US" dirty="0"/>
          </a:p>
        </p:txBody>
      </p:sp>
      <p:sp>
        <p:nvSpPr>
          <p:cNvPr id="2" name="TextBox 1"/>
          <p:cNvSpPr txBox="1"/>
          <p:nvPr/>
        </p:nvSpPr>
        <p:spPr>
          <a:xfrm>
            <a:off x="533400" y="7391400"/>
            <a:ext cx="5867400" cy="769441"/>
          </a:xfrm>
          <a:prstGeom prst="rect">
            <a:avLst/>
          </a:prstGeom>
          <a:noFill/>
        </p:spPr>
        <p:txBody>
          <a:bodyPr wrap="square" rtlCol="0">
            <a:spAutoFit/>
          </a:bodyPr>
          <a:lstStyle/>
          <a:p>
            <a:r>
              <a:rPr lang="en-US" sz="1100" b="1" dirty="0" smtClean="0"/>
              <a:t>Figure S9. </a:t>
            </a:r>
            <a:r>
              <a:rPr lang="en-US" sz="1100" dirty="0" smtClean="0"/>
              <a:t>Ago2 targeting abilities of miR403 across plants. (A)  Targeting of Ago2 mRNAs by miR403.  lower the tapir score, higher is the efficiency to target mRNAs. Residues marked in red are not conserved among Ago2 mRNAs. (B)  Alignment of Ago2 target regions and corresponding miR403 sequences. </a:t>
            </a:r>
            <a:endParaRPr lang="en-US" sz="1100" dirty="0"/>
          </a:p>
        </p:txBody>
      </p:sp>
    </p:spTree>
    <p:extLst>
      <p:ext uri="{BB962C8B-B14F-4D97-AF65-F5344CB8AC3E}">
        <p14:creationId xmlns:p14="http://schemas.microsoft.com/office/powerpoint/2010/main" val="22032802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3613</TotalTime>
  <Words>179</Words>
  <Application>Microsoft Office PowerPoint</Application>
  <PresentationFormat>A4 Paper (210x297 mm)</PresentationFormat>
  <Paragraphs>66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Shivaprasad</dc:creator>
  <cp:lastModifiedBy>Shivaprasad</cp:lastModifiedBy>
  <cp:revision>125</cp:revision>
  <dcterms:created xsi:type="dcterms:W3CDTF">2006-08-16T00:00:00Z</dcterms:created>
  <dcterms:modified xsi:type="dcterms:W3CDTF">2014-08-25T07:45:26Z</dcterms:modified>
</cp:coreProperties>
</file>