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77" r:id="rId4"/>
    <p:sldId id="278" r:id="rId5"/>
    <p:sldId id="274" r:id="rId6"/>
    <p:sldId id="275" r:id="rId7"/>
    <p:sldId id="276" r:id="rId8"/>
    <p:sldId id="271" r:id="rId9"/>
    <p:sldId id="266" r:id="rId10"/>
    <p:sldId id="267" r:id="rId11"/>
  </p:sldIdLst>
  <p:sldSz cx="9144000" cy="6858000" type="screen4x3"/>
  <p:notesSz cx="70770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3741" autoAdjust="0"/>
  </p:normalViewPr>
  <p:slideViewPr>
    <p:cSldViewPr>
      <p:cViewPr>
        <p:scale>
          <a:sx n="82" d="100"/>
          <a:sy n="82" d="100"/>
        </p:scale>
        <p:origin x="-1614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emf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471"/>
          </a:xfrm>
          <a:prstGeom prst="rect">
            <a:avLst/>
          </a:prstGeom>
        </p:spPr>
        <p:txBody>
          <a:bodyPr vert="horz" lIns="93973" tIns="46986" rIns="93973" bIns="469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471"/>
          </a:xfrm>
          <a:prstGeom prst="rect">
            <a:avLst/>
          </a:prstGeom>
        </p:spPr>
        <p:txBody>
          <a:bodyPr vert="horz" lIns="93973" tIns="46986" rIns="93973" bIns="46986" rtlCol="0"/>
          <a:lstStyle>
            <a:lvl1pPr algn="r">
              <a:defRPr sz="1200"/>
            </a:lvl1pPr>
          </a:lstStyle>
          <a:p>
            <a:fld id="{E1E310FE-1089-4A18-A8FF-4EDD61092F11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3263"/>
            <a:ext cx="4683125" cy="3513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73" tIns="46986" rIns="93973" bIns="469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50477"/>
            <a:ext cx="5661660" cy="4216241"/>
          </a:xfrm>
          <a:prstGeom prst="rect">
            <a:avLst/>
          </a:prstGeom>
        </p:spPr>
        <p:txBody>
          <a:bodyPr vert="horz" lIns="93973" tIns="46986" rIns="93973" bIns="469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328"/>
            <a:ext cx="3066733" cy="468471"/>
          </a:xfrm>
          <a:prstGeom prst="rect">
            <a:avLst/>
          </a:prstGeom>
        </p:spPr>
        <p:txBody>
          <a:bodyPr vert="horz" lIns="93973" tIns="46986" rIns="93973" bIns="469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9328"/>
            <a:ext cx="3066733" cy="468471"/>
          </a:xfrm>
          <a:prstGeom prst="rect">
            <a:avLst/>
          </a:prstGeom>
        </p:spPr>
        <p:txBody>
          <a:bodyPr vert="horz" lIns="93973" tIns="46986" rIns="93973" bIns="46986" rtlCol="0" anchor="b"/>
          <a:lstStyle>
            <a:lvl1pPr algn="r">
              <a:defRPr sz="1200"/>
            </a:lvl1pPr>
          </a:lstStyle>
          <a:p>
            <a:fld id="{4D5BDB0F-9FA3-404D-98A2-D1632FB34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54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0624" indent="-2848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9421" indent="-22788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5190" indent="-22788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0958" indent="-22788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6727" indent="-2278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2495" indent="-2278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8264" indent="-2278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74032" indent="-2278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A35CD18-5BCE-4558-BABC-6CC73C4B6C40}" type="slidenum">
              <a:rPr lang="en-US" altLang="en-US" smtClean="0">
                <a:latin typeface="Arial" pitchFamily="34" charset="0"/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0624" indent="-2848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9421" indent="-22788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5190" indent="-22788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0958" indent="-22788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6727" indent="-2278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2495" indent="-2278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8264" indent="-2278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74032" indent="-22788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A35CD18-5BCE-4558-BABC-6CC73C4B6C40}" type="slidenum">
              <a:rPr lang="en-US" altLang="en-US" smtClean="0">
                <a:latin typeface="Arial" pitchFamily="34" charset="0"/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0624" indent="-284856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39421" indent="-227884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5190" indent="-227884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0958" indent="-227884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06727" indent="-227884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62495" indent="-227884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18264" indent="-227884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74032" indent="-227884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F891C88-0C92-401E-9B2D-7656738819A5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1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png"/><Relationship Id="rId12" Type="http://schemas.openxmlformats.org/officeDocument/2006/relationships/oleObject" Target="../embeddings/oleObject11.bin"/><Relationship Id="rId17" Type="http://schemas.openxmlformats.org/officeDocument/2006/relationships/image" Target="../media/image13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image" Target="../media/image12.e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9.png"/><Relationship Id="rId14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microsoft.com/office/2007/relationships/hdphoto" Target="../media/hdphoto2.wdp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5.png"/><Relationship Id="rId2" Type="http://schemas.openxmlformats.org/officeDocument/2006/relationships/image" Target="../media/image21.png"/><Relationship Id="rId16" Type="http://schemas.microsoft.com/office/2007/relationships/hdphoto" Target="../media/hdphoto1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microsoft.com/office/2007/relationships/hdphoto" Target="../media/hdphoto3.wdp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microsoft.com/office/2007/relationships/hdphoto" Target="../media/hdphoto7.wdp"/><Relationship Id="rId3" Type="http://schemas.openxmlformats.org/officeDocument/2006/relationships/image" Target="../media/image44.png"/><Relationship Id="rId7" Type="http://schemas.microsoft.com/office/2007/relationships/hdphoto" Target="../media/hdphoto4.wdp"/><Relationship Id="rId12" Type="http://schemas.openxmlformats.org/officeDocument/2006/relationships/image" Target="../media/image4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5.png"/><Relationship Id="rId11" Type="http://schemas.microsoft.com/office/2007/relationships/hdphoto" Target="../media/hdphoto6.wdp"/><Relationship Id="rId5" Type="http://schemas.openxmlformats.org/officeDocument/2006/relationships/image" Target="../media/image43.emf"/><Relationship Id="rId15" Type="http://schemas.microsoft.com/office/2007/relationships/hdphoto" Target="../media/hdphoto8.wdp"/><Relationship Id="rId10" Type="http://schemas.openxmlformats.org/officeDocument/2006/relationships/image" Target="../media/image47.png"/><Relationship Id="rId4" Type="http://schemas.openxmlformats.org/officeDocument/2006/relationships/oleObject" Target="../embeddings/oleObject14.bin"/><Relationship Id="rId9" Type="http://schemas.microsoft.com/office/2007/relationships/hdphoto" Target="../media/hdphoto5.wdp"/><Relationship Id="rId1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1.png"/><Relationship Id="rId7" Type="http://schemas.openxmlformats.org/officeDocument/2006/relationships/image" Target="../media/image5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0.e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56.png"/><Relationship Id="rId4" Type="http://schemas.openxmlformats.org/officeDocument/2006/relationships/image" Target="../media/image52.png"/><Relationship Id="rId9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8.png"/><Relationship Id="rId5" Type="http://schemas.openxmlformats.org/officeDocument/2006/relationships/image" Target="../media/image57.emf"/><Relationship Id="rId10" Type="http://schemas.openxmlformats.org/officeDocument/2006/relationships/image" Target="../media/image62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6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52"/>
          <p:cNvSpPr txBox="1">
            <a:spLocks noChangeArrowheads="1"/>
          </p:cNvSpPr>
          <p:nvPr/>
        </p:nvSpPr>
        <p:spPr bwMode="auto">
          <a:xfrm>
            <a:off x="1219199" y="485775"/>
            <a:ext cx="12176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SUDHL16 </a:t>
            </a:r>
          </a:p>
        </p:txBody>
      </p:sp>
      <p:graphicFrame>
        <p:nvGraphicFramePr>
          <p:cNvPr id="307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611041"/>
              </p:ext>
            </p:extLst>
          </p:nvPr>
        </p:nvGraphicFramePr>
        <p:xfrm>
          <a:off x="25400" y="620712"/>
          <a:ext cx="3443288" cy="2581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8" name="Prism 6" r:id="rId3" imgW="4084299" imgH="3293249" progId="Prism6.Document">
                  <p:embed/>
                </p:oleObj>
              </mc:Choice>
              <mc:Fallback>
                <p:oleObj name="Prism 6" r:id="rId3" imgW="4084299" imgH="3293249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" y="620712"/>
                        <a:ext cx="3443288" cy="25819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0" y="1764268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1611868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4688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52"/>
          <p:cNvSpPr txBox="1">
            <a:spLocks noChangeArrowheads="1"/>
          </p:cNvSpPr>
          <p:nvPr/>
        </p:nvSpPr>
        <p:spPr bwMode="auto">
          <a:xfrm>
            <a:off x="3962399" y="457200"/>
            <a:ext cx="12176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Granta</a:t>
            </a: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519 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9400" y="4688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1099382" y="3124200"/>
            <a:ext cx="12176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SUDHL4 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399" y="2895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52"/>
          <p:cNvSpPr txBox="1">
            <a:spLocks noChangeArrowheads="1"/>
          </p:cNvSpPr>
          <p:nvPr/>
        </p:nvSpPr>
        <p:spPr bwMode="auto">
          <a:xfrm>
            <a:off x="4038599" y="3124200"/>
            <a:ext cx="914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U2932 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2"/>
          <p:cNvSpPr txBox="1"/>
          <p:nvPr/>
        </p:nvSpPr>
        <p:spPr>
          <a:xfrm>
            <a:off x="3047999" y="2971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Box 52"/>
          <p:cNvSpPr txBox="1">
            <a:spLocks noChangeArrowheads="1"/>
          </p:cNvSpPr>
          <p:nvPr/>
        </p:nvSpPr>
        <p:spPr bwMode="auto">
          <a:xfrm>
            <a:off x="6857999" y="533400"/>
            <a:ext cx="12176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OCI-LY18 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2"/>
          <p:cNvSpPr txBox="1"/>
          <p:nvPr/>
        </p:nvSpPr>
        <p:spPr>
          <a:xfrm>
            <a:off x="5638800" y="5450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548212"/>
              </p:ext>
            </p:extLst>
          </p:nvPr>
        </p:nvGraphicFramePr>
        <p:xfrm>
          <a:off x="5791200" y="649850"/>
          <a:ext cx="3581400" cy="262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9" name="Prism 6" r:id="rId5" imgW="4084299" imgH="2991439" progId="Prism6.Document">
                  <p:embed/>
                </p:oleObj>
              </mc:Choice>
              <mc:Fallback>
                <p:oleObj name="Prism 6" r:id="rId5" imgW="4084299" imgH="2991439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649850"/>
                        <a:ext cx="3581400" cy="262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920364"/>
              </p:ext>
            </p:extLst>
          </p:nvPr>
        </p:nvGraphicFramePr>
        <p:xfrm>
          <a:off x="2895600" y="652463"/>
          <a:ext cx="3505200" cy="256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90" name="Prism 6" r:id="rId7" imgW="4084299" imgH="2991439" progId="Prism6.Document">
                  <p:embed/>
                </p:oleObj>
              </mc:Choice>
              <mc:Fallback>
                <p:oleObj name="Prism 6" r:id="rId7" imgW="4084299" imgH="2991439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652463"/>
                        <a:ext cx="3505200" cy="256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08883"/>
              </p:ext>
            </p:extLst>
          </p:nvPr>
        </p:nvGraphicFramePr>
        <p:xfrm>
          <a:off x="2801531" y="3200400"/>
          <a:ext cx="3446869" cy="2526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91" name="Prism 6" r:id="rId9" imgW="4084299" imgH="2991439" progId="Prism6.Document">
                  <p:embed/>
                </p:oleObj>
              </mc:Choice>
              <mc:Fallback>
                <p:oleObj name="Prism 6" r:id="rId9" imgW="4084299" imgH="2991439" progId="Prism6.Documen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1531" y="3200400"/>
                        <a:ext cx="3446869" cy="25262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430715"/>
              </p:ext>
            </p:extLst>
          </p:nvPr>
        </p:nvGraphicFramePr>
        <p:xfrm>
          <a:off x="27334" y="3124200"/>
          <a:ext cx="3554065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92" name="Prism 6" r:id="rId11" imgW="4006510" imgH="2918328" progId="Prism6.Document">
                  <p:embed/>
                </p:oleObj>
              </mc:Choice>
              <mc:Fallback>
                <p:oleObj name="Prism 6" r:id="rId11" imgW="4006510" imgH="2918328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34" y="3124200"/>
                        <a:ext cx="3554065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52"/>
          <p:cNvSpPr txBox="1">
            <a:spLocks noChangeArrowheads="1"/>
          </p:cNvSpPr>
          <p:nvPr/>
        </p:nvSpPr>
        <p:spPr bwMode="auto">
          <a:xfrm>
            <a:off x="6969452" y="3202632"/>
            <a:ext cx="914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OCI-LY7 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334774"/>
              </p:ext>
            </p:extLst>
          </p:nvPr>
        </p:nvGraphicFramePr>
        <p:xfrm>
          <a:off x="5791199" y="3276600"/>
          <a:ext cx="3492172" cy="2543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93" name="Prism 6" r:id="rId13" imgW="4006510" imgH="2918328" progId="Prism6.Document">
                  <p:embed/>
                </p:oleObj>
              </mc:Choice>
              <mc:Fallback>
                <p:oleObj name="Prism 6" r:id="rId13" imgW="4006510" imgH="2918328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791199" y="3276600"/>
                        <a:ext cx="3492172" cy="2543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876799" y="1676400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3999" y="1295400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48599" y="1676400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05799" y="1474422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63093" y="3962400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20292" y="3429000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30092" y="4191000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81600" y="3962400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772399" y="4267200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26"/>
          <p:cNvSpPr txBox="1"/>
          <p:nvPr/>
        </p:nvSpPr>
        <p:spPr>
          <a:xfrm>
            <a:off x="8229599" y="3505200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2"/>
          <p:cNvSpPr txBox="1"/>
          <p:nvPr/>
        </p:nvSpPr>
        <p:spPr>
          <a:xfrm>
            <a:off x="5714999" y="2971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6674" y="225623"/>
            <a:ext cx="9001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Synergistic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between CFZ and ACY1215 lead to induction of apoptosis  in a time-dependent manner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382610" y="-64532"/>
            <a:ext cx="2636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 Box 51"/>
          <p:cNvSpPr txBox="1">
            <a:spLocks noChangeArrowheads="1"/>
          </p:cNvSpPr>
          <p:nvPr/>
        </p:nvSpPr>
        <p:spPr bwMode="auto">
          <a:xfrm>
            <a:off x="0" y="5562600"/>
            <a:ext cx="9067799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Legend :  (A)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SUDHL16 cells were treated with CFZ 2.5 </a:t>
            </a:r>
            <a:r>
              <a:rPr lang="en-US" altLang="en-US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±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ACY1215-1.5µM (B) </a:t>
            </a:r>
            <a:r>
              <a:rPr lang="en-US" altLang="en-US" sz="13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Granta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519 cells were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treated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CFZ 3.5 </a:t>
            </a:r>
            <a:r>
              <a:rPr lang="en-US" altLang="en-US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±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ACY-2.0µM (C) OCI-LY18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treated with CFZ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3.0 </a:t>
            </a:r>
            <a:r>
              <a:rPr lang="en-US" altLang="en-US" sz="13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ACY1215-1.5µM 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SUDHL4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treated with CFZ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 </a:t>
            </a:r>
            <a:r>
              <a:rPr lang="en-US" altLang="en-US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±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ACY1215-2.0µM (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U2932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treated with CFZ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 </a:t>
            </a:r>
            <a:r>
              <a:rPr lang="en-US" altLang="en-US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±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ACY1215-2.0µM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(F)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OCI-LY7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treated with CFZ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 </a:t>
            </a:r>
            <a:r>
              <a:rPr lang="en-US" altLang="en-US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±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ACY1215-2.0µM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varying intervals,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which cell death was monitored by flow cytometry and 7-AAD staining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= significantly greater than values obtained for CFZ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plus ACY1215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 single drug ; P </a:t>
            </a:r>
            <a:r>
              <a:rPr lang="en-US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alt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0.02.</a:t>
            </a:r>
            <a:endParaRPr lang="en-US" alt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44093" y="1524000"/>
            <a:ext cx="2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11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698947"/>
              </p:ext>
            </p:extLst>
          </p:nvPr>
        </p:nvGraphicFramePr>
        <p:xfrm>
          <a:off x="1295400" y="1600200"/>
          <a:ext cx="6781800" cy="3563938"/>
        </p:xfrm>
        <a:graphic>
          <a:graphicData uri="http://schemas.openxmlformats.org/drawingml/2006/table">
            <a:tbl>
              <a:tblPr/>
              <a:tblGrid>
                <a:gridCol w="903838"/>
                <a:gridCol w="924962"/>
                <a:gridCol w="914400"/>
                <a:gridCol w="878840"/>
                <a:gridCol w="1071174"/>
                <a:gridCol w="1021786"/>
                <a:gridCol w="1066800"/>
              </a:tblGrid>
              <a:tr h="515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Cell cycle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(phase)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Control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CFZ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ACY1215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CFZ + ACY1215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TBAP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TBAP+CFZ+ACY1215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44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SUDHL4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45.9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3.8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30.9 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0.9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65.8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1.6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16.2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3.0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43.8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1.9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40.2 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1.3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15.1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1.6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28.2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1.4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15.4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1.2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68.2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4.9 **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18.2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2.1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21.2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3.1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35.4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2.8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40.4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1.6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16.7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1.3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15.6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1.2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37.1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3.7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36.2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2.8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57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OCI-LY7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30.7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1.7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23.4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1.6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38.4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3.1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14.9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1.5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33.1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2.4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29.5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3.6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12.5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1.5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21.8 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2.2 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15.1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1.7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50.2 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1.4 **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16.1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2.1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23.7 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3.9 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53.5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4.5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54.7 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0.7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46.4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3.5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34.4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1.1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50.1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1.7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46.6 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3.8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52" name="Text Box 67"/>
          <p:cNvSpPr txBox="1">
            <a:spLocks noChangeArrowheads="1"/>
          </p:cNvSpPr>
          <p:nvPr/>
        </p:nvSpPr>
        <p:spPr bwMode="auto">
          <a:xfrm>
            <a:off x="1219200" y="5257800"/>
            <a:ext cx="69342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Legend : </a:t>
            </a:r>
            <a:r>
              <a:rPr lang="en-US" altLang="en-US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SUDHL4 and </a:t>
            </a:r>
            <a:r>
              <a:rPr lang="en-US" altLang="en-US" sz="14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OCI-LY7  </a:t>
            </a:r>
            <a:r>
              <a:rPr lang="en-US" altLang="en-US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cells were treated with </a:t>
            </a:r>
            <a:r>
              <a:rPr lang="en-US" altLang="en-US" sz="14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CFZ (3.5 </a:t>
            </a:r>
            <a:r>
              <a:rPr lang="en-US" altLang="en-US" sz="1400" dirty="0" err="1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nM</a:t>
            </a:r>
            <a:r>
              <a:rPr lang="en-US" altLang="en-US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)  and/or </a:t>
            </a:r>
            <a:r>
              <a:rPr lang="en-US" altLang="en-US" sz="14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ACY1215 (2.0 µM</a:t>
            </a:r>
            <a:r>
              <a:rPr lang="en-US" altLang="en-US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)  for </a:t>
            </a:r>
            <a:r>
              <a:rPr lang="en-US" altLang="en-US" sz="14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24h.  </a:t>
            </a:r>
            <a:r>
              <a:rPr lang="en-US" altLang="en-US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After treatment, cells were collected, fixed in ice cold methanol at a ratio of 1 mL PBS to 3 mL methanol, </a:t>
            </a:r>
            <a:r>
              <a:rPr lang="en-US" altLang="en-US" sz="14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and the cell cycle distribution was </a:t>
            </a:r>
            <a:r>
              <a:rPr lang="en-US" altLang="en-US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analyzed by flow </a:t>
            </a:r>
            <a:r>
              <a:rPr lang="en-US" altLang="en-US" sz="14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cytometry</a:t>
            </a:r>
            <a:r>
              <a:rPr lang="en-US" altLang="en-US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as described in </a:t>
            </a:r>
            <a:r>
              <a:rPr lang="en-US" altLang="en-US" sz="14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Methods. ** </a:t>
            </a:r>
            <a:r>
              <a:rPr lang="en-US" altLang="en-US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= significantly greater than values obtained for CFZ or </a:t>
            </a:r>
            <a:r>
              <a:rPr lang="en-US" altLang="en-US" sz="14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ACY1215</a:t>
            </a:r>
            <a:r>
              <a:rPr lang="en-US" altLang="en-US" sz="1400" strike="sngStrike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-</a:t>
            </a:r>
            <a:r>
              <a:rPr lang="en-US" altLang="en-US" sz="14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treatment alone P &lt; </a:t>
            </a:r>
            <a:r>
              <a:rPr lang="en-US" altLang="en-US" sz="14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0.05.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95400" y="1063823"/>
            <a:ext cx="662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 : Combined ACY1215t/CFZ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exposure leads to G2M arrest of DLBCL cells.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76600" y="54506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2 </a:t>
            </a:r>
          </a:p>
        </p:txBody>
      </p:sp>
    </p:spTree>
    <p:extLst>
      <p:ext uri="{BB962C8B-B14F-4D97-AF65-F5344CB8AC3E}">
        <p14:creationId xmlns:p14="http://schemas.microsoft.com/office/powerpoint/2010/main" val="205915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1177298"/>
              </p:ext>
            </p:extLst>
          </p:nvPr>
        </p:nvGraphicFramePr>
        <p:xfrm>
          <a:off x="1277937" y="2021800"/>
          <a:ext cx="11430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4" r:id="rId4" imgW="2311111" imgH="622003" progId="">
                  <p:embed/>
                </p:oleObj>
              </mc:Choice>
              <mc:Fallback>
                <p:oleObj r:id="rId4" imgW="2311111" imgH="62200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24000" contrast="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7937" y="2021800"/>
                        <a:ext cx="1143000" cy="2286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592137" y="2021800"/>
            <a:ext cx="76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HDAC6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 rot="16200000">
            <a:off x="1165960" y="1497478"/>
            <a:ext cx="86372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scramble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2" name="Text Box 10"/>
          <p:cNvSpPr txBox="1">
            <a:spLocks noChangeArrowheads="1"/>
          </p:cNvSpPr>
          <p:nvPr/>
        </p:nvSpPr>
        <p:spPr bwMode="auto">
          <a:xfrm rot="16200000">
            <a:off x="1643737" y="1472019"/>
            <a:ext cx="91464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shHDAC</a:t>
            </a: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3" name="Text Box 11"/>
          <p:cNvSpPr txBox="1">
            <a:spLocks noChangeArrowheads="1"/>
          </p:cNvSpPr>
          <p:nvPr/>
        </p:nvSpPr>
        <p:spPr bwMode="auto">
          <a:xfrm>
            <a:off x="58737" y="1442363"/>
            <a:ext cx="381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graphicFrame>
        <p:nvGraphicFramePr>
          <p:cNvPr id="4108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116954"/>
              </p:ext>
            </p:extLst>
          </p:nvPr>
        </p:nvGraphicFramePr>
        <p:xfrm>
          <a:off x="6057900" y="1578649"/>
          <a:ext cx="1520825" cy="128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5" name="Image" r:id="rId6" imgW="2200288" imgH="2035723" progId="PhotoshopElements.Image.2">
                  <p:embed/>
                </p:oleObj>
              </mc:Choice>
              <mc:Fallback>
                <p:oleObj name="Image" r:id="rId6" imgW="2200288" imgH="2035723" progId="PhotoshopElements.Image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12000" contrast="6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7900" y="1578649"/>
                        <a:ext cx="1520825" cy="1284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200894"/>
              </p:ext>
            </p:extLst>
          </p:nvPr>
        </p:nvGraphicFramePr>
        <p:xfrm>
          <a:off x="7581900" y="1578649"/>
          <a:ext cx="152241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6" name="Image" r:id="rId8" imgW="2255334" imgH="2039116" progId="PhotoshopElements.Image.2">
                  <p:embed/>
                </p:oleObj>
              </mc:Choice>
              <mc:Fallback>
                <p:oleObj name="Image" r:id="rId8" imgW="2255334" imgH="2039116" progId="PhotoshopElements.Image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lum bright="6000" contrast="6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1900" y="1578649"/>
                        <a:ext cx="152241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588061"/>
              </p:ext>
            </p:extLst>
          </p:nvPr>
        </p:nvGraphicFramePr>
        <p:xfrm>
          <a:off x="6057900" y="2874049"/>
          <a:ext cx="1600200" cy="1306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7" name="Image" r:id="rId10" imgW="2234188" imgH="2087707" progId="PhotoshopElements.Image.2">
                  <p:embed/>
                </p:oleObj>
              </mc:Choice>
              <mc:Fallback>
                <p:oleObj name="Image" r:id="rId10" imgW="2234188" imgH="2087707" progId="PhotoshopElements.Image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lum bright="6000" contrast="6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7900" y="2874049"/>
                        <a:ext cx="1600200" cy="1306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1380729"/>
              </p:ext>
            </p:extLst>
          </p:nvPr>
        </p:nvGraphicFramePr>
        <p:xfrm>
          <a:off x="7658100" y="2874049"/>
          <a:ext cx="14573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8" name="Image" r:id="rId12" imgW="2203522" imgH="2041991" progId="PhotoshopElements.Image.2">
                  <p:embed/>
                </p:oleObj>
              </mc:Choice>
              <mc:Fallback>
                <p:oleObj name="Image" r:id="rId12" imgW="2203522" imgH="2041991" progId="PhotoshopElements.Image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lum bright="6000" contrast="6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8100" y="2874049"/>
                        <a:ext cx="14573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2" name="Text Box 22"/>
          <p:cNvSpPr txBox="1">
            <a:spLocks noChangeArrowheads="1"/>
          </p:cNvSpPr>
          <p:nvPr/>
        </p:nvSpPr>
        <p:spPr bwMode="auto">
          <a:xfrm>
            <a:off x="7962900" y="3055024"/>
            <a:ext cx="471488" cy="287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14.9</a:t>
            </a:r>
          </a:p>
        </p:txBody>
      </p:sp>
      <p:sp>
        <p:nvSpPr>
          <p:cNvPr id="4113" name="Text Box 23"/>
          <p:cNvSpPr txBox="1">
            <a:spLocks noChangeArrowheads="1"/>
          </p:cNvSpPr>
          <p:nvPr/>
        </p:nvSpPr>
        <p:spPr bwMode="auto">
          <a:xfrm rot="16200000">
            <a:off x="8665032" y="3084463"/>
            <a:ext cx="502325" cy="2769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50.5</a:t>
            </a:r>
          </a:p>
        </p:txBody>
      </p:sp>
      <p:sp>
        <p:nvSpPr>
          <p:cNvPr id="4114" name="Text Box 24"/>
          <p:cNvSpPr txBox="1">
            <a:spLocks noChangeArrowheads="1"/>
          </p:cNvSpPr>
          <p:nvPr/>
        </p:nvSpPr>
        <p:spPr bwMode="auto">
          <a:xfrm rot="16200000">
            <a:off x="8724900" y="3607474"/>
            <a:ext cx="382588" cy="287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4.5</a:t>
            </a:r>
          </a:p>
        </p:txBody>
      </p:sp>
      <p:sp>
        <p:nvSpPr>
          <p:cNvPr id="4115" name="Text Box 25"/>
          <p:cNvSpPr txBox="1">
            <a:spLocks noChangeArrowheads="1"/>
          </p:cNvSpPr>
          <p:nvPr/>
        </p:nvSpPr>
        <p:spPr bwMode="auto">
          <a:xfrm>
            <a:off x="6438900" y="3026449"/>
            <a:ext cx="404813" cy="287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3.3</a:t>
            </a:r>
          </a:p>
        </p:txBody>
      </p:sp>
      <p:sp>
        <p:nvSpPr>
          <p:cNvPr id="4116" name="Text Box 26"/>
          <p:cNvSpPr txBox="1">
            <a:spLocks noChangeArrowheads="1"/>
          </p:cNvSpPr>
          <p:nvPr/>
        </p:nvSpPr>
        <p:spPr bwMode="auto">
          <a:xfrm rot="16200000">
            <a:off x="7223919" y="3078043"/>
            <a:ext cx="393700" cy="287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6.7</a:t>
            </a:r>
          </a:p>
        </p:txBody>
      </p:sp>
      <p:sp>
        <p:nvSpPr>
          <p:cNvPr id="4117" name="Text Box 27"/>
          <p:cNvSpPr txBox="1">
            <a:spLocks noChangeArrowheads="1"/>
          </p:cNvSpPr>
          <p:nvPr/>
        </p:nvSpPr>
        <p:spPr bwMode="auto">
          <a:xfrm rot="16200000">
            <a:off x="7230269" y="3559055"/>
            <a:ext cx="381000" cy="287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3.0</a:t>
            </a:r>
          </a:p>
        </p:txBody>
      </p:sp>
      <p:sp>
        <p:nvSpPr>
          <p:cNvPr id="4118" name="Text Box 28"/>
          <p:cNvSpPr txBox="1">
            <a:spLocks noChangeArrowheads="1"/>
          </p:cNvSpPr>
          <p:nvPr/>
        </p:nvSpPr>
        <p:spPr bwMode="auto">
          <a:xfrm>
            <a:off x="7962900" y="1759624"/>
            <a:ext cx="403225" cy="287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5.0</a:t>
            </a:r>
          </a:p>
        </p:txBody>
      </p:sp>
      <p:sp>
        <p:nvSpPr>
          <p:cNvPr id="4119" name="Text Box 29"/>
          <p:cNvSpPr txBox="1">
            <a:spLocks noChangeArrowheads="1"/>
          </p:cNvSpPr>
          <p:nvPr/>
        </p:nvSpPr>
        <p:spPr bwMode="auto">
          <a:xfrm rot="16200000">
            <a:off x="8641556" y="1815981"/>
            <a:ext cx="454025" cy="287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4.3</a:t>
            </a:r>
          </a:p>
        </p:txBody>
      </p:sp>
      <p:sp>
        <p:nvSpPr>
          <p:cNvPr id="4120" name="Text Box 30"/>
          <p:cNvSpPr txBox="1">
            <a:spLocks noChangeArrowheads="1"/>
          </p:cNvSpPr>
          <p:nvPr/>
        </p:nvSpPr>
        <p:spPr bwMode="auto">
          <a:xfrm rot="16200000">
            <a:off x="8678069" y="2309693"/>
            <a:ext cx="381000" cy="287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2.6</a:t>
            </a:r>
          </a:p>
        </p:txBody>
      </p:sp>
      <p:sp>
        <p:nvSpPr>
          <p:cNvPr id="4121" name="Text Box 31"/>
          <p:cNvSpPr txBox="1">
            <a:spLocks noChangeArrowheads="1"/>
          </p:cNvSpPr>
          <p:nvPr/>
        </p:nvSpPr>
        <p:spPr bwMode="auto">
          <a:xfrm>
            <a:off x="6438900" y="1778674"/>
            <a:ext cx="373063" cy="46166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4.0</a:t>
            </a:r>
          </a:p>
        </p:txBody>
      </p:sp>
      <p:sp>
        <p:nvSpPr>
          <p:cNvPr id="4122" name="Text Box 32"/>
          <p:cNvSpPr txBox="1">
            <a:spLocks noChangeArrowheads="1"/>
          </p:cNvSpPr>
          <p:nvPr/>
        </p:nvSpPr>
        <p:spPr bwMode="auto">
          <a:xfrm rot="16200000">
            <a:off x="7154069" y="1774705"/>
            <a:ext cx="381000" cy="287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5.0</a:t>
            </a:r>
          </a:p>
        </p:txBody>
      </p:sp>
      <p:sp>
        <p:nvSpPr>
          <p:cNvPr id="4123" name="Text Box 33"/>
          <p:cNvSpPr txBox="1">
            <a:spLocks noChangeArrowheads="1"/>
          </p:cNvSpPr>
          <p:nvPr/>
        </p:nvSpPr>
        <p:spPr bwMode="auto">
          <a:xfrm rot="16200000">
            <a:off x="7154069" y="2233493"/>
            <a:ext cx="381000" cy="287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2.2</a:t>
            </a:r>
          </a:p>
        </p:txBody>
      </p:sp>
      <p:sp>
        <p:nvSpPr>
          <p:cNvPr id="4124" name="Text Box 34"/>
          <p:cNvSpPr txBox="1">
            <a:spLocks noChangeArrowheads="1"/>
          </p:cNvSpPr>
          <p:nvPr/>
        </p:nvSpPr>
        <p:spPr bwMode="auto">
          <a:xfrm>
            <a:off x="7848600" y="1304012"/>
            <a:ext cx="117930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MG132</a:t>
            </a:r>
          </a:p>
        </p:txBody>
      </p:sp>
      <p:sp>
        <p:nvSpPr>
          <p:cNvPr id="4125" name="Text Box 35"/>
          <p:cNvSpPr txBox="1">
            <a:spLocks noChangeArrowheads="1"/>
          </p:cNvSpPr>
          <p:nvPr/>
        </p:nvSpPr>
        <p:spPr bwMode="auto">
          <a:xfrm>
            <a:off x="6591300" y="1292899"/>
            <a:ext cx="624442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26" name="Text Box 36"/>
          <p:cNvSpPr txBox="1">
            <a:spLocks noChangeArrowheads="1"/>
          </p:cNvSpPr>
          <p:nvPr/>
        </p:nvSpPr>
        <p:spPr bwMode="auto">
          <a:xfrm>
            <a:off x="7772400" y="4142601"/>
            <a:ext cx="14590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MG132+ACY1215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27" name="Text Box 37"/>
          <p:cNvSpPr txBox="1">
            <a:spLocks noChangeArrowheads="1"/>
          </p:cNvSpPr>
          <p:nvPr/>
        </p:nvSpPr>
        <p:spPr bwMode="auto">
          <a:xfrm>
            <a:off x="6477000" y="4169449"/>
            <a:ext cx="942016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ACY1215  </a:t>
            </a:r>
          </a:p>
        </p:txBody>
      </p:sp>
      <p:sp>
        <p:nvSpPr>
          <p:cNvPr id="4129" name="Text Box 50"/>
          <p:cNvSpPr txBox="1">
            <a:spLocks noChangeArrowheads="1"/>
          </p:cNvSpPr>
          <p:nvPr/>
        </p:nvSpPr>
        <p:spPr bwMode="auto">
          <a:xfrm>
            <a:off x="7086600" y="4447401"/>
            <a:ext cx="14209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ANN/PI  staining</a:t>
            </a:r>
          </a:p>
        </p:txBody>
      </p:sp>
      <p:sp>
        <p:nvSpPr>
          <p:cNvPr id="4130" name="Text Box 17"/>
          <p:cNvSpPr txBox="1">
            <a:spLocks noChangeArrowheads="1"/>
          </p:cNvSpPr>
          <p:nvPr/>
        </p:nvSpPr>
        <p:spPr bwMode="auto">
          <a:xfrm>
            <a:off x="7185025" y="1153199"/>
            <a:ext cx="8540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SUDHL4</a:t>
            </a:r>
          </a:p>
        </p:txBody>
      </p:sp>
      <p:graphicFrame>
        <p:nvGraphicFramePr>
          <p:cNvPr id="410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88570"/>
              </p:ext>
            </p:extLst>
          </p:nvPr>
        </p:nvGraphicFramePr>
        <p:xfrm>
          <a:off x="-150813" y="1812925"/>
          <a:ext cx="3141663" cy="290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9" name="Prism 3" r:id="rId14" imgW="3041706" imgH="2899960" progId="Prism.Document">
                  <p:embed/>
                </p:oleObj>
              </mc:Choice>
              <mc:Fallback>
                <p:oleObj name="Prism 3" r:id="rId14" imgW="3041706" imgH="2899960" progId="Prism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0813" y="1812925"/>
                        <a:ext cx="3141663" cy="290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31" name="Text Box 13"/>
          <p:cNvSpPr txBox="1">
            <a:spLocks noChangeArrowheads="1"/>
          </p:cNvSpPr>
          <p:nvPr/>
        </p:nvSpPr>
        <p:spPr bwMode="auto">
          <a:xfrm>
            <a:off x="1968712" y="2402800"/>
            <a:ext cx="393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4132" name="Text Box 17"/>
          <p:cNvSpPr txBox="1">
            <a:spLocks noChangeArrowheads="1"/>
          </p:cNvSpPr>
          <p:nvPr/>
        </p:nvSpPr>
        <p:spPr bwMode="auto">
          <a:xfrm>
            <a:off x="1431925" y="990600"/>
            <a:ext cx="8540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SUDHL4</a:t>
            </a: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3259137" y="24790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3563937" y="20218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39" name="Text Box 13"/>
          <p:cNvSpPr txBox="1">
            <a:spLocks noChangeArrowheads="1"/>
          </p:cNvSpPr>
          <p:nvPr/>
        </p:nvSpPr>
        <p:spPr bwMode="auto">
          <a:xfrm>
            <a:off x="4173537" y="2417087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4402137" y="24028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5164137" y="22504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5385242" y="2234002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283878"/>
              </p:ext>
            </p:extLst>
          </p:nvPr>
        </p:nvGraphicFramePr>
        <p:xfrm>
          <a:off x="2400300" y="1132563"/>
          <a:ext cx="3924300" cy="384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0" name="Prism 6" r:id="rId16" imgW="3924399" imgH="3846805" progId="Prism6.Document">
                  <p:embed/>
                </p:oleObj>
              </mc:Choice>
              <mc:Fallback>
                <p:oleObj name="Prism 6" r:id="rId16" imgW="3924399" imgH="384680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400300" y="1132563"/>
                        <a:ext cx="3924300" cy="3846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48"/>
          <p:cNvSpPr txBox="1">
            <a:spLocks noChangeArrowheads="1"/>
          </p:cNvSpPr>
          <p:nvPr/>
        </p:nvSpPr>
        <p:spPr bwMode="auto">
          <a:xfrm>
            <a:off x="2438400" y="1516975"/>
            <a:ext cx="381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62" name="Text Box 47"/>
          <p:cNvSpPr txBox="1">
            <a:spLocks noChangeArrowheads="1"/>
          </p:cNvSpPr>
          <p:nvPr/>
        </p:nvSpPr>
        <p:spPr bwMode="auto">
          <a:xfrm>
            <a:off x="5715000" y="1504038"/>
            <a:ext cx="381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63" name="Text Box 49"/>
          <p:cNvSpPr txBox="1">
            <a:spLocks noChangeArrowheads="1"/>
          </p:cNvSpPr>
          <p:nvPr/>
        </p:nvSpPr>
        <p:spPr bwMode="auto">
          <a:xfrm>
            <a:off x="3657600" y="4343400"/>
            <a:ext cx="1143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7AAD staining</a:t>
            </a:r>
          </a:p>
        </p:txBody>
      </p:sp>
      <p:sp>
        <p:nvSpPr>
          <p:cNvPr id="64" name="Text Box 51"/>
          <p:cNvSpPr txBox="1">
            <a:spLocks noChangeArrowheads="1"/>
          </p:cNvSpPr>
          <p:nvPr/>
        </p:nvSpPr>
        <p:spPr bwMode="auto">
          <a:xfrm>
            <a:off x="139700" y="4724400"/>
            <a:ext cx="87757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Legend : (A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SUDHL4 cells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transiently transfected with shHDAC6 or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scrambled sequence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 as described in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Methods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exposed to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2.5 </a:t>
            </a:r>
            <a:r>
              <a:rPr lang="en-US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CFZ for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36h. after which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death was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monitored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flow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cytometry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7AAD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staining.  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Cells were exposed to CFZ (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SUDHL16-2.5 </a:t>
            </a:r>
            <a:r>
              <a:rPr lang="en-US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SUDHL4-3.0nM and OCI-LY7-3.5nM) or MG132 (SUDHL16-100nM, SUDHL4-250nM and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OCI-LY7-300nM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± </a:t>
            </a:r>
            <a:r>
              <a:rPr lang="en-US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Tubastatin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SUDHL16-4.0 µM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SUDHL4-6.0 µM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OCI-LY7-7.5 µM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for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48h,  after which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death was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monitored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7AAD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staining.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 ) SUDHL4 cells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treated with MG132 (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250 </a:t>
            </a:r>
            <a:r>
              <a:rPr lang="en-US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±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ACY1215(2.0 µM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for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48h, after which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apoptotic cells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monitored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flow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cytometry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annexin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V/PI staining.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A,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= significantly greater than values obtained for CFZ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 vs controls;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&lt; 0.04.,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B,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= significantly greater than values obtained for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drug treatment;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&lt;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0.02. 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737" y="457200"/>
            <a:ext cx="9001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Knocking down HDAC6 expression by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shRNA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pharmacologic inhibition by ACY1215 or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Tubastatin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 potentiates proteasome inhibitor lethality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294475" y="76200"/>
            <a:ext cx="2636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2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18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9025" y="5396737"/>
            <a:ext cx="7402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Legend : SUDHL16 cells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treated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(14h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with CFZ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(2.5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± ACY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(1.5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µM).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Protein expression was determined by Western blotting using indicated antibodies.  Results are representative of three independent experiments. CF- cleaved fragment   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094744" y="1447800"/>
            <a:ext cx="9955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SUDHL16 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5400000" flipV="1">
            <a:off x="3484175" y="2012276"/>
            <a:ext cx="6794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 rot="5400000" flipV="1">
            <a:off x="3938200" y="2085301"/>
            <a:ext cx="533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CFZ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 rot="5400000" flipV="1">
            <a:off x="4231094" y="1889246"/>
            <a:ext cx="862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ACY </a:t>
            </a: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1215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 rot="5400000" flipV="1">
            <a:off x="4640264" y="1815964"/>
            <a:ext cx="9001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CFZ+ ACY1215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824162" y="2720688"/>
            <a:ext cx="8382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CF Caspase 3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76562" y="3124707"/>
            <a:ext cx="685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p-JNK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971800" y="4553457"/>
            <a:ext cx="685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Tubulin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2976562" y="2407318"/>
            <a:ext cx="685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PARP</a:t>
            </a:r>
          </a:p>
        </p:txBody>
      </p:sp>
      <p:sp>
        <p:nvSpPr>
          <p:cNvPr id="16" name="Text Box 102"/>
          <p:cNvSpPr txBox="1">
            <a:spLocks noChangeArrowheads="1"/>
          </p:cNvSpPr>
          <p:nvPr/>
        </p:nvSpPr>
        <p:spPr bwMode="auto">
          <a:xfrm>
            <a:off x="3036887" y="4172457"/>
            <a:ext cx="6969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l-GR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H2A.X</a:t>
            </a:r>
            <a:endParaRPr lang="el-GR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102"/>
          <p:cNvSpPr txBox="1">
            <a:spLocks noChangeArrowheads="1"/>
          </p:cNvSpPr>
          <p:nvPr/>
        </p:nvSpPr>
        <p:spPr bwMode="auto">
          <a:xfrm>
            <a:off x="2965450" y="3821619"/>
            <a:ext cx="6969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AC-Tub</a:t>
            </a:r>
            <a:endParaRPr lang="el-GR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Box 68"/>
          <p:cNvSpPr txBox="1">
            <a:spLocks noChangeArrowheads="1"/>
          </p:cNvSpPr>
          <p:nvPr/>
        </p:nvSpPr>
        <p:spPr bwMode="auto">
          <a:xfrm>
            <a:off x="3036887" y="3485069"/>
            <a:ext cx="6254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p-p38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196" y="4522701"/>
            <a:ext cx="1738314" cy="31365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196" y="3868451"/>
            <a:ext cx="1738314" cy="28019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196" y="2785551"/>
            <a:ext cx="1742826" cy="33223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196" y="3182651"/>
            <a:ext cx="1735360" cy="20902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196" y="4234368"/>
            <a:ext cx="1735360" cy="23089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196" y="2449387"/>
            <a:ext cx="1742503" cy="27606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196" y="3498599"/>
            <a:ext cx="1768005" cy="2626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979025" y="1066800"/>
            <a:ext cx="7163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Combined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CFZ/ACY1215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exposure activates stress pathways and increases DNA damage in SUDHL16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266422" y="641866"/>
            <a:ext cx="2636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3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5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55639" y="2687408"/>
            <a:ext cx="1333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caspase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5"/>
          <p:cNvSpPr txBox="1"/>
          <p:nvPr/>
        </p:nvSpPr>
        <p:spPr>
          <a:xfrm>
            <a:off x="846138" y="3510824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p-p44/42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46"/>
          <p:cNvSpPr txBox="1"/>
          <p:nvPr/>
        </p:nvSpPr>
        <p:spPr>
          <a:xfrm>
            <a:off x="846138" y="418571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Tubulin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47"/>
          <p:cNvSpPr txBox="1"/>
          <p:nvPr/>
        </p:nvSpPr>
        <p:spPr>
          <a:xfrm>
            <a:off x="846138" y="31242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p-JNK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 rot="16200000">
            <a:off x="1971952" y="2247392"/>
            <a:ext cx="521732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 rot="16200000">
            <a:off x="2202657" y="2138927"/>
            <a:ext cx="76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 rot="16200000">
            <a:off x="2550157" y="2029963"/>
            <a:ext cx="8546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CFZ+ ACY1215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 rot="16200000">
            <a:off x="2984707" y="2052614"/>
            <a:ext cx="8999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BOC+CFZ +ACY1215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2556171" y="1666150"/>
            <a:ext cx="87853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SUDHL4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4537372" y="1635987"/>
            <a:ext cx="762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U2932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 rot="16200000">
            <a:off x="3953152" y="2335259"/>
            <a:ext cx="521732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 rot="16200000">
            <a:off x="4214019" y="2215126"/>
            <a:ext cx="76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 rot="16200000">
            <a:off x="4418569" y="1946341"/>
            <a:ext cx="11125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CFZ+   ACY1215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 rot="16200000">
            <a:off x="4965907" y="2052614"/>
            <a:ext cx="8999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BOC+CFZ +ACY1215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46138" y="4670592"/>
            <a:ext cx="70024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Legend : (A-B)  SUDHL4 and U2932 cells were pre-treated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10µM BOC-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fmk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3h followed by c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ombined exposure of ACY1215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2.0µM)/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CFZ 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(3.0nM) for 24h. (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SUDHL16 cells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 pre-treated with 5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µM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BOC-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fmk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3h followed by combined exposure of ACY1215 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(1.5µM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)/CFZ 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(2.5nM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for 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14h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Protein expression was determined by Western blotting using indicated antibodies.  Results are representative of three independent experiments.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782" name="Picture 518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636" y="4188687"/>
            <a:ext cx="1643398" cy="342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84" name="Picture 520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76" y="4188687"/>
            <a:ext cx="1647824" cy="342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86" name="Picture 522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636" y="3464787"/>
            <a:ext cx="1647825" cy="295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88" name="Picture 524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74" y="3510824"/>
            <a:ext cx="1647825" cy="295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90" name="Picture 526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636" y="3083787"/>
            <a:ext cx="1647825" cy="342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92" name="Picture 528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75" y="3094432"/>
            <a:ext cx="1638300" cy="3619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98" name="Picture 534"/>
          <p:cNvPicPr>
            <a:picLocks noChangeAspect="1" noChangeArrowheads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636" y="2645578"/>
            <a:ext cx="1638300" cy="3619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00" name="Picture 536"/>
          <p:cNvPicPr>
            <a:picLocks noChangeAspect="1" noChangeArrowheads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75" y="2680825"/>
            <a:ext cx="1638300" cy="3267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 Box 102"/>
          <p:cNvSpPr txBox="1">
            <a:spLocks noChangeArrowheads="1"/>
          </p:cNvSpPr>
          <p:nvPr/>
        </p:nvSpPr>
        <p:spPr bwMode="auto">
          <a:xfrm>
            <a:off x="1143001" y="3845787"/>
            <a:ext cx="8461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l-G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H2A.X</a:t>
            </a:r>
            <a:endParaRPr lang="el-G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1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917" y="3845787"/>
            <a:ext cx="1639019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1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74" y="3877859"/>
            <a:ext cx="1638301" cy="26360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6675439" y="1589950"/>
            <a:ext cx="94456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SUDHL16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 rot="16200000">
            <a:off x="5926415" y="2288510"/>
            <a:ext cx="521732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 rot="16200000">
            <a:off x="6157120" y="2168377"/>
            <a:ext cx="76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 rot="16200000">
            <a:off x="6504620" y="2028516"/>
            <a:ext cx="8546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CFZ+ ACY1215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 rot="16200000">
            <a:off x="6939170" y="2005865"/>
            <a:ext cx="8999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BOC+CFZ +ACY1215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1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39" y="4188687"/>
            <a:ext cx="1674813" cy="342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1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6" y="2688926"/>
            <a:ext cx="1674813" cy="30474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1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6" y="3083847"/>
            <a:ext cx="1674813" cy="30474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15">
            <a:grayscl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-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38" y="3830348"/>
            <a:ext cx="1676401" cy="32023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39" y="3480156"/>
            <a:ext cx="1676400" cy="27990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1377952" y="1815870"/>
            <a:ext cx="3810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3775074" y="1785212"/>
            <a:ext cx="3810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5806281" y="1718859"/>
            <a:ext cx="3810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66800" y="1059444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Pre-treatment of cells with pan-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caspase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inhibitor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 does not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protect JNK activation, induction of DNA damage and inactivation of ERK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228510" y="457200"/>
            <a:ext cx="2636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4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36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39897" y="2594252"/>
            <a:ext cx="952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p-JNK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01797" y="2899052"/>
            <a:ext cx="952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JNK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49397" y="3965852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p-p44/42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649397" y="4270652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p44/42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649397" y="3280052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-p38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49397" y="3584852"/>
            <a:ext cx="1091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p38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 Box 9"/>
          <p:cNvSpPr txBox="1">
            <a:spLocks noChangeArrowheads="1"/>
          </p:cNvSpPr>
          <p:nvPr/>
        </p:nvSpPr>
        <p:spPr bwMode="auto">
          <a:xfrm>
            <a:off x="3792397" y="1987701"/>
            <a:ext cx="762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scramble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4554397" y="1987701"/>
            <a:ext cx="91598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shHDAC6</a:t>
            </a:r>
          </a:p>
        </p:txBody>
      </p:sp>
      <p:sp>
        <p:nvSpPr>
          <p:cNvPr id="53" name="Text Box 9"/>
          <p:cNvSpPr txBox="1">
            <a:spLocks noChangeArrowheads="1"/>
          </p:cNvSpPr>
          <p:nvPr/>
        </p:nvSpPr>
        <p:spPr bwMode="auto">
          <a:xfrm rot="16200000">
            <a:off x="3668851" y="2260598"/>
            <a:ext cx="521732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 Box 10"/>
          <p:cNvSpPr txBox="1">
            <a:spLocks noChangeArrowheads="1"/>
          </p:cNvSpPr>
          <p:nvPr/>
        </p:nvSpPr>
        <p:spPr bwMode="auto">
          <a:xfrm rot="16200000">
            <a:off x="3929716" y="2140465"/>
            <a:ext cx="76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CFZ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 Box 9"/>
          <p:cNvSpPr txBox="1">
            <a:spLocks noChangeArrowheads="1"/>
          </p:cNvSpPr>
          <p:nvPr/>
        </p:nvSpPr>
        <p:spPr bwMode="auto">
          <a:xfrm rot="16200000">
            <a:off x="4425850" y="2228734"/>
            <a:ext cx="609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 Box 10"/>
          <p:cNvSpPr txBox="1">
            <a:spLocks noChangeArrowheads="1"/>
          </p:cNvSpPr>
          <p:nvPr/>
        </p:nvSpPr>
        <p:spPr bwMode="auto">
          <a:xfrm rot="16200000">
            <a:off x="4844116" y="2216665"/>
            <a:ext cx="609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CFZ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488" name="Picture 1176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884" y="4318168"/>
            <a:ext cx="17145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90" name="Picture 1178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884" y="4044432"/>
            <a:ext cx="17145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92" name="Picture 1180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638" y="3661411"/>
            <a:ext cx="17145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94" name="Picture 1182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369" y="3305541"/>
            <a:ext cx="17145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96" name="Picture 1184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567" y="2991216"/>
            <a:ext cx="17145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98" name="Picture 1186"/>
          <p:cNvPicPr>
            <a:picLocks noChangeAspect="1" noChangeArrowheads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0" y="2653278"/>
            <a:ext cx="17145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1" y="4977825"/>
            <a:ext cx="7051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Legend :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SUDHL4 cells were transiently transfected with shHDAC6 or scrambled sequence construct as described in Methods and exposed to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3.0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CFZ for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20h. 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Protein expression was determined by Western blotting using indicated antibodies.  Results are representative of three independent experiments.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667000" y="45720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Tubulin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566" y="4639984"/>
            <a:ext cx="1709817" cy="301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044906" y="1283732"/>
            <a:ext cx="7337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Knocking down HDAC6 expression by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shRNA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recapitulate signaling events  when treated with ACY1215 alone similar to combined treatment of CFZ+ ACY1215 to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untransfected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66422" y="762000"/>
            <a:ext cx="2636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5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11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14400" y="4521875"/>
            <a:ext cx="7257809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Legend : (A) </a:t>
            </a:r>
            <a:r>
              <a:rPr lang="en-US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Bortezomib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-resistant SUDHL16-10BR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OCI-LY7-40BR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or Granta-25BR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treated with minimally toxic concentrations of CFZ and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 alone or in combination.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Concentrations were as follows: SUDHL16-10BR - CFZ (5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±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ACY1215(1.5 µM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OCI-LY7-40BR - CFZ (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US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±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2.0 µM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Granta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25BR - CFZ (12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±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 (2.0µM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 Cell death was monitored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48h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drug exposure by flow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cytometry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7AAD staining.    (B) SUDHL16-10BR cells were exposed (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24h)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CFZ and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 as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(A), after which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Western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blot analysis was performed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indicated antibodies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= significantly greater than values obtained for CFZ or ACY1215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treatment alone; P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0.02. 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27113" y="1368425"/>
            <a:ext cx="3810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989513" y="1474787"/>
            <a:ext cx="3810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410200" y="2163762"/>
            <a:ext cx="76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PARP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414962" y="3581400"/>
            <a:ext cx="7572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Tubulin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403850" y="2667000"/>
            <a:ext cx="768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p-JNK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219700" y="2362200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 caspase3</a:t>
            </a:r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5475287" y="3276600"/>
            <a:ext cx="6969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l-GR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H2A.X</a:t>
            </a:r>
            <a:endParaRPr lang="el-G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5" name="Text Box 12"/>
          <p:cNvSpPr txBox="1">
            <a:spLocks noChangeArrowheads="1"/>
          </p:cNvSpPr>
          <p:nvPr/>
        </p:nvSpPr>
        <p:spPr bwMode="auto">
          <a:xfrm>
            <a:off x="6208713" y="1325562"/>
            <a:ext cx="1295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SUDHL16-10BR 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6" name="Text Box 13"/>
          <p:cNvSpPr txBox="1">
            <a:spLocks noChangeArrowheads="1"/>
          </p:cNvSpPr>
          <p:nvPr/>
        </p:nvSpPr>
        <p:spPr bwMode="auto">
          <a:xfrm rot="5400000" flipV="1">
            <a:off x="5969794" y="1808955"/>
            <a:ext cx="679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7" name="Text Box 14"/>
          <p:cNvSpPr txBox="1">
            <a:spLocks noChangeArrowheads="1"/>
          </p:cNvSpPr>
          <p:nvPr/>
        </p:nvSpPr>
        <p:spPr bwMode="auto">
          <a:xfrm rot="5400000" flipV="1">
            <a:off x="6507560" y="1735941"/>
            <a:ext cx="82311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 </a:t>
            </a:r>
            <a:endParaRPr lang="el-G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8" name="Text Box 15"/>
          <p:cNvSpPr txBox="1">
            <a:spLocks noChangeArrowheads="1"/>
          </p:cNvSpPr>
          <p:nvPr/>
        </p:nvSpPr>
        <p:spPr bwMode="auto">
          <a:xfrm rot="5400000" flipV="1">
            <a:off x="6911581" y="1643608"/>
            <a:ext cx="8231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CFZ + </a:t>
            </a: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</a:t>
            </a:r>
            <a:endParaRPr lang="el-G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9" name="Text Box 16"/>
          <p:cNvSpPr txBox="1">
            <a:spLocks noChangeArrowheads="1"/>
          </p:cNvSpPr>
          <p:nvPr/>
        </p:nvSpPr>
        <p:spPr bwMode="auto">
          <a:xfrm rot="5400000" flipV="1">
            <a:off x="6351588" y="1885949"/>
            <a:ext cx="5254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CFZ </a:t>
            </a:r>
            <a:endParaRPr lang="el-GR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65" name="Text Box 68"/>
          <p:cNvSpPr txBox="1">
            <a:spLocks noChangeArrowheads="1"/>
          </p:cNvSpPr>
          <p:nvPr/>
        </p:nvSpPr>
        <p:spPr bwMode="auto">
          <a:xfrm>
            <a:off x="5546725" y="2971800"/>
            <a:ext cx="6254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p-p38</a:t>
            </a:r>
          </a:p>
        </p:txBody>
      </p:sp>
      <p:pic>
        <p:nvPicPr>
          <p:cNvPr id="6166" name="Picture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286" y="3000375"/>
            <a:ext cx="1379538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2892613"/>
              </p:ext>
            </p:extLst>
          </p:nvPr>
        </p:nvGraphicFramePr>
        <p:xfrm>
          <a:off x="1243013" y="1219200"/>
          <a:ext cx="3836987" cy="338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48" name="Prism 6" r:id="rId4" imgW="3549137" imgH="3133340" progId="Prism6.Document">
                  <p:embed/>
                </p:oleObj>
              </mc:Choice>
              <mc:Fallback>
                <p:oleObj name="Prism 6" r:id="rId4" imgW="3549137" imgH="313334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43013" y="1219200"/>
                        <a:ext cx="3836987" cy="3387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343400" y="1674297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91000" y="17642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000" y="1722953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878" name="Picture 470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286" y="3657600"/>
            <a:ext cx="1379538" cy="24045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881" name="Picture 473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647" y="3352800"/>
            <a:ext cx="1379538" cy="22701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888" name="Picture 480"/>
          <p:cNvPicPr>
            <a:picLocks noChangeAspect="1" noChangeArrowheads="1"/>
          </p:cNvPicPr>
          <p:nvPr/>
        </p:nvPicPr>
        <p:blipFill>
          <a:blip r:embed="rId10">
            <a:grayscl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38400"/>
            <a:ext cx="1382985" cy="24105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901" name="Picture 493"/>
          <p:cNvPicPr>
            <a:picLocks noChangeAspect="1" noChangeArrowheads="1"/>
          </p:cNvPicPr>
          <p:nvPr/>
        </p:nvPicPr>
        <p:blipFill>
          <a:blip r:embed="rId12">
            <a:grayscl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285" y="2743200"/>
            <a:ext cx="1371899" cy="20399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914" name="Picture 506"/>
          <p:cNvPicPr>
            <a:picLocks noChangeAspect="1" noChangeArrowheads="1"/>
          </p:cNvPicPr>
          <p:nvPr/>
        </p:nvPicPr>
        <p:blipFill>
          <a:blip r:embed="rId14" cstate="print">
            <a:grayscl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24881"/>
            <a:ext cx="1379537" cy="13731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008786" y="807785"/>
            <a:ext cx="7163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 :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CFZ and ACY1215 interact synergistically in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bortezomib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-resistant DLBCL and MCL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200400" y="228600"/>
            <a:ext cx="2636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6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83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069120" y="5383649"/>
            <a:ext cx="74652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Legend : (A) SUDHL4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transiently transfected with MEK1-CA or empty vector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constructs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24h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then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exposed (48h) to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CFZ (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3.0 </a:t>
            </a:r>
            <a:r>
              <a:rPr lang="en-US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ACY1215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2.0 µM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Cell death determined by flow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cytometry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7AAD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staining. Inset: Expression of MEK1/p-ERK cells transfected with NC (scramble) to MEK1-CA cDNA construct.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SUDHL4 cells were transfected and treated as described in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above for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24h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expression of the indicated proteins was monitored by Western blotting. </a:t>
            </a:r>
          </a:p>
        </p:txBody>
      </p:sp>
      <p:pic>
        <p:nvPicPr>
          <p:cNvPr id="922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3" y="2799200"/>
            <a:ext cx="1009650" cy="4238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1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3" y="2237225"/>
            <a:ext cx="1009650" cy="48418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222" name="Text Box 23"/>
          <p:cNvSpPr txBox="1">
            <a:spLocks noChangeArrowheads="1"/>
          </p:cNvSpPr>
          <p:nvPr/>
        </p:nvSpPr>
        <p:spPr bwMode="auto">
          <a:xfrm>
            <a:off x="2312988" y="2815075"/>
            <a:ext cx="7350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p-ERK</a:t>
            </a:r>
          </a:p>
        </p:txBody>
      </p:sp>
      <p:sp>
        <p:nvSpPr>
          <p:cNvPr id="9223" name="Text Box 23"/>
          <p:cNvSpPr txBox="1">
            <a:spLocks noChangeArrowheads="1"/>
          </p:cNvSpPr>
          <p:nvPr/>
        </p:nvSpPr>
        <p:spPr bwMode="auto">
          <a:xfrm>
            <a:off x="2389187" y="2373750"/>
            <a:ext cx="7350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MEK1</a:t>
            </a:r>
          </a:p>
        </p:txBody>
      </p:sp>
      <p:sp>
        <p:nvSpPr>
          <p:cNvPr id="9224" name="Text Box 23"/>
          <p:cNvSpPr txBox="1">
            <a:spLocks noChangeArrowheads="1"/>
          </p:cNvSpPr>
          <p:nvPr/>
        </p:nvSpPr>
        <p:spPr bwMode="auto">
          <a:xfrm rot="16200000">
            <a:off x="2835276" y="1613337"/>
            <a:ext cx="735012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SUDHL4-NC</a:t>
            </a:r>
          </a:p>
        </p:txBody>
      </p:sp>
      <p:sp>
        <p:nvSpPr>
          <p:cNvPr id="9225" name="Text Box 23"/>
          <p:cNvSpPr txBox="1">
            <a:spLocks noChangeArrowheads="1"/>
          </p:cNvSpPr>
          <p:nvPr/>
        </p:nvSpPr>
        <p:spPr bwMode="auto">
          <a:xfrm rot="16200000">
            <a:off x="3199324" y="1538591"/>
            <a:ext cx="10403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SUDHL4 - MEK1 - CA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348394"/>
              </p:ext>
            </p:extLst>
          </p:nvPr>
        </p:nvGraphicFramePr>
        <p:xfrm>
          <a:off x="1508125" y="2962712"/>
          <a:ext cx="3849688" cy="2471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1" name="Prism 3" r:id="rId5" imgW="3768820" imgH="2419515" progId="Prism.Document">
                  <p:embed/>
                </p:oleObj>
              </mc:Choice>
              <mc:Fallback>
                <p:oleObj name="Prism 3" r:id="rId5" imgW="3768820" imgH="2419515" progId="Prism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08125" y="2962712"/>
                        <a:ext cx="3849688" cy="2471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4"/>
          <p:cNvSpPr txBox="1">
            <a:spLocks noChangeArrowheads="1"/>
          </p:cNvSpPr>
          <p:nvPr/>
        </p:nvSpPr>
        <p:spPr bwMode="auto">
          <a:xfrm rot="16200000">
            <a:off x="6170095" y="2615128"/>
            <a:ext cx="369332" cy="10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SUDHL4-NC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35"/>
          <p:cNvSpPr txBox="1">
            <a:spLocks noChangeArrowheads="1"/>
          </p:cNvSpPr>
          <p:nvPr/>
        </p:nvSpPr>
        <p:spPr bwMode="auto">
          <a:xfrm rot="16200000">
            <a:off x="7473434" y="2356367"/>
            <a:ext cx="36933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SUDHL4–MEK1-CA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Box 39"/>
          <p:cNvSpPr txBox="1">
            <a:spLocks noChangeArrowheads="1"/>
          </p:cNvSpPr>
          <p:nvPr/>
        </p:nvSpPr>
        <p:spPr bwMode="auto">
          <a:xfrm>
            <a:off x="5029200" y="3963632"/>
            <a:ext cx="914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-p44/42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39"/>
          <p:cNvSpPr txBox="1">
            <a:spLocks noChangeArrowheads="1"/>
          </p:cNvSpPr>
          <p:nvPr/>
        </p:nvSpPr>
        <p:spPr bwMode="auto">
          <a:xfrm>
            <a:off x="5029200" y="4355743"/>
            <a:ext cx="914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Tubulin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 rot="5400000" flipV="1">
            <a:off x="5885766" y="3609748"/>
            <a:ext cx="5450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 rot="5400000" flipV="1">
            <a:off x="6174701" y="3374936"/>
            <a:ext cx="830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CFZ + </a:t>
            </a: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</a:t>
            </a:r>
            <a:endParaRPr lang="el-G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 rot="5400000" flipV="1">
            <a:off x="6980367" y="3609748"/>
            <a:ext cx="5450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 rot="5400000" flipV="1">
            <a:off x="7310856" y="3357791"/>
            <a:ext cx="8643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CFZ + </a:t>
            </a: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</a:t>
            </a:r>
            <a:endParaRPr lang="el-G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470" name="Picture 278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37" y="3943788"/>
            <a:ext cx="923925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72" name="Picture 280"/>
          <p:cNvPicPr>
            <a:picLocks noChangeAspect="1" noChangeArrowheads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944581"/>
            <a:ext cx="10477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74" name="Picture 282"/>
          <p:cNvPicPr>
            <a:picLocks noChangeAspect="1" noChangeArrowheads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25" y="4287481"/>
            <a:ext cx="92392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43000" y="2756892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"/>
          <p:cNvSpPr txBox="1"/>
          <p:nvPr/>
        </p:nvSpPr>
        <p:spPr>
          <a:xfrm>
            <a:off x="4876800" y="282142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pic>
        <p:nvPicPr>
          <p:cNvPr id="18503" name="Picture 7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4380450"/>
            <a:ext cx="1028700" cy="2411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990600" y="987624"/>
            <a:ext cx="7163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 : Constitutive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MEK/ERK phosphorylation does not protect SUDHL4 cells from the  ACY1215+CFZ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regimen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189790" y="381000"/>
            <a:ext cx="2636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7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13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973379" y="5046583"/>
            <a:ext cx="71634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Legend : (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U2932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transiently transfected with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Histone 1.2 cDNA construct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empty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vector (scramble)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constructs for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24h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then exposed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(48h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CFZ (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3.0nM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+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(2.0 µM). Cell death determined by flow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cytometry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7AAD staining. Inset: Expression of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Histone1.2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transfected with NC (scramble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shH1.2 cDNA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construct. (B)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U2932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transfected and treated as described in (A) above for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24h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expression of the indicated proteins was monitored by Western blotting.  </a:t>
            </a:r>
          </a:p>
        </p:txBody>
      </p:sp>
      <p:grpSp>
        <p:nvGrpSpPr>
          <p:cNvPr id="4099" name="Group 15"/>
          <p:cNvGrpSpPr>
            <a:grpSpLocks/>
          </p:cNvGrpSpPr>
          <p:nvPr/>
        </p:nvGrpSpPr>
        <p:grpSpPr bwMode="auto">
          <a:xfrm>
            <a:off x="1219200" y="2257555"/>
            <a:ext cx="3814763" cy="3309033"/>
            <a:chOff x="2852" y="1368"/>
            <a:chExt cx="2403" cy="1975"/>
          </a:xfrm>
        </p:grpSpPr>
        <p:graphicFrame>
          <p:nvGraphicFramePr>
            <p:cNvPr id="4115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59894677"/>
                </p:ext>
              </p:extLst>
            </p:nvPr>
          </p:nvGraphicFramePr>
          <p:xfrm>
            <a:off x="2852" y="1368"/>
            <a:ext cx="2403" cy="1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25" name="Prism 6" r:id="rId4" imgW="3814557" imgH="3137662" progId="Prism6.Document">
                    <p:embed/>
                  </p:oleObj>
                </mc:Choice>
                <mc:Fallback>
                  <p:oleObj name="Prism 6" r:id="rId4" imgW="3814557" imgH="3137662" progId="Prism6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2" y="1368"/>
                          <a:ext cx="2403" cy="1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16" name="Text Box 13"/>
            <p:cNvSpPr txBox="1">
              <a:spLocks noChangeArrowheads="1"/>
            </p:cNvSpPr>
            <p:nvPr/>
          </p:nvSpPr>
          <p:spPr bwMode="auto">
            <a:xfrm>
              <a:off x="4629" y="1917"/>
              <a:ext cx="240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8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</a:p>
          </p:txBody>
        </p:sp>
      </p:grpSp>
      <p:sp>
        <p:nvSpPr>
          <p:cNvPr id="4108" name="Text Box 34"/>
          <p:cNvSpPr txBox="1">
            <a:spLocks noChangeArrowheads="1"/>
          </p:cNvSpPr>
          <p:nvPr/>
        </p:nvSpPr>
        <p:spPr bwMode="auto">
          <a:xfrm rot="10800000">
            <a:off x="2810669" y="1375588"/>
            <a:ext cx="55399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U2932-scram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9" name="Text Box 35"/>
          <p:cNvSpPr txBox="1">
            <a:spLocks noChangeArrowheads="1"/>
          </p:cNvSpPr>
          <p:nvPr/>
        </p:nvSpPr>
        <p:spPr bwMode="auto">
          <a:xfrm rot="10800000">
            <a:off x="3267869" y="1263134"/>
            <a:ext cx="55399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U2932 </a:t>
            </a: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shH1.2</a:t>
            </a:r>
          </a:p>
        </p:txBody>
      </p:sp>
      <p:sp>
        <p:nvSpPr>
          <p:cNvPr id="4112" name="Text Box 39"/>
          <p:cNvSpPr txBox="1">
            <a:spLocks noChangeArrowheads="1"/>
          </p:cNvSpPr>
          <p:nvPr/>
        </p:nvSpPr>
        <p:spPr bwMode="auto">
          <a:xfrm>
            <a:off x="1920896" y="1981200"/>
            <a:ext cx="914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Histone 1.2</a:t>
            </a:r>
          </a:p>
        </p:txBody>
      </p:sp>
      <p:sp>
        <p:nvSpPr>
          <p:cNvPr id="21" name="Text Box 39"/>
          <p:cNvSpPr txBox="1">
            <a:spLocks noChangeArrowheads="1"/>
          </p:cNvSpPr>
          <p:nvPr/>
        </p:nvSpPr>
        <p:spPr bwMode="auto">
          <a:xfrm>
            <a:off x="1905000" y="2257345"/>
            <a:ext cx="914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Tubulin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34"/>
          <p:cNvSpPr txBox="1">
            <a:spLocks noChangeArrowheads="1"/>
          </p:cNvSpPr>
          <p:nvPr/>
        </p:nvSpPr>
        <p:spPr bwMode="auto">
          <a:xfrm rot="16200000">
            <a:off x="6266897" y="1933316"/>
            <a:ext cx="369332" cy="10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U2932-scram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35"/>
          <p:cNvSpPr txBox="1">
            <a:spLocks noChangeArrowheads="1"/>
          </p:cNvSpPr>
          <p:nvPr/>
        </p:nvSpPr>
        <p:spPr bwMode="auto">
          <a:xfrm rot="16200000">
            <a:off x="7222985" y="1881306"/>
            <a:ext cx="369332" cy="118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U2932-shH1.2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 Box 39"/>
          <p:cNvSpPr txBox="1">
            <a:spLocks noChangeArrowheads="1"/>
          </p:cNvSpPr>
          <p:nvPr/>
        </p:nvSpPr>
        <p:spPr bwMode="auto">
          <a:xfrm>
            <a:off x="5011702" y="3230562"/>
            <a:ext cx="914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PARP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39"/>
          <p:cNvSpPr txBox="1">
            <a:spLocks noChangeArrowheads="1"/>
          </p:cNvSpPr>
          <p:nvPr/>
        </p:nvSpPr>
        <p:spPr bwMode="auto">
          <a:xfrm>
            <a:off x="5011702" y="3960296"/>
            <a:ext cx="914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Tubulin</a:t>
            </a:r>
            <a:endParaRPr lang="en-US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auto">
          <a:xfrm rot="5400000" flipV="1">
            <a:off x="5896069" y="2859890"/>
            <a:ext cx="5450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 rot="5400000" flipV="1">
            <a:off x="6189040" y="2601963"/>
            <a:ext cx="8762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CFZ + </a:t>
            </a: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</a:t>
            </a:r>
            <a:endParaRPr lang="el-G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 Box 13"/>
          <p:cNvSpPr txBox="1">
            <a:spLocks noChangeArrowheads="1"/>
          </p:cNvSpPr>
          <p:nvPr/>
        </p:nvSpPr>
        <p:spPr bwMode="auto">
          <a:xfrm rot="5400000" flipV="1">
            <a:off x="6782668" y="2848223"/>
            <a:ext cx="5450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 Box 15"/>
          <p:cNvSpPr txBox="1">
            <a:spLocks noChangeArrowheads="1"/>
          </p:cNvSpPr>
          <p:nvPr/>
        </p:nvSpPr>
        <p:spPr bwMode="auto">
          <a:xfrm rot="5400000" flipV="1">
            <a:off x="7140820" y="2596129"/>
            <a:ext cx="8645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CFZ + </a:t>
            </a: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</a:t>
            </a:r>
            <a:endParaRPr lang="el-G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4973602" y="3505200"/>
            <a:ext cx="952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 caspase3</a:t>
            </a:r>
          </a:p>
        </p:txBody>
      </p:sp>
      <p:pic>
        <p:nvPicPr>
          <p:cNvPr id="12468" name="Picture 180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610" y="1989123"/>
            <a:ext cx="100012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70" name="Picture 182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939" y="2324297"/>
            <a:ext cx="990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76" name="Picture 188"/>
          <p:cNvPicPr>
            <a:picLocks noChangeAspect="1" noChangeArrowheads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402" y="3238620"/>
            <a:ext cx="18669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78" name="Picture 190"/>
          <p:cNvPicPr>
            <a:picLocks noChangeAspect="1" noChangeArrowheads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402" y="3578200"/>
            <a:ext cx="1876425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80" name="Picture 192"/>
          <p:cNvPicPr>
            <a:picLocks noChangeAspect="1" noChangeArrowheads="1"/>
          </p:cNvPicPr>
          <p:nvPr/>
        </p:nvPicPr>
        <p:blipFill>
          <a:blip r:embed="rId1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402" y="3906956"/>
            <a:ext cx="187642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066800" y="1996856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"/>
          <p:cNvSpPr txBox="1"/>
          <p:nvPr/>
        </p:nvSpPr>
        <p:spPr>
          <a:xfrm>
            <a:off x="4868069" y="217813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4599" y="852368"/>
            <a:ext cx="7163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Knocking down of Histone1.2 circumvent the lethality of ACY1215+CFZ  drug regimen in U2932 cells.</a:t>
            </a:r>
          </a:p>
        </p:txBody>
      </p:sp>
      <p:sp>
        <p:nvSpPr>
          <p:cNvPr id="3" name="Rectangle 2"/>
          <p:cNvSpPr/>
          <p:nvPr/>
        </p:nvSpPr>
        <p:spPr>
          <a:xfrm>
            <a:off x="3266422" y="304800"/>
            <a:ext cx="2636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8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81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123" name="Group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755185"/>
              </p:ext>
            </p:extLst>
          </p:nvPr>
        </p:nvGraphicFramePr>
        <p:xfrm>
          <a:off x="1719263" y="1916668"/>
          <a:ext cx="5562600" cy="2746376"/>
        </p:xfrm>
        <a:graphic>
          <a:graphicData uri="http://schemas.openxmlformats.org/drawingml/2006/table">
            <a:tbl>
              <a:tblPr/>
              <a:tblGrid>
                <a:gridCol w="1112838"/>
                <a:gridCol w="1111250"/>
                <a:gridCol w="1114425"/>
                <a:gridCol w="1058862"/>
                <a:gridCol w="1165225"/>
              </a:tblGrid>
              <a:tr h="37468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Treatment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Chymotryptic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-like proteasome activity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43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SUDHL16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% inhibition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OCI-LY7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% inhibition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control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301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±1.9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235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2.2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CFZ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60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38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0.6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ACY1215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283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226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CFZ + ACY1215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57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81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37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1.7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06" name="TextBox 1"/>
          <p:cNvSpPr txBox="1">
            <a:spLocks noChangeArrowheads="1"/>
          </p:cNvSpPr>
          <p:nvPr/>
        </p:nvSpPr>
        <p:spPr bwMode="auto">
          <a:xfrm>
            <a:off x="1676400" y="4888468"/>
            <a:ext cx="5715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Legend : SUDHL16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OCI-LY7 cells were exposed to CFZ (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SUDHL16-2.5 </a:t>
            </a:r>
            <a:r>
              <a:rPr lang="en-US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OCI-LY7-3.5 </a:t>
            </a:r>
            <a:r>
              <a:rPr lang="en-US" alt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±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ACY1215 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SUDHL16-1.5 µM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OCI-LY7-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2.0 µM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for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4h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chymotryptic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activity was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monitored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described in </a:t>
            </a: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14500" y="1131332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Addition of ACY1215 to CFZ does not enhance inhibition of 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chymotryptic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activity in DLBCL cells. </a:t>
            </a:r>
          </a:p>
        </p:txBody>
      </p:sp>
      <p:sp>
        <p:nvSpPr>
          <p:cNvPr id="2" name="Rectangle 1"/>
          <p:cNvSpPr/>
          <p:nvPr/>
        </p:nvSpPr>
        <p:spPr>
          <a:xfrm>
            <a:off x="3124200" y="685800"/>
            <a:ext cx="2525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1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12526</TotalTime>
  <Words>1481</Words>
  <Application>Microsoft Office PowerPoint</Application>
  <PresentationFormat>On-screen Show (4:3)</PresentationFormat>
  <Paragraphs>264</Paragraphs>
  <Slides>10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Office Theme</vt:lpstr>
      <vt:lpstr>Prism 6</vt:lpstr>
      <vt:lpstr>Image</vt:lpstr>
      <vt:lpstr>Prism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Girija Dasmahapatra</dc:creator>
  <cp:lastModifiedBy>Girija Dasmahapatra</cp:lastModifiedBy>
  <cp:revision>256</cp:revision>
  <cp:lastPrinted>2014-07-18T20:15:11Z</cp:lastPrinted>
  <dcterms:created xsi:type="dcterms:W3CDTF">2006-08-16T00:00:00Z</dcterms:created>
  <dcterms:modified xsi:type="dcterms:W3CDTF">2014-08-04T12:26:17Z</dcterms:modified>
</cp:coreProperties>
</file>