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</p:sldIdLst>
  <p:sldSz cx="6858000" cy="9144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6" autoAdjust="0"/>
    <p:restoredTop sz="94660"/>
  </p:normalViewPr>
  <p:slideViewPr>
    <p:cSldViewPr>
      <p:cViewPr>
        <p:scale>
          <a:sx n="200" d="100"/>
          <a:sy n="200" d="100"/>
        </p:scale>
        <p:origin x="624" y="172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ysClr val="windowText" lastClr="000000">
                <a:lumMod val="85000"/>
                <a:lumOff val="15000"/>
              </a:sysClr>
            </a:solidFill>
            <a:ln w="3175">
              <a:solidFill>
                <a:sysClr val="windowText" lastClr="000000"/>
              </a:solidFill>
            </a:ln>
          </c:spPr>
          <c:invertIfNegative val="0"/>
          <c:val>
            <c:numRef>
              <c:f>'diagrams for thesis'!$Z$4:$Z$7</c:f>
              <c:numCache>
                <c:formatCode>General</c:formatCode>
                <c:ptCount val="4"/>
                <c:pt idx="0">
                  <c:v>493.03119370437093</c:v>
                </c:pt>
                <c:pt idx="1">
                  <c:v>100.71317728800179</c:v>
                </c:pt>
                <c:pt idx="2">
                  <c:v>110.07053686904358</c:v>
                </c:pt>
                <c:pt idx="3">
                  <c:v>129.22672142008503</c:v>
                </c:pt>
              </c:numCache>
            </c:numRef>
          </c:val>
        </c:ser>
        <c:ser>
          <c:idx val="1"/>
          <c:order val="1"/>
          <c:spPr>
            <a:solidFill>
              <a:sysClr val="windowText" lastClr="000000">
                <a:lumMod val="85000"/>
                <a:lumOff val="15000"/>
              </a:sysClr>
            </a:solidFill>
            <a:ln w="3175">
              <a:solidFill>
                <a:sysClr val="windowText" lastClr="000000"/>
              </a:solidFill>
            </a:ln>
          </c:spPr>
          <c:invertIfNegative val="0"/>
          <c:val>
            <c:numRef>
              <c:f>'diagrams for thesis'!$AA$4:$AA$7</c:f>
              <c:numCache>
                <c:formatCode>General</c:formatCode>
                <c:ptCount val="4"/>
                <c:pt idx="0">
                  <c:v>453.73550993960998</c:v>
                </c:pt>
                <c:pt idx="2">
                  <c:v>105.30081360471837</c:v>
                </c:pt>
                <c:pt idx="3">
                  <c:v>127.31005675025635</c:v>
                </c:pt>
              </c:numCache>
            </c:numRef>
          </c:val>
        </c:ser>
        <c:ser>
          <c:idx val="2"/>
          <c:order val="2"/>
          <c:spPr>
            <a:solidFill>
              <a:schemeClr val="tx1">
                <a:lumMod val="50000"/>
                <a:lumOff val="50000"/>
              </a:schemeClr>
            </a:solidFill>
            <a:ln w="3175">
              <a:solidFill>
                <a:sysClr val="windowText" lastClr="000000"/>
              </a:solidFill>
            </a:ln>
          </c:spPr>
          <c:invertIfNegative val="0"/>
          <c:val>
            <c:numRef>
              <c:f>'diagrams for thesis'!$AB$4:$AB$7</c:f>
              <c:numCache>
                <c:formatCode>General</c:formatCode>
                <c:ptCount val="4"/>
                <c:pt idx="0">
                  <c:v>514.36418392651456</c:v>
                </c:pt>
                <c:pt idx="1">
                  <c:v>115.23230493896835</c:v>
                </c:pt>
                <c:pt idx="2">
                  <c:v>108.61003103574896</c:v>
                </c:pt>
                <c:pt idx="3">
                  <c:v>131.16214831480701</c:v>
                </c:pt>
              </c:numCache>
            </c:numRef>
          </c:val>
        </c:ser>
        <c:ser>
          <c:idx val="3"/>
          <c:order val="3"/>
          <c:spPr>
            <a:solidFill>
              <a:schemeClr val="tx1">
                <a:lumMod val="50000"/>
                <a:lumOff val="50000"/>
              </a:schemeClr>
            </a:solidFill>
            <a:ln w="3175">
              <a:solidFill>
                <a:sysClr val="windowText" lastClr="000000"/>
              </a:solidFill>
            </a:ln>
          </c:spPr>
          <c:invertIfNegative val="0"/>
          <c:val>
            <c:numRef>
              <c:f>'diagrams for thesis'!$AC$4:$AC$7</c:f>
              <c:numCache>
                <c:formatCode>General</c:formatCode>
                <c:ptCount val="4"/>
                <c:pt idx="0">
                  <c:v>496.78954156389551</c:v>
                </c:pt>
                <c:pt idx="1">
                  <c:v>107.05527125299463</c:v>
                </c:pt>
                <c:pt idx="2">
                  <c:v>118.99385150804859</c:v>
                </c:pt>
                <c:pt idx="3">
                  <c:v>134.60227972703927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514112"/>
        <c:axId val="85515648"/>
      </c:barChart>
      <c:catAx>
        <c:axId val="85514112"/>
        <c:scaling>
          <c:orientation val="minMax"/>
        </c:scaling>
        <c:delete val="1"/>
        <c:axPos val="b"/>
        <c:majorTickMark val="out"/>
        <c:minorTickMark val="none"/>
        <c:tickLblPos val="nextTo"/>
        <c:crossAx val="85515648"/>
        <c:crosses val="autoZero"/>
        <c:auto val="1"/>
        <c:lblAlgn val="ctr"/>
        <c:lblOffset val="100"/>
        <c:noMultiLvlLbl val="0"/>
      </c:catAx>
      <c:valAx>
        <c:axId val="855156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ysClr val="windowText" lastClr="000000"/>
            </a:solidFill>
          </a:ln>
        </c:spPr>
        <c:txPr>
          <a:bodyPr/>
          <a:lstStyle/>
          <a:p>
            <a: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85514112"/>
        <c:crosses val="autoZero"/>
        <c:crossBetween val="between"/>
      </c:valAx>
      <c:spPr>
        <a:noFill/>
        <a:ln w="3175">
          <a:solidFill>
            <a:sysClr val="windowText" lastClr="000000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402"/>
          <p:cNvSpPr>
            <a:spLocks noChangeArrowheads="1"/>
          </p:cNvSpPr>
          <p:nvPr/>
        </p:nvSpPr>
        <p:spPr bwMode="auto">
          <a:xfrm rot="16200000">
            <a:off x="2111751" y="2477029"/>
            <a:ext cx="45507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ymbol" panose="05050102010706020507" pitchFamily="18" charset="2"/>
              </a:rPr>
              <a:t>m</a:t>
            </a:r>
            <a:r>
              <a:rPr kumimoji="0" lang="de-DE" altLang="de-DE" sz="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mol/g D.W.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750321" y="3035134"/>
            <a:ext cx="1287378" cy="107722"/>
            <a:chOff x="1921340" y="4028247"/>
            <a:chExt cx="1287378" cy="107722"/>
          </a:xfrm>
        </p:grpSpPr>
        <p:sp>
          <p:nvSpPr>
            <p:cNvPr id="351" name="Rectangle 472"/>
            <p:cNvSpPr>
              <a:spLocks noChangeArrowheads="1"/>
            </p:cNvSpPr>
            <p:nvPr/>
          </p:nvSpPr>
          <p:spPr bwMode="auto">
            <a:xfrm>
              <a:off x="1921340" y="4028247"/>
              <a:ext cx="118622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FN</a:t>
              </a:r>
              <a:endParaRPr kumimoji="0" lang="de-DE" altLang="de-D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2" name="Rectangle 473"/>
            <p:cNvSpPr>
              <a:spLocks noChangeArrowheads="1"/>
            </p:cNvSpPr>
            <p:nvPr/>
          </p:nvSpPr>
          <p:spPr bwMode="auto">
            <a:xfrm>
              <a:off x="2226528" y="4028247"/>
              <a:ext cx="185867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-S</a:t>
              </a:r>
              <a:endParaRPr kumimoji="0" lang="de-DE" altLang="de-D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Rectangle 474"/>
            <p:cNvSpPr>
              <a:spLocks noChangeArrowheads="1"/>
            </p:cNvSpPr>
            <p:nvPr/>
          </p:nvSpPr>
          <p:spPr bwMode="auto">
            <a:xfrm>
              <a:off x="2606174" y="4028247"/>
              <a:ext cx="20518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30' S</a:t>
              </a:r>
              <a:endParaRPr kumimoji="0" lang="de-DE" altLang="de-D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" name="Rectangle 475"/>
            <p:cNvSpPr>
              <a:spLocks noChangeArrowheads="1"/>
            </p:cNvSpPr>
            <p:nvPr/>
          </p:nvSpPr>
          <p:spPr bwMode="auto">
            <a:xfrm>
              <a:off x="3019564" y="4028247"/>
              <a:ext cx="189154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3h S</a:t>
              </a:r>
              <a:endParaRPr kumimoji="0" lang="de-DE" altLang="de-D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87" name="Group 1086"/>
          <p:cNvGrpSpPr/>
          <p:nvPr/>
        </p:nvGrpSpPr>
        <p:grpSpPr>
          <a:xfrm>
            <a:off x="4248922" y="2464094"/>
            <a:ext cx="453623" cy="304801"/>
            <a:chOff x="4699000" y="5121300"/>
            <a:chExt cx="453623" cy="304801"/>
          </a:xfrm>
        </p:grpSpPr>
        <p:grpSp>
          <p:nvGrpSpPr>
            <p:cNvPr id="106" name="Group 105"/>
            <p:cNvGrpSpPr/>
            <p:nvPr/>
          </p:nvGrpSpPr>
          <p:grpSpPr>
            <a:xfrm>
              <a:off x="4742455" y="5145113"/>
              <a:ext cx="366713" cy="257175"/>
              <a:chOff x="1614487" y="4880610"/>
              <a:chExt cx="366713" cy="257175"/>
            </a:xfrm>
          </p:grpSpPr>
          <p:sp>
            <p:nvSpPr>
              <p:cNvPr id="329" name="Rectangle 84"/>
              <p:cNvSpPr>
                <a:spLocks noChangeArrowheads="1"/>
              </p:cNvSpPr>
              <p:nvPr/>
            </p:nvSpPr>
            <p:spPr bwMode="auto">
              <a:xfrm>
                <a:off x="1614487" y="4880610"/>
                <a:ext cx="354013" cy="2571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0" name="Rectangle 85"/>
              <p:cNvSpPr>
                <a:spLocks noChangeArrowheads="1"/>
              </p:cNvSpPr>
              <p:nvPr/>
            </p:nvSpPr>
            <p:spPr bwMode="auto">
              <a:xfrm>
                <a:off x="1649412" y="4930616"/>
                <a:ext cx="49213" cy="44450"/>
              </a:xfrm>
              <a:prstGeom prst="rect">
                <a:avLst/>
              </a:prstGeom>
              <a:solidFill>
                <a:srgbClr val="333333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1" name="Rectangle 86"/>
              <p:cNvSpPr>
                <a:spLocks noChangeArrowheads="1"/>
              </p:cNvSpPr>
              <p:nvPr/>
            </p:nvSpPr>
            <p:spPr bwMode="auto">
              <a:xfrm>
                <a:off x="1727200" y="4899660"/>
                <a:ext cx="254000" cy="1063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6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Exp</a:t>
                </a:r>
                <a:r>
                  <a:rPr kumimoji="0" lang="de-DE" altLang="de-DE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1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" name="Rectangle 87"/>
              <p:cNvSpPr>
                <a:spLocks noChangeArrowheads="1"/>
              </p:cNvSpPr>
              <p:nvPr/>
            </p:nvSpPr>
            <p:spPr bwMode="auto">
              <a:xfrm>
                <a:off x="1649412" y="5056029"/>
                <a:ext cx="49213" cy="44450"/>
              </a:xfrm>
              <a:prstGeom prst="rect">
                <a:avLst/>
              </a:prstGeom>
              <a:solidFill>
                <a:srgbClr val="808080"/>
              </a:solidFill>
              <a:ln w="635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3" name="Rectangle 88"/>
              <p:cNvSpPr>
                <a:spLocks noChangeArrowheads="1"/>
              </p:cNvSpPr>
              <p:nvPr/>
            </p:nvSpPr>
            <p:spPr bwMode="auto">
              <a:xfrm>
                <a:off x="1727200" y="5025073"/>
                <a:ext cx="254000" cy="1063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Exp 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13" name="Rectangle 112"/>
            <p:cNvSpPr/>
            <p:nvPr/>
          </p:nvSpPr>
          <p:spPr>
            <a:xfrm>
              <a:off x="4699000" y="5121300"/>
              <a:ext cx="453623" cy="30480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06" name="Rectangle 386"/>
          <p:cNvSpPr>
            <a:spLocks noChangeArrowheads="1"/>
          </p:cNvSpPr>
          <p:nvPr/>
        </p:nvSpPr>
        <p:spPr bwMode="auto">
          <a:xfrm>
            <a:off x="3184653" y="1981200"/>
            <a:ext cx="29655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Sulfur</a:t>
            </a:r>
            <a:endParaRPr kumimoji="0" lang="de-DE" altLang="de-DE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3" name="Rectangle 612"/>
          <p:cNvSpPr/>
          <p:nvPr/>
        </p:nvSpPr>
        <p:spPr>
          <a:xfrm>
            <a:off x="3162619" y="0"/>
            <a:ext cx="3791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Bielecka et al., </a:t>
            </a:r>
            <a:r>
              <a:rPr lang="de-DE" dirty="0" err="1" smtClean="0"/>
              <a:t>Supplemental</a:t>
            </a:r>
            <a:r>
              <a:rPr lang="de-DE" dirty="0" smtClean="0"/>
              <a:t> </a:t>
            </a:r>
            <a:r>
              <a:rPr lang="de-DE" dirty="0" err="1" smtClean="0"/>
              <a:t>Figure</a:t>
            </a:r>
            <a:r>
              <a:rPr lang="de-DE" dirty="0" smtClean="0"/>
              <a:t> S2</a:t>
            </a:r>
            <a:endParaRPr lang="de-DE" dirty="0"/>
          </a:p>
        </p:txBody>
      </p:sp>
      <p:sp>
        <p:nvSpPr>
          <p:cNvPr id="614" name="Rectangle 613"/>
          <p:cNvSpPr/>
          <p:nvPr/>
        </p:nvSpPr>
        <p:spPr>
          <a:xfrm>
            <a:off x="1410437" y="3276600"/>
            <a:ext cx="40759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S2. Levels </a:t>
            </a:r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sulfur in </a:t>
            </a:r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Arabidopsis seedlings grown in liquid cultures under different </a:t>
            </a:r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sulfate regimes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 were conducted. FN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controls.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(FN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full nutrition; S,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resupplied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sulfate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n.a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not analyzed.</a:t>
            </a:r>
            <a:endParaRPr lang="de-DE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0" name="Chart 8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234742"/>
              </p:ext>
            </p:extLst>
          </p:nvPr>
        </p:nvGraphicFramePr>
        <p:xfrm>
          <a:off x="2343403" y="2026356"/>
          <a:ext cx="1947588" cy="1138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 rot="16200000">
            <a:off x="2988119" y="2860952"/>
            <a:ext cx="31290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n.a</a:t>
            </a:r>
            <a:r>
              <a:rPr lang="de-DE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608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0FB4CD0F454C4A92D9C0FA6E32AAE3" ma:contentTypeVersion="7" ma:contentTypeDescription="Create a new document." ma:contentTypeScope="" ma:versionID="a5800d4522ad6bb42b1b471843bdcecc">
  <xsd:schema xmlns:xsd="http://www.w3.org/2001/XMLSchema" xmlns:p="http://schemas.microsoft.com/office/2006/metadata/properties" xmlns:ns2="ad5e6ac6-7e28-44ff-b599-4b096ee3745e" targetNamespace="http://schemas.microsoft.com/office/2006/metadata/properties" ma:root="true" ma:fieldsID="9c3be0cea3e8431379a50517fac3f2af" ns2:_="">
    <xsd:import namespace="ad5e6ac6-7e28-44ff-b599-4b096ee3745e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ad5e6ac6-7e28-44ff-b599-4b096ee3745e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hecked_x0020_Out_x0020_To xmlns="ad5e6ac6-7e28-44ff-b599-4b096ee3745e">
      <UserInfo>
        <DisplayName/>
        <AccountId xsi:nil="true"/>
        <AccountType/>
      </UserInfo>
    </Checked_x0020_Out_x0020_To>
    <IsDeleted xmlns="ad5e6ac6-7e28-44ff-b599-4b096ee3745e">false</IsDeleted>
    <FileFormat xmlns="ad5e6ac6-7e28-44ff-b599-4b096ee3745e">PPTX</FileFormat>
    <TitleName xmlns="ad5e6ac6-7e28-44ff-b599-4b096ee3745e">Presentation 2.PPTX</TitleName>
    <StageName xmlns="ad5e6ac6-7e28-44ff-b599-4b096ee3745e">Upload</StageName>
    <DocumentType xmlns="ad5e6ac6-7e28-44ff-b599-4b096ee3745e">Presentation</DocumentType>
    <DocumentId xmlns="ad5e6ac6-7e28-44ff-b599-4b096ee3745e">Presentation 2.PPTX</DocumentId>
  </documentManagement>
</p:properties>
</file>

<file path=customXml/itemProps1.xml><?xml version="1.0" encoding="utf-8"?>
<ds:datastoreItem xmlns:ds="http://schemas.openxmlformats.org/officeDocument/2006/customXml" ds:itemID="{26BE8F2A-7FD5-4688-8E20-5DE23C4CE6ED}"/>
</file>

<file path=customXml/itemProps2.xml><?xml version="1.0" encoding="utf-8"?>
<ds:datastoreItem xmlns:ds="http://schemas.openxmlformats.org/officeDocument/2006/customXml" ds:itemID="{0B7F704A-A1BB-4F6C-9A2D-C2DE4971D7B8}"/>
</file>

<file path=customXml/itemProps3.xml><?xml version="1.0" encoding="utf-8"?>
<ds:datastoreItem xmlns:ds="http://schemas.openxmlformats.org/officeDocument/2006/customXml" ds:itemID="{10750CCF-FE9A-494B-8858-FC8A6E5C8F6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Mutsumi Watanabe</dc:creator>
  <cp:lastModifiedBy>Mutsumi Watanabe</cp:lastModifiedBy>
  <cp:revision>430</cp:revision>
  <cp:lastPrinted>2014-09-04T07:06:18Z</cp:lastPrinted>
  <dcterms:created xsi:type="dcterms:W3CDTF">2006-08-16T00:00:00Z</dcterms:created>
  <dcterms:modified xsi:type="dcterms:W3CDTF">2015-01-05T16:52:54Z</dcterms:modified>
</cp:coreProperties>
</file>