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437" r:id="rId2"/>
    <p:sldId id="478" r:id="rId3"/>
    <p:sldId id="480" r:id="rId4"/>
    <p:sldId id="481" r:id="rId5"/>
    <p:sldId id="442" r:id="rId6"/>
    <p:sldId id="482" r:id="rId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42" autoAdjust="0"/>
    <p:restoredTop sz="94629" autoAdjust="0"/>
  </p:normalViewPr>
  <p:slideViewPr>
    <p:cSldViewPr>
      <p:cViewPr varScale="1">
        <p:scale>
          <a:sx n="126" d="100"/>
          <a:sy n="126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lixinz\Desktop\SDC-1%20ELISA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lixinz\Desktop\Supp.%20SDC1-ELISA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Documents%20and%20Settings\lixinz\Desktop\Supp.%20SDC1-ELISA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Documents%20and%20Settings\lixinz\Desktop\Supp.%20SDC1-ELISA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Documents%20and%20Settings\lixinz\Desktop\HPSE%20activity%20in%20mouse%20tissue%20(Fig.4A)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223184601924771"/>
          <c:y val="0.11128463108778085"/>
          <c:w val="0.8272125984251969"/>
          <c:h val="0.77338327500728998"/>
        </c:manualLayout>
      </c:layout>
      <c:barChart>
        <c:barDir val="col"/>
        <c:grouping val="clustered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chemeClr val="tx2"/>
              </a:solidFill>
            </c:spPr>
          </c:dPt>
          <c:errBars>
            <c:errBarType val="both"/>
            <c:errValType val="cust"/>
            <c:plus>
              <c:numRef>
                <c:f>Sheet1!$D$1:$F$1</c:f>
                <c:numCache>
                  <c:formatCode>General</c:formatCode>
                  <c:ptCount val="3"/>
                  <c:pt idx="0">
                    <c:v>2.2000000000000047E-2</c:v>
                  </c:pt>
                  <c:pt idx="1">
                    <c:v>1.3400000000000124E-2</c:v>
                  </c:pt>
                  <c:pt idx="2">
                    <c:v>1.4300000000000023E-2</c:v>
                  </c:pt>
                </c:numCache>
              </c:numRef>
            </c:plus>
            <c:minus>
              <c:numRef>
                <c:f>Sheet1!$D$2:$F$2</c:f>
                <c:numCache>
                  <c:formatCode>General</c:formatCode>
                  <c:ptCount val="3"/>
                  <c:pt idx="0">
                    <c:v>3.2000000000000105E-2</c:v>
                  </c:pt>
                  <c:pt idx="1">
                    <c:v>1.4000000000000063E-3</c:v>
                  </c:pt>
                  <c:pt idx="2">
                    <c:v>2.0300000000000002E-2</c:v>
                  </c:pt>
                </c:numCache>
              </c:numRef>
            </c:minus>
          </c:errBars>
          <c:cat>
            <c:strRef>
              <c:f>Sheet1!$E$5:$E$7</c:f>
              <c:strCache>
                <c:ptCount val="3"/>
                <c:pt idx="0">
                  <c:v>BR</c:v>
                </c:pt>
                <c:pt idx="1">
                  <c:v>BR-Lr1</c:v>
                </c:pt>
                <c:pt idx="2">
                  <c:v>BR-Lr2</c:v>
                </c:pt>
              </c:strCache>
            </c:strRef>
          </c:cat>
          <c:val>
            <c:numRef>
              <c:f>Sheet1!$A$8:$A$10</c:f>
              <c:numCache>
                <c:formatCode>General</c:formatCode>
                <c:ptCount val="3"/>
                <c:pt idx="0">
                  <c:v>0.19000000000000017</c:v>
                </c:pt>
                <c:pt idx="1">
                  <c:v>0.38000000000000267</c:v>
                </c:pt>
                <c:pt idx="2">
                  <c:v>0.36000000000000032</c:v>
                </c:pt>
              </c:numCache>
            </c:numRef>
          </c:val>
        </c:ser>
        <c:axId val="90415872"/>
        <c:axId val="90417408"/>
      </c:barChart>
      <c:catAx>
        <c:axId val="90415872"/>
        <c:scaling>
          <c:orientation val="minMax"/>
        </c:scaling>
        <c:axPos val="b"/>
        <c:tickLblPos val="nextTo"/>
        <c:crossAx val="90417408"/>
        <c:crosses val="autoZero"/>
        <c:auto val="1"/>
        <c:lblAlgn val="ctr"/>
        <c:lblOffset val="100"/>
      </c:catAx>
      <c:valAx>
        <c:axId val="9041740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 dirty="0"/>
                  <a:t>Syndecan-1</a:t>
                </a:r>
                <a:r>
                  <a:rPr lang="en-US" sz="1100" baseline="0" dirty="0"/>
                  <a:t> (OD </a:t>
                </a:r>
                <a:r>
                  <a:rPr lang="en-US" sz="1100" baseline="0" dirty="0" smtClean="0"/>
                  <a:t>450 nm)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1.7847331583552107E-2"/>
              <c:y val="0.17016367745698455"/>
            </c:manualLayout>
          </c:layout>
        </c:title>
        <c:numFmt formatCode="General" sourceLinked="1"/>
        <c:tickLblPos val="nextTo"/>
        <c:crossAx val="90415872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050" b="1">
          <a:latin typeface="Arial" pitchFamily="34" charset="0"/>
          <a:cs typeface="Arial" pitchFamily="34" charset="0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949581727267294"/>
          <c:y val="7.8752216783712872E-2"/>
          <c:w val="0.73914599518258284"/>
          <c:h val="0.72176290463692039"/>
        </c:manualLayout>
      </c:layout>
      <c:barChart>
        <c:barDir val="col"/>
        <c:grouping val="clustered"/>
        <c:ser>
          <c:idx val="0"/>
          <c:order val="0"/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chemeClr val="tx2"/>
              </a:solidFill>
            </c:spPr>
          </c:dPt>
          <c:dPt>
            <c:idx val="2"/>
            <c:spPr>
              <a:solidFill>
                <a:schemeClr val="accent3"/>
              </a:solidFill>
            </c:spPr>
          </c:dPt>
          <c:errBars>
            <c:errBarType val="both"/>
            <c:errValType val="cust"/>
            <c:plus>
              <c:numRef>
                <c:f>Sheet1!$F$6:$I$6</c:f>
                <c:numCache>
                  <c:formatCode>General</c:formatCode>
                  <c:ptCount val="4"/>
                  <c:pt idx="0">
                    <c:v>2.3E-2</c:v>
                  </c:pt>
                  <c:pt idx="1">
                    <c:v>2.0000000000000011E-2</c:v>
                  </c:pt>
                  <c:pt idx="2">
                    <c:v>1.0999999999999998E-2</c:v>
                  </c:pt>
                  <c:pt idx="3">
                    <c:v>2.8000000000000001E-2</c:v>
                  </c:pt>
                </c:numCache>
              </c:numRef>
            </c:plus>
            <c:minus>
              <c:numRef>
                <c:f>Sheet1!$F$6:$I$6</c:f>
                <c:numCache>
                  <c:formatCode>General</c:formatCode>
                  <c:ptCount val="4"/>
                  <c:pt idx="0">
                    <c:v>2.3E-2</c:v>
                  </c:pt>
                  <c:pt idx="1">
                    <c:v>2.0000000000000011E-2</c:v>
                  </c:pt>
                  <c:pt idx="2">
                    <c:v>1.0999999999999998E-2</c:v>
                  </c:pt>
                  <c:pt idx="3">
                    <c:v>2.8000000000000001E-2</c:v>
                  </c:pt>
                </c:numCache>
              </c:numRef>
            </c:minus>
          </c:errBars>
          <c:cat>
            <c:strRef>
              <c:f>Sheet1!$A$1:$D$1</c:f>
              <c:strCache>
                <c:ptCount val="4"/>
                <c:pt idx="0">
                  <c:v>Control</c:v>
                </c:pt>
                <c:pt idx="1">
                  <c:v>SST0001 (2µM)</c:v>
                </c:pt>
                <c:pt idx="2">
                  <c:v>SST0001 (5µM)</c:v>
                </c:pt>
                <c:pt idx="3">
                  <c:v>SST0001 (5µM)+rHPSE (100ng)</c:v>
                </c:pt>
              </c:strCache>
            </c:strRef>
          </c:cat>
          <c:val>
            <c:numRef>
              <c:f>Sheet1!$A$4:$D$4</c:f>
              <c:numCache>
                <c:formatCode>General</c:formatCode>
                <c:ptCount val="4"/>
                <c:pt idx="0">
                  <c:v>0.24400000000000024</c:v>
                </c:pt>
                <c:pt idx="1">
                  <c:v>0.21600000000000041</c:v>
                </c:pt>
                <c:pt idx="2">
                  <c:v>0.18400000000000041</c:v>
                </c:pt>
                <c:pt idx="3">
                  <c:v>0.23900000000000021</c:v>
                </c:pt>
              </c:numCache>
            </c:numRef>
          </c:val>
        </c:ser>
        <c:axId val="91105536"/>
        <c:axId val="91115520"/>
      </c:barChart>
      <c:catAx>
        <c:axId val="91105536"/>
        <c:scaling>
          <c:orientation val="minMax"/>
        </c:scaling>
        <c:axPos val="b"/>
        <c:tickLblPos val="nextTo"/>
        <c:crossAx val="91115520"/>
        <c:crosses val="autoZero"/>
        <c:auto val="1"/>
        <c:lblAlgn val="ctr"/>
        <c:lblOffset val="100"/>
      </c:catAx>
      <c:valAx>
        <c:axId val="9111552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 dirty="0"/>
                  <a:t>Syndecan-1</a:t>
                </a:r>
                <a:r>
                  <a:rPr lang="en-US" sz="1100" baseline="0" dirty="0"/>
                  <a:t> (</a:t>
                </a:r>
                <a:r>
                  <a:rPr lang="en-US" sz="1100" baseline="0" dirty="0" smtClean="0"/>
                  <a:t>OD 450 nm)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2.3823247435075318E-2"/>
              <c:y val="0.13419415478470598"/>
            </c:manualLayout>
          </c:layout>
        </c:title>
        <c:numFmt formatCode="General" sourceLinked="1"/>
        <c:tickLblPos val="nextTo"/>
        <c:crossAx val="91105536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050" b="1">
          <a:latin typeface="Arial" pitchFamily="34" charset="0"/>
          <a:cs typeface="Arial" pitchFamily="34" charset="0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799203775998589"/>
          <c:y val="8.6307611548556443E-2"/>
          <c:w val="0.75733452436092541"/>
          <c:h val="0.68147561665289791"/>
        </c:manualLayout>
      </c:layout>
      <c:barChart>
        <c:barDir val="col"/>
        <c:grouping val="clustered"/>
        <c:ser>
          <c:idx val="0"/>
          <c:order val="0"/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chemeClr val="tx2"/>
              </a:solidFill>
            </c:spPr>
          </c:dPt>
          <c:dPt>
            <c:idx val="2"/>
            <c:spPr>
              <a:solidFill>
                <a:schemeClr val="accent3"/>
              </a:solidFill>
            </c:spPr>
          </c:dPt>
          <c:errBars>
            <c:errBarType val="both"/>
            <c:errValType val="cust"/>
            <c:plus>
              <c:numRef>
                <c:f>Sheet1!$A$6:$D$6</c:f>
                <c:numCache>
                  <c:formatCode>General</c:formatCode>
                  <c:ptCount val="4"/>
                  <c:pt idx="0">
                    <c:v>1.2999999999999998E-2</c:v>
                  </c:pt>
                  <c:pt idx="1">
                    <c:v>1.2E-2</c:v>
                  </c:pt>
                  <c:pt idx="2">
                    <c:v>1.2E-2</c:v>
                  </c:pt>
                  <c:pt idx="3">
                    <c:v>1.7999999999999999E-2</c:v>
                  </c:pt>
                </c:numCache>
              </c:numRef>
            </c:plus>
            <c:minus>
              <c:numRef>
                <c:f>Sheet1!$A$6:$D$6</c:f>
                <c:numCache>
                  <c:formatCode>General</c:formatCode>
                  <c:ptCount val="4"/>
                  <c:pt idx="0">
                    <c:v>1.2999999999999998E-2</c:v>
                  </c:pt>
                  <c:pt idx="1">
                    <c:v>1.2E-2</c:v>
                  </c:pt>
                  <c:pt idx="2">
                    <c:v>1.2E-2</c:v>
                  </c:pt>
                  <c:pt idx="3">
                    <c:v>1.7999999999999999E-2</c:v>
                  </c:pt>
                </c:numCache>
              </c:numRef>
            </c:minus>
          </c:errBars>
          <c:cat>
            <c:strRef>
              <c:f>Sheet1!$A$1:$D$1</c:f>
              <c:strCache>
                <c:ptCount val="4"/>
                <c:pt idx="0">
                  <c:v>Control</c:v>
                </c:pt>
                <c:pt idx="1">
                  <c:v>SST0001 (2µM)</c:v>
                </c:pt>
                <c:pt idx="2">
                  <c:v>SST0001 (5µM)</c:v>
                </c:pt>
                <c:pt idx="3">
                  <c:v>SST0001 (5µM)+rHPSE (100ng)</c:v>
                </c:pt>
              </c:strCache>
            </c:strRef>
          </c:cat>
          <c:val>
            <c:numRef>
              <c:f>Sheet1!$A$2:$D$2</c:f>
              <c:numCache>
                <c:formatCode>General</c:formatCode>
                <c:ptCount val="4"/>
                <c:pt idx="0">
                  <c:v>0.38200000000000145</c:v>
                </c:pt>
                <c:pt idx="1">
                  <c:v>0.25800000000000001</c:v>
                </c:pt>
                <c:pt idx="2">
                  <c:v>0.19400000000000001</c:v>
                </c:pt>
                <c:pt idx="3">
                  <c:v>0.38400000000000145</c:v>
                </c:pt>
              </c:numCache>
            </c:numRef>
          </c:val>
        </c:ser>
        <c:axId val="93492352"/>
        <c:axId val="93493888"/>
      </c:barChart>
      <c:catAx>
        <c:axId val="93492352"/>
        <c:scaling>
          <c:orientation val="minMax"/>
        </c:scaling>
        <c:axPos val="b"/>
        <c:tickLblPos val="nextTo"/>
        <c:crossAx val="93493888"/>
        <c:crosses val="autoZero"/>
        <c:auto val="1"/>
        <c:lblAlgn val="ctr"/>
        <c:lblOffset val="100"/>
      </c:catAx>
      <c:valAx>
        <c:axId val="9349388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 dirty="0"/>
                  <a:t>Syndecan-1</a:t>
                </a:r>
                <a:r>
                  <a:rPr lang="en-US" sz="1100" baseline="0" dirty="0"/>
                  <a:t> (OD </a:t>
                </a:r>
                <a:r>
                  <a:rPr lang="en-US" sz="1100" baseline="0" dirty="0" smtClean="0"/>
                  <a:t>450 nm)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4.8888374247336733E-2"/>
              <c:y val="0.161168423177872"/>
            </c:manualLayout>
          </c:layout>
        </c:title>
        <c:numFmt formatCode="General" sourceLinked="1"/>
        <c:tickLblPos val="nextTo"/>
        <c:crossAx val="93492352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050" b="1">
          <a:latin typeface="Arial" pitchFamily="34" charset="0"/>
          <a:cs typeface="Arial" pitchFamily="34" charset="0"/>
        </a:defRPr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6789107611548559"/>
          <c:y val="0.13334263964926821"/>
          <c:w val="0.7821089238845147"/>
          <c:h val="0.58572760122436207"/>
        </c:manualLayout>
      </c:layout>
      <c:barChart>
        <c:barDir val="col"/>
        <c:grouping val="clustered"/>
        <c:ser>
          <c:idx val="0"/>
          <c:order val="0"/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chemeClr val="tx2"/>
              </a:solidFill>
            </c:spPr>
          </c:dPt>
          <c:dPt>
            <c:idx val="2"/>
            <c:spPr>
              <a:solidFill>
                <a:schemeClr val="accent3"/>
              </a:solidFill>
            </c:spPr>
          </c:dPt>
          <c:errBars>
            <c:errBarType val="both"/>
            <c:errValType val="cust"/>
            <c:plus>
              <c:numRef>
                <c:f>Sheet1!$A$7:$D$7</c:f>
                <c:numCache>
                  <c:formatCode>General</c:formatCode>
                  <c:ptCount val="4"/>
                  <c:pt idx="0">
                    <c:v>2.1999999999999999E-2</c:v>
                  </c:pt>
                  <c:pt idx="1">
                    <c:v>1.6000000000000021E-2</c:v>
                  </c:pt>
                  <c:pt idx="2">
                    <c:v>1.5599999999999998E-2</c:v>
                  </c:pt>
                  <c:pt idx="3">
                    <c:v>1.1200000000000057E-2</c:v>
                  </c:pt>
                </c:numCache>
              </c:numRef>
            </c:plus>
            <c:minus>
              <c:numRef>
                <c:f>Sheet1!$A$7:$D$7</c:f>
                <c:numCache>
                  <c:formatCode>General</c:formatCode>
                  <c:ptCount val="4"/>
                  <c:pt idx="0">
                    <c:v>2.1999999999999999E-2</c:v>
                  </c:pt>
                  <c:pt idx="1">
                    <c:v>1.6000000000000021E-2</c:v>
                  </c:pt>
                  <c:pt idx="2">
                    <c:v>1.5599999999999998E-2</c:v>
                  </c:pt>
                  <c:pt idx="3">
                    <c:v>1.1200000000000057E-2</c:v>
                  </c:pt>
                </c:numCache>
              </c:numRef>
            </c:minus>
          </c:errBars>
          <c:cat>
            <c:strRef>
              <c:f>Sheet1!$A$1:$E$1</c:f>
              <c:strCache>
                <c:ptCount val="5"/>
                <c:pt idx="0">
                  <c:v>Control</c:v>
                </c:pt>
                <c:pt idx="1">
                  <c:v>SST0001 (2µM)</c:v>
                </c:pt>
                <c:pt idx="2">
                  <c:v>SST0001 (5µM)</c:v>
                </c:pt>
                <c:pt idx="3">
                  <c:v>SST0001 (5µM)+rHPSE (100ng)</c:v>
                </c:pt>
                <c:pt idx="4">
                  <c:v>BR</c:v>
                </c:pt>
              </c:strCache>
            </c:strRef>
          </c:cat>
          <c:val>
            <c:numRef>
              <c:f>Sheet1!$A$3:$D$3</c:f>
              <c:numCache>
                <c:formatCode>General</c:formatCode>
                <c:ptCount val="4"/>
                <c:pt idx="0">
                  <c:v>0.40900000000000031</c:v>
                </c:pt>
                <c:pt idx="1">
                  <c:v>0.27200000000000002</c:v>
                </c:pt>
                <c:pt idx="2">
                  <c:v>0.20300000000000001</c:v>
                </c:pt>
                <c:pt idx="3">
                  <c:v>0.39300000000000163</c:v>
                </c:pt>
              </c:numCache>
            </c:numRef>
          </c:val>
        </c:ser>
        <c:axId val="37388288"/>
        <c:axId val="37389824"/>
      </c:barChart>
      <c:catAx>
        <c:axId val="37388288"/>
        <c:scaling>
          <c:orientation val="minMax"/>
        </c:scaling>
        <c:axPos val="b"/>
        <c:tickLblPos val="nextTo"/>
        <c:txPr>
          <a:bodyPr/>
          <a:lstStyle/>
          <a:p>
            <a:pPr>
              <a:defRPr sz="105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389824"/>
        <c:crosses val="autoZero"/>
        <c:auto val="1"/>
        <c:lblAlgn val="ctr"/>
        <c:lblOffset val="100"/>
      </c:catAx>
      <c:valAx>
        <c:axId val="3738982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 b="1" dirty="0">
                    <a:latin typeface="Arial" pitchFamily="34" charset="0"/>
                    <a:cs typeface="Arial" pitchFamily="34" charset="0"/>
                  </a:rPr>
                  <a:t>Syndecan-1</a:t>
                </a:r>
                <a:r>
                  <a:rPr lang="en-US" sz="1100" b="1" baseline="0" dirty="0">
                    <a:latin typeface="Arial" pitchFamily="34" charset="0"/>
                    <a:cs typeface="Arial" pitchFamily="34" charset="0"/>
                  </a:rPr>
                  <a:t> (OD </a:t>
                </a:r>
                <a:r>
                  <a:rPr lang="en-US" sz="1100" b="1" baseline="0" dirty="0" smtClean="0">
                    <a:latin typeface="Arial" pitchFamily="34" charset="0"/>
                    <a:cs typeface="Arial" pitchFamily="34" charset="0"/>
                  </a:rPr>
                  <a:t>450 nm)</a:t>
                </a:r>
                <a:endParaRPr lang="en-US" sz="1100" b="1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3.4187007874015747E-2"/>
              <c:y val="0.2013680284424280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05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388288"/>
        <c:crosses val="autoZero"/>
        <c:crossBetween val="between"/>
        <c:majorUnit val="0.2"/>
      </c:valAx>
    </c:plotArea>
    <c:plotVisOnly val="1"/>
    <c:dispBlanksAs val="gap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382895888014041"/>
          <c:y val="5.1099445902595506E-2"/>
          <c:w val="0.63940026246719506"/>
          <c:h val="0.83356846019247599"/>
        </c:manualLayout>
      </c:layout>
      <c:barChart>
        <c:barDir val="col"/>
        <c:grouping val="clustered"/>
        <c:ser>
          <c:idx val="0"/>
          <c:order val="0"/>
          <c:tx>
            <c:strRef>
              <c:f>Sheet1!$A$1</c:f>
              <c:strCache>
                <c:ptCount val="1"/>
                <c:pt idx="0">
                  <c:v>Control</c:v>
                </c:pt>
              </c:strCache>
            </c:strRef>
          </c:tx>
          <c:errBars>
            <c:errBarType val="both"/>
            <c:errValType val="cust"/>
            <c:plus>
              <c:numRef>
                <c:f>Sheet1!$E$5:$H$5</c:f>
                <c:numCache>
                  <c:formatCode>General</c:formatCode>
                  <c:ptCount val="4"/>
                  <c:pt idx="0">
                    <c:v>4.0000000000000114E-3</c:v>
                  </c:pt>
                  <c:pt idx="1">
                    <c:v>6.0000000000000114E-3</c:v>
                  </c:pt>
                  <c:pt idx="2">
                    <c:v>1.0000000000000041E-3</c:v>
                  </c:pt>
                  <c:pt idx="3">
                    <c:v>4.0000000000000114E-3</c:v>
                  </c:pt>
                </c:numCache>
              </c:numRef>
            </c:plus>
            <c:minus>
              <c:numRef>
                <c:f>Sheet1!$E$6:$H$6</c:f>
                <c:numCache>
                  <c:formatCode>General</c:formatCode>
                  <c:ptCount val="4"/>
                  <c:pt idx="0">
                    <c:v>2.0999999999999999E-3</c:v>
                  </c:pt>
                  <c:pt idx="1">
                    <c:v>1.4E-2</c:v>
                  </c:pt>
                  <c:pt idx="2">
                    <c:v>7.8000000000000222E-3</c:v>
                  </c:pt>
                  <c:pt idx="3">
                    <c:v>1.8000000000000078E-3</c:v>
                  </c:pt>
                </c:numCache>
              </c:numRef>
            </c:minus>
          </c:errBars>
          <c:cat>
            <c:strRef>
              <c:f>Sheet1!$B$5:$D$5</c:f>
              <c:strCache>
                <c:ptCount val="3"/>
                <c:pt idx="0">
                  <c:v>BR</c:v>
                </c:pt>
                <c:pt idx="1">
                  <c:v>BR-Lr1</c:v>
                </c:pt>
                <c:pt idx="2">
                  <c:v>BR-Lr2</c:v>
                </c:pt>
              </c:strCache>
            </c:strRef>
          </c:cat>
          <c:val>
            <c:numRef>
              <c:f>Sheet1!$J$1:$L$1</c:f>
              <c:numCache>
                <c:formatCode>General</c:formatCode>
                <c:ptCount val="3"/>
                <c:pt idx="0">
                  <c:v>0.13</c:v>
                </c:pt>
                <c:pt idx="1">
                  <c:v>0.23</c:v>
                </c:pt>
                <c:pt idx="2">
                  <c:v>0.21000000000000021</c:v>
                </c:pt>
              </c:numCache>
            </c:numRef>
          </c:val>
        </c:ser>
        <c:ser>
          <c:idx val="1"/>
          <c:order val="1"/>
          <c:tx>
            <c:strRef>
              <c:f>Sheet1!$A$2</c:f>
              <c:strCache>
                <c:ptCount val="1"/>
                <c:pt idx="0">
                  <c:v>Lapatinib</c:v>
                </c:pt>
              </c:strCache>
            </c:strRef>
          </c:tx>
          <c:errBars>
            <c:errBarType val="both"/>
            <c:errValType val="cust"/>
            <c:plus>
              <c:numRef>
                <c:f>Sheet1!$E$6:$H$6</c:f>
                <c:numCache>
                  <c:formatCode>General</c:formatCode>
                  <c:ptCount val="4"/>
                  <c:pt idx="0">
                    <c:v>2.0999999999999999E-3</c:v>
                  </c:pt>
                  <c:pt idx="1">
                    <c:v>1.4E-2</c:v>
                  </c:pt>
                  <c:pt idx="2">
                    <c:v>7.8000000000000222E-3</c:v>
                  </c:pt>
                  <c:pt idx="3">
                    <c:v>1.8000000000000078E-3</c:v>
                  </c:pt>
                </c:numCache>
              </c:numRef>
            </c:plus>
            <c:minus>
              <c:numRef>
                <c:f>Sheet1!$E$7:$H$7</c:f>
                <c:numCache>
                  <c:formatCode>General</c:formatCode>
                  <c:ptCount val="4"/>
                  <c:pt idx="0">
                    <c:v>2.0000000000000011E-2</c:v>
                  </c:pt>
                  <c:pt idx="1">
                    <c:v>1.4E-2</c:v>
                  </c:pt>
                  <c:pt idx="2">
                    <c:v>2.1000000000000012E-2</c:v>
                  </c:pt>
                  <c:pt idx="3">
                    <c:v>1.0999999999999998E-2</c:v>
                  </c:pt>
                </c:numCache>
              </c:numRef>
            </c:minus>
          </c:errBars>
          <c:cat>
            <c:strRef>
              <c:f>Sheet1!$B$5:$D$5</c:f>
              <c:strCache>
                <c:ptCount val="3"/>
                <c:pt idx="0">
                  <c:v>BR</c:v>
                </c:pt>
                <c:pt idx="1">
                  <c:v>BR-Lr1</c:v>
                </c:pt>
                <c:pt idx="2">
                  <c:v>BR-Lr2</c:v>
                </c:pt>
              </c:strCache>
            </c:strRef>
          </c:cat>
          <c:val>
            <c:numRef>
              <c:f>Sheet1!$J$2:$L$2</c:f>
              <c:numCache>
                <c:formatCode>General</c:formatCode>
                <c:ptCount val="3"/>
                <c:pt idx="0">
                  <c:v>0.12000000000000002</c:v>
                </c:pt>
                <c:pt idx="1">
                  <c:v>0.25</c:v>
                </c:pt>
                <c:pt idx="2">
                  <c:v>0.22</c:v>
                </c:pt>
              </c:numCache>
            </c:numRef>
          </c:val>
        </c:ser>
        <c:ser>
          <c:idx val="2"/>
          <c:order val="2"/>
          <c:tx>
            <c:strRef>
              <c:f>Sheet1!$A$3</c:f>
              <c:strCache>
                <c:ptCount val="1"/>
                <c:pt idx="0">
                  <c:v>SST0001</c:v>
                </c:pt>
              </c:strCache>
            </c:strRef>
          </c:tx>
          <c:errBars>
            <c:errBarType val="both"/>
            <c:errValType val="cust"/>
            <c:plus>
              <c:numRef>
                <c:f>Sheet1!$E$5:$H$5</c:f>
                <c:numCache>
                  <c:formatCode>General</c:formatCode>
                  <c:ptCount val="4"/>
                  <c:pt idx="0">
                    <c:v>4.0000000000000114E-3</c:v>
                  </c:pt>
                  <c:pt idx="1">
                    <c:v>6.0000000000000114E-3</c:v>
                  </c:pt>
                  <c:pt idx="2">
                    <c:v>1.0000000000000041E-3</c:v>
                  </c:pt>
                  <c:pt idx="3">
                    <c:v>4.0000000000000114E-3</c:v>
                  </c:pt>
                </c:numCache>
              </c:numRef>
            </c:plus>
            <c:minus>
              <c:numRef>
                <c:f>Sheet1!$E$6:$H$6</c:f>
                <c:numCache>
                  <c:formatCode>General</c:formatCode>
                  <c:ptCount val="4"/>
                  <c:pt idx="0">
                    <c:v>2.0999999999999999E-3</c:v>
                  </c:pt>
                  <c:pt idx="1">
                    <c:v>1.4E-2</c:v>
                  </c:pt>
                  <c:pt idx="2">
                    <c:v>7.8000000000000222E-3</c:v>
                  </c:pt>
                  <c:pt idx="3">
                    <c:v>1.8000000000000078E-3</c:v>
                  </c:pt>
                </c:numCache>
              </c:numRef>
            </c:minus>
          </c:errBars>
          <c:cat>
            <c:strRef>
              <c:f>Sheet1!$B$5:$D$5</c:f>
              <c:strCache>
                <c:ptCount val="3"/>
                <c:pt idx="0">
                  <c:v>BR</c:v>
                </c:pt>
                <c:pt idx="1">
                  <c:v>BR-Lr1</c:v>
                </c:pt>
                <c:pt idx="2">
                  <c:v>BR-Lr2</c:v>
                </c:pt>
              </c:strCache>
            </c:strRef>
          </c:cat>
          <c:val>
            <c:numRef>
              <c:f>Sheet1!$J$3:$L$3</c:f>
              <c:numCache>
                <c:formatCode>General</c:formatCode>
                <c:ptCount val="3"/>
                <c:pt idx="0">
                  <c:v>9.0000000000000024E-2</c:v>
                </c:pt>
                <c:pt idx="1">
                  <c:v>0.11</c:v>
                </c:pt>
                <c:pt idx="2">
                  <c:v>0.12000000000000002</c:v>
                </c:pt>
              </c:numCache>
            </c:numRef>
          </c:val>
        </c:ser>
        <c:ser>
          <c:idx val="3"/>
          <c:order val="3"/>
          <c:tx>
            <c:strRef>
              <c:f>Sheet1!$A$4</c:f>
              <c:strCache>
                <c:ptCount val="1"/>
                <c:pt idx="0">
                  <c:v>Lapatinib+SST0001</c:v>
                </c:pt>
              </c:strCache>
            </c:strRef>
          </c:tx>
          <c:errBars>
            <c:errBarType val="both"/>
            <c:errValType val="percentage"/>
            <c:val val="5"/>
          </c:errBars>
          <c:cat>
            <c:strRef>
              <c:f>Sheet1!$B$5:$D$5</c:f>
              <c:strCache>
                <c:ptCount val="3"/>
                <c:pt idx="0">
                  <c:v>BR</c:v>
                </c:pt>
                <c:pt idx="1">
                  <c:v>BR-Lr1</c:v>
                </c:pt>
                <c:pt idx="2">
                  <c:v>BR-Lr2</c:v>
                </c:pt>
              </c:strCache>
            </c:strRef>
          </c:cat>
          <c:val>
            <c:numRef>
              <c:f>Sheet1!$J$4:$L$4</c:f>
              <c:numCache>
                <c:formatCode>General</c:formatCode>
                <c:ptCount val="3"/>
                <c:pt idx="0">
                  <c:v>8.0000000000000043E-2</c:v>
                </c:pt>
                <c:pt idx="1">
                  <c:v>0.1</c:v>
                </c:pt>
                <c:pt idx="2">
                  <c:v>0.11</c:v>
                </c:pt>
              </c:numCache>
            </c:numRef>
          </c:val>
        </c:ser>
        <c:axId val="93026560"/>
        <c:axId val="93048832"/>
      </c:barChart>
      <c:catAx>
        <c:axId val="93026560"/>
        <c:scaling>
          <c:orientation val="minMax"/>
        </c:scaling>
        <c:axPos val="b"/>
        <c:tickLblPos val="nextTo"/>
        <c:txPr>
          <a:bodyPr/>
          <a:lstStyle/>
          <a:p>
            <a:pPr>
              <a:defRPr sz="105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93048832"/>
        <c:crosses val="autoZero"/>
        <c:auto val="1"/>
        <c:lblAlgn val="ctr"/>
        <c:lblOffset val="100"/>
      </c:catAx>
      <c:valAx>
        <c:axId val="9304883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100">
                    <a:latin typeface="Arial" pitchFamily="34" charset="0"/>
                    <a:cs typeface="Arial" pitchFamily="34" charset="0"/>
                  </a:defRPr>
                </a:pPr>
                <a:r>
                  <a:rPr lang="en-US" sz="1100">
                    <a:latin typeface="Arial" pitchFamily="34" charset="0"/>
                    <a:cs typeface="Arial" pitchFamily="34" charset="0"/>
                  </a:rPr>
                  <a:t>HPSE</a:t>
                </a:r>
                <a:r>
                  <a:rPr lang="en-US" sz="1100" baseline="0">
                    <a:latin typeface="Arial" pitchFamily="34" charset="0"/>
                    <a:cs typeface="Arial" pitchFamily="34" charset="0"/>
                  </a:rPr>
                  <a:t> activity (unit/ml)</a:t>
                </a:r>
                <a:endParaRPr lang="en-US" sz="110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2.5000000000000001E-2"/>
              <c:y val="0.18232793817439608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05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93026560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69381119026788363"/>
          <c:y val="3.1821959755030618E-2"/>
          <c:w val="0.3001041119860034"/>
          <c:h val="0.31598571011957116"/>
        </c:manualLayout>
      </c:layout>
      <c:txPr>
        <a:bodyPr/>
        <a:lstStyle/>
        <a:p>
          <a:pPr>
            <a:defRPr sz="10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0" y="-76200"/>
          <a:ext cx="4572000" cy="281940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2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1.95917E-7</cdr:x>
      <cdr:y>0</cdr:y>
    </cdr:from>
    <cdr:to>
      <cdr:x>0.92536</cdr:x>
      <cdr:y>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" y="0"/>
          <a:ext cx="4723212" cy="281940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2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-19050" y="-28575"/>
          <a:ext cx="4572000" cy="350520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2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0.04432</cdr:y>
    </cdr:from>
    <cdr:to>
      <cdr:x>1</cdr:x>
      <cdr:y>0.93075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0" y="152400"/>
          <a:ext cx="4572000" cy="304800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2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0" y="152400"/>
          <a:ext cx="4800600" cy="2743200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1">
          <a:schemeClr val="dk1"/>
        </a:lnRef>
        <a:fillRef xmlns:a="http://schemas.openxmlformats.org/drawingml/2006/main" idx="2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6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6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23DD9-4ABD-4EC8-97B9-BD5233077A9E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16432"/>
            <a:ext cx="55054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A974D-7EA2-46FA-8068-5CFA5D754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8970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7D116-2D8E-4A74-BC7F-F78FCF8684A5}" type="datetimeFigureOut">
              <a:rPr lang="en-US" smtClean="0"/>
              <a:pPr/>
              <a:t>10/16/2014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17B40-25FF-4A87-9D08-63EC38544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Supplemental Figures 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400" y="6096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Fig. S1.  Syndecan-1 levels in BR and BR-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Lr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clones 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7334" y="1828800"/>
            <a:ext cx="4572000" cy="2743200"/>
            <a:chOff x="2286000" y="2057400"/>
            <a:chExt cx="4572000" cy="2743200"/>
          </a:xfrm>
        </p:grpSpPr>
        <p:graphicFrame>
          <p:nvGraphicFramePr>
            <p:cNvPr id="29" name="Chart 28"/>
            <p:cNvGraphicFramePr/>
            <p:nvPr/>
          </p:nvGraphicFramePr>
          <p:xfrm>
            <a:off x="2286000" y="2057400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0" name="TextBox 29"/>
            <p:cNvSpPr txBox="1"/>
            <p:nvPr/>
          </p:nvSpPr>
          <p:spPr>
            <a:xfrm flipH="1">
              <a:off x="4495798" y="2819400"/>
              <a:ext cx="6096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     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flipH="1">
              <a:off x="5715000" y="2895600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     *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362200" y="1646172"/>
            <a:ext cx="5105401" cy="3154428"/>
            <a:chOff x="2333367" y="1646172"/>
            <a:chExt cx="4829434" cy="3154428"/>
          </a:xfrm>
        </p:grpSpPr>
        <p:graphicFrame>
          <p:nvGraphicFramePr>
            <p:cNvPr id="4" name="Chart 3"/>
            <p:cNvGraphicFramePr/>
            <p:nvPr>
              <p:extLst>
                <p:ext uri="{D42A27DB-BD31-4B8C-83A1-F6EECF244321}">
                  <p14:modId xmlns="" xmlns:p14="http://schemas.microsoft.com/office/powerpoint/2010/main" val="1264697709"/>
                </p:ext>
              </p:extLst>
            </p:nvPr>
          </p:nvGraphicFramePr>
          <p:xfrm>
            <a:off x="2334491" y="1981200"/>
            <a:ext cx="4828310" cy="2819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4357255" y="2133600"/>
              <a:ext cx="13485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      BR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33367" y="1646172"/>
              <a:ext cx="4028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A.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72782" y="3048000"/>
              <a:ext cx="5244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    </a:t>
              </a:r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152400" y="533400"/>
            <a:ext cx="8639991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/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Fig. S2. 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Roneparstat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-mediated 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reduction of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syndecan-1 shedding 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 rescued by 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rHPSE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84172" y="4245430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Roneparstat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53000" y="4249579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Roneparstat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3600" y="4249579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Roneparstat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286000" y="1371600"/>
            <a:ext cx="4552950" cy="3429000"/>
            <a:chOff x="2286000" y="1371600"/>
            <a:chExt cx="4552950" cy="3429000"/>
          </a:xfrm>
        </p:grpSpPr>
        <p:grpSp>
          <p:nvGrpSpPr>
            <p:cNvPr id="2" name="Group 11"/>
            <p:cNvGrpSpPr/>
            <p:nvPr/>
          </p:nvGrpSpPr>
          <p:grpSpPr>
            <a:xfrm>
              <a:off x="2305050" y="1704975"/>
              <a:ext cx="4533900" cy="3095625"/>
              <a:chOff x="2305050" y="1704975"/>
              <a:chExt cx="4533900" cy="3138981"/>
            </a:xfrm>
          </p:grpSpPr>
          <p:grpSp>
            <p:nvGrpSpPr>
              <p:cNvPr id="3" name="Group 9"/>
              <p:cNvGrpSpPr/>
              <p:nvPr/>
            </p:nvGrpSpPr>
            <p:grpSpPr>
              <a:xfrm>
                <a:off x="2305050" y="1704975"/>
                <a:ext cx="4533900" cy="3138981"/>
                <a:chOff x="2305050" y="1704975"/>
                <a:chExt cx="4533900" cy="3138981"/>
              </a:xfrm>
            </p:grpSpPr>
            <p:graphicFrame>
              <p:nvGraphicFramePr>
                <p:cNvPr id="4" name="Chart 3"/>
                <p:cNvGraphicFramePr/>
                <p:nvPr/>
              </p:nvGraphicFramePr>
              <p:xfrm>
                <a:off x="2305050" y="1704975"/>
                <a:ext cx="4533900" cy="313898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8" name="TextBox 7"/>
                <p:cNvSpPr txBox="1"/>
                <p:nvPr/>
              </p:nvSpPr>
              <p:spPr>
                <a:xfrm>
                  <a:off x="3886200" y="2912275"/>
                  <a:ext cx="762000" cy="265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 smtClean="0"/>
                    <a:t>             </a:t>
                  </a:r>
                  <a:r>
                    <a:rPr lang="en-US" sz="1100" b="1" dirty="0" smtClean="0">
                      <a:latin typeface="Arial" pitchFamily="34" charset="0"/>
                      <a:cs typeface="Arial" pitchFamily="34" charset="0"/>
                    </a:rPr>
                    <a:t>*</a:t>
                  </a:r>
                  <a:endParaRPr lang="en-US" sz="11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4648200" y="3113426"/>
                  <a:ext cx="914400" cy="2652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 smtClean="0"/>
                    <a:t>               </a:t>
                  </a:r>
                  <a:r>
                    <a:rPr lang="en-US" sz="1100" b="1" dirty="0" smtClean="0">
                      <a:latin typeface="Arial" pitchFamily="34" charset="0"/>
                      <a:cs typeface="Arial" pitchFamily="34" charset="0"/>
                    </a:rPr>
                    <a:t>**</a:t>
                  </a:r>
                  <a:endParaRPr lang="en-US" sz="11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4191000" y="1905000"/>
                <a:ext cx="1219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   BR-Lr1 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286000" y="1371600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B.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940628" y="4086293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Roneparstat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00602" y="4086293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Roneparstat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93228" y="4086293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Roneparstat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9800" y="1600200"/>
            <a:ext cx="4572000" cy="3667125"/>
            <a:chOff x="1752600" y="1676400"/>
            <a:chExt cx="4572000" cy="3667125"/>
          </a:xfrm>
        </p:grpSpPr>
        <p:grpSp>
          <p:nvGrpSpPr>
            <p:cNvPr id="11" name="Group 1"/>
            <p:cNvGrpSpPr/>
            <p:nvPr/>
          </p:nvGrpSpPr>
          <p:grpSpPr>
            <a:xfrm>
              <a:off x="1752600" y="1905000"/>
              <a:ext cx="4572000" cy="3438525"/>
              <a:chOff x="1752600" y="1905000"/>
              <a:chExt cx="4572000" cy="3438525"/>
            </a:xfrm>
          </p:grpSpPr>
          <p:grpSp>
            <p:nvGrpSpPr>
              <p:cNvPr id="13" name="Group 6"/>
              <p:cNvGrpSpPr/>
              <p:nvPr/>
            </p:nvGrpSpPr>
            <p:grpSpPr>
              <a:xfrm>
                <a:off x="1752600" y="1905000"/>
                <a:ext cx="4572000" cy="3438525"/>
                <a:chOff x="1752600" y="1905000"/>
                <a:chExt cx="4572000" cy="3438525"/>
              </a:xfrm>
            </p:grpSpPr>
            <p:graphicFrame>
              <p:nvGraphicFramePr>
                <p:cNvPr id="15" name="Chart 4"/>
                <p:cNvGraphicFramePr/>
                <p:nvPr/>
              </p:nvGraphicFramePr>
              <p:xfrm>
                <a:off x="1752600" y="1905000"/>
                <a:ext cx="4572000" cy="34385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16" name="TextBox 15"/>
                <p:cNvSpPr txBox="1"/>
                <p:nvPr/>
              </p:nvSpPr>
              <p:spPr>
                <a:xfrm>
                  <a:off x="3505200" y="3200400"/>
                  <a:ext cx="762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 smtClean="0"/>
                    <a:t>        </a:t>
                  </a:r>
                  <a:r>
                    <a:rPr lang="en-US" sz="1200" b="1" dirty="0" smtClean="0">
                      <a:latin typeface="Arial" pitchFamily="34" charset="0"/>
                      <a:cs typeface="Arial" pitchFamily="34" charset="0"/>
                    </a:rPr>
                    <a:t>*</a:t>
                  </a:r>
                  <a:endParaRPr lang="en-US" sz="12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4343400" y="3352800"/>
                  <a:ext cx="7620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 smtClean="0"/>
                    <a:t>         </a:t>
                  </a:r>
                  <a:r>
                    <a:rPr lang="en-US" sz="1200" b="1" dirty="0" smtClean="0">
                      <a:latin typeface="Arial" pitchFamily="34" charset="0"/>
                      <a:cs typeface="Arial" pitchFamily="34" charset="0"/>
                    </a:rPr>
                    <a:t>**</a:t>
                  </a:r>
                  <a:endParaRPr lang="en-US" sz="12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3581400" y="2209800"/>
                <a:ext cx="1219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   BR-Lr2 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752600" y="1676400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C.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853542" y="4314893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Roneparstat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67942" y="4321632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Roneparstat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38798" y="4314893"/>
            <a:ext cx="1143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Roneparstat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067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Fig</a:t>
            </a:r>
            <a:r>
              <a:rPr lang="en-US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S3. 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HER2 expression in MDA-MB-231BR, BR and BR-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Lr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clones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676400" y="2057400"/>
            <a:ext cx="4818231" cy="2971800"/>
            <a:chOff x="1066800" y="1905000"/>
            <a:chExt cx="4818231" cy="2971800"/>
          </a:xfrm>
        </p:grpSpPr>
        <p:sp>
          <p:nvSpPr>
            <p:cNvPr id="22" name="TextBox 17"/>
            <p:cNvSpPr txBox="1">
              <a:spLocks noChangeArrowheads="1"/>
            </p:cNvSpPr>
            <p:nvPr/>
          </p:nvSpPr>
          <p:spPr bwMode="auto">
            <a:xfrm>
              <a:off x="1095768" y="4092129"/>
              <a:ext cx="12024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b="1" dirty="0">
                  <a:cs typeface="Arial" charset="0"/>
                </a:rPr>
                <a:t>    </a:t>
              </a:r>
              <a:r>
                <a:rPr lang="en-US" b="1" dirty="0" smtClean="0">
                  <a:cs typeface="Arial" charset="0"/>
                </a:rPr>
                <a:t>  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43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33"/>
            <p:cNvSpPr txBox="1">
              <a:spLocks noChangeArrowheads="1"/>
            </p:cNvSpPr>
            <p:nvPr/>
          </p:nvSpPr>
          <p:spPr bwMode="auto">
            <a:xfrm>
              <a:off x="1073727" y="3551172"/>
              <a:ext cx="1295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b="1" dirty="0">
                  <a:cs typeface="Arial" charset="0"/>
                </a:rPr>
                <a:t>  </a:t>
              </a:r>
              <a:r>
                <a:rPr lang="en-US" b="1" dirty="0" smtClean="0">
                  <a:cs typeface="Arial" charset="0"/>
                </a:rPr>
                <a:t>    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185   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32"/>
            <p:cNvSpPr txBox="1">
              <a:spLocks noChangeArrowheads="1"/>
            </p:cNvSpPr>
            <p:nvPr/>
          </p:nvSpPr>
          <p:spPr bwMode="auto">
            <a:xfrm>
              <a:off x="1066800" y="3124200"/>
              <a:ext cx="12024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 smtClean="0"/>
                <a:t>     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kDa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1313031" y="1905000"/>
              <a:ext cx="4572000" cy="2971800"/>
              <a:chOff x="685800" y="1905000"/>
              <a:chExt cx="4572000" cy="2971800"/>
            </a:xfrm>
          </p:grpSpPr>
          <p:sp>
            <p:nvSpPr>
              <p:cNvPr id="23" name="TextBox 22"/>
              <p:cNvSpPr txBox="1"/>
              <p:nvPr/>
            </p:nvSpPr>
            <p:spPr bwMode="auto">
              <a:xfrm rot="1855139">
                <a:off x="1800764" y="2092764"/>
                <a:ext cx="338554" cy="1407839"/>
              </a:xfrm>
              <a:prstGeom prst="rect">
                <a:avLst/>
              </a:prstGeom>
              <a:noFill/>
            </p:spPr>
            <p:txBody>
              <a:bodyPr vert="vert270"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MDA-MB-231BR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 bwMode="auto">
              <a:xfrm rot="1855139">
                <a:off x="3772083" y="2093400"/>
                <a:ext cx="369332" cy="1412914"/>
              </a:xfrm>
              <a:prstGeom prst="rect">
                <a:avLst/>
              </a:prstGeom>
              <a:noFill/>
            </p:spPr>
            <p:txBody>
              <a:bodyPr vert="vert270"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BR-Lr1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 bwMode="auto">
              <a:xfrm rot="1855139">
                <a:off x="3340846" y="1905000"/>
                <a:ext cx="369332" cy="1608453"/>
              </a:xfrm>
              <a:prstGeom prst="rect">
                <a:avLst/>
              </a:prstGeom>
              <a:noFill/>
            </p:spPr>
            <p:txBody>
              <a:bodyPr vert="vert270"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BR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 bwMode="auto">
              <a:xfrm rot="1759389">
                <a:off x="4256270" y="2173241"/>
                <a:ext cx="369332" cy="1361665"/>
              </a:xfrm>
              <a:prstGeom prst="rect">
                <a:avLst/>
              </a:prstGeom>
              <a:noFill/>
            </p:spPr>
            <p:txBody>
              <a:bodyPr vert="vert270"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 BR-Lr2 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TextBox 13"/>
              <p:cNvSpPr txBox="1">
                <a:spLocks noChangeArrowheads="1"/>
              </p:cNvSpPr>
              <p:nvPr/>
            </p:nvSpPr>
            <p:spPr bwMode="auto">
              <a:xfrm>
                <a:off x="4221480" y="4156305"/>
                <a:ext cx="83820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   </a:t>
                </a:r>
                <a:r>
                  <a:rPr lang="el-GR" sz="1200" b="1" dirty="0" smtClean="0">
                    <a:latin typeface="Arial" pitchFamily="34" charset="0"/>
                    <a:cs typeface="Arial" pitchFamily="34" charset="0"/>
                  </a:rPr>
                  <a:t>β</a:t>
                </a:r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-</a:t>
                </a:r>
                <a:r>
                  <a:rPr lang="en-US" sz="1200" b="1" dirty="0" err="1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Box 32"/>
              <p:cNvSpPr txBox="1">
                <a:spLocks noChangeArrowheads="1"/>
              </p:cNvSpPr>
              <p:nvPr/>
            </p:nvSpPr>
            <p:spPr bwMode="auto">
              <a:xfrm>
                <a:off x="4175760" y="3622905"/>
                <a:ext cx="76200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   HER2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1203960" y="3760065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1219200" y="4308705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 bwMode="auto">
              <a:xfrm rot="1855139">
                <a:off x="2236500" y="2174244"/>
                <a:ext cx="346249" cy="1347545"/>
              </a:xfrm>
              <a:prstGeom prst="rect">
                <a:avLst/>
              </a:prstGeom>
              <a:noFill/>
            </p:spPr>
            <p:txBody>
              <a:bodyPr vert="vert270"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50" b="1" dirty="0" smtClean="0">
                    <a:latin typeface="Arial" pitchFamily="34" charset="0"/>
                    <a:cs typeface="Arial" pitchFamily="34" charset="0"/>
                  </a:rPr>
                  <a:t>MB-231-BR-Lr1</a:t>
                </a:r>
                <a:endParaRPr lang="en-US" sz="105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 bwMode="auto">
              <a:xfrm rot="1855139">
                <a:off x="2673494" y="2210545"/>
                <a:ext cx="338554" cy="1296295"/>
              </a:xfrm>
              <a:prstGeom prst="rect">
                <a:avLst/>
              </a:prstGeom>
              <a:noFill/>
            </p:spPr>
            <p:txBody>
              <a:bodyPr vert="vert270"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MB-231-BR-Lr2 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40" name="Picture 2" descr="F:\WB data for Lap paper- 6-28-2013 010-c5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7143" r="2381"/>
              <a:stretch>
                <a:fillRect/>
              </a:stretch>
            </p:blipFill>
            <p:spPr bwMode="auto">
              <a:xfrm>
                <a:off x="1447800" y="4080105"/>
                <a:ext cx="2895600" cy="533400"/>
              </a:xfrm>
              <a:prstGeom prst="rect">
                <a:avLst/>
              </a:prstGeom>
              <a:noFill/>
            </p:spPr>
          </p:pic>
          <p:pic>
            <p:nvPicPr>
              <p:cNvPr id="41" name="Picture 4" descr="F:\WB data for Lap paper- 6-28-2013 009-c4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20408" t="22222" r="23214" b="38889"/>
              <a:stretch>
                <a:fillRect/>
              </a:stretch>
            </p:blipFill>
            <p:spPr bwMode="auto">
              <a:xfrm flipH="1">
                <a:off x="1447800" y="3470505"/>
                <a:ext cx="2895600" cy="533400"/>
              </a:xfrm>
              <a:prstGeom prst="rect">
                <a:avLst/>
              </a:prstGeom>
              <a:noFill/>
            </p:spPr>
          </p:pic>
          <p:cxnSp>
            <p:nvCxnSpPr>
              <p:cNvPr id="49" name="Straight Connector 48"/>
              <p:cNvCxnSpPr/>
              <p:nvPr/>
            </p:nvCxnSpPr>
            <p:spPr>
              <a:xfrm>
                <a:off x="1447800" y="2415729"/>
                <a:ext cx="152400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3124200" y="2415729"/>
                <a:ext cx="123444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972969" y="2049213"/>
                <a:ext cx="41324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                </a:t>
                </a:r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MDA-MB-231BR                  BR 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85800" y="1981200"/>
                <a:ext cx="4572000" cy="2895600"/>
              </a:xfrm>
              <a:prstGeom prst="rect">
                <a:avLst/>
              </a:prstGeom>
              <a:noFill/>
              <a:ln w="12700"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8763000" cy="584775"/>
          </a:xfrm>
          <a:prstGeom prst="rect">
            <a:avLst/>
          </a:prstGeom>
        </p:spPr>
        <p:txBody>
          <a:bodyPr wrap="none" anchor="t">
            <a:normAutofit/>
          </a:bodyPr>
          <a:lstStyle/>
          <a:p>
            <a:pPr marL="342900" indent="-342900"/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Fig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. S4.  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Roneparstat inhibits HPSE activity in mouse serum of experimental BMBC  </a:t>
            </a:r>
          </a:p>
          <a:p>
            <a:pPr marL="342900" indent="-342900"/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        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following 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injections of BR/BR-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Lr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clones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676400" y="2057400"/>
            <a:ext cx="4800600" cy="2743200"/>
            <a:chOff x="1676400" y="2057400"/>
            <a:chExt cx="4800600" cy="2743200"/>
          </a:xfrm>
        </p:grpSpPr>
        <p:graphicFrame>
          <p:nvGraphicFramePr>
            <p:cNvPr id="9" name="Chart 8"/>
            <p:cNvGraphicFramePr/>
            <p:nvPr/>
          </p:nvGraphicFramePr>
          <p:xfrm>
            <a:off x="1676400" y="2057400"/>
            <a:ext cx="48006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4953000" y="3352800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    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33800" y="3352800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    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00600" y="3276600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   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62400" y="3429000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   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92487" y="2144484"/>
            <a:ext cx="1208313" cy="1066800"/>
            <a:chOff x="5192487" y="2144484"/>
            <a:chExt cx="1208313" cy="1066800"/>
          </a:xfrm>
        </p:grpSpPr>
        <p:sp>
          <p:nvSpPr>
            <p:cNvPr id="16" name="TextBox 15"/>
            <p:cNvSpPr txBox="1"/>
            <p:nvPr/>
          </p:nvSpPr>
          <p:spPr>
            <a:xfrm>
              <a:off x="5192487" y="2601684"/>
              <a:ext cx="114300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Roneparstat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92488" y="2144484"/>
              <a:ext cx="114300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Control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92488" y="2355463"/>
              <a:ext cx="114300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Lapatinib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92488" y="2811174"/>
              <a:ext cx="120831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Lapatinib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 + </a:t>
              </a:r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Roneparstat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8301</TotalTime>
  <Words>159</Words>
  <Application>Microsoft Office PowerPoint</Application>
  <PresentationFormat>On-screen Show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lixin zhang</dc:creator>
  <cp:lastModifiedBy> Dario Marchetti</cp:lastModifiedBy>
  <cp:revision>1123</cp:revision>
  <cp:lastPrinted>2013-06-23T21:52:36Z</cp:lastPrinted>
  <dcterms:created xsi:type="dcterms:W3CDTF">2011-08-31T15:13:55Z</dcterms:created>
  <dcterms:modified xsi:type="dcterms:W3CDTF">2014-10-16T18:18:45Z</dcterms:modified>
</cp:coreProperties>
</file>