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400" b="1">
                <a:solidFill>
                  <a:schemeClr val="tx1"/>
                </a:solidFill>
              </a:rPr>
              <a:t>Sox10</a:t>
            </a:r>
          </a:p>
        </c:rich>
      </c:tx>
      <c:layout>
        <c:manualLayout>
          <c:xMode val="edge"/>
          <c:yMode val="edge"/>
          <c:x val="0.44560411198600181"/>
          <c:y val="4.62962962962962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Sheet3!$D$33:$E$33</c:f>
                <c:numCache>
                  <c:formatCode>General</c:formatCode>
                  <c:ptCount val="2"/>
                  <c:pt idx="0">
                    <c:v>0.200572</c:v>
                  </c:pt>
                  <c:pt idx="1">
                    <c:v>0.21382200000000001</c:v>
                  </c:pt>
                </c:numCache>
              </c:numRef>
            </c:plus>
            <c:minus>
              <c:numRef>
                <c:f>Sheet3!$D$33:$E$33</c:f>
                <c:numCache>
                  <c:formatCode>General</c:formatCode>
                  <c:ptCount val="2"/>
                  <c:pt idx="0">
                    <c:v>0.200572</c:v>
                  </c:pt>
                  <c:pt idx="1">
                    <c:v>0.21382200000000001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Sheet3!$D$31:$E$31</c:f>
              <c:strCache>
                <c:ptCount val="2"/>
                <c:pt idx="0">
                  <c:v>eGFP</c:v>
                </c:pt>
                <c:pt idx="1">
                  <c:v>eGFP-Aebp2 Somatic</c:v>
                </c:pt>
              </c:strCache>
            </c:strRef>
          </c:cat>
          <c:val>
            <c:numRef>
              <c:f>Sheet3!$D$32:$E$32</c:f>
              <c:numCache>
                <c:formatCode>General</c:formatCode>
                <c:ptCount val="2"/>
                <c:pt idx="0">
                  <c:v>1</c:v>
                </c:pt>
                <c:pt idx="1">
                  <c:v>1.195114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6578688"/>
        <c:axId val="376579776"/>
      </c:barChart>
      <c:catAx>
        <c:axId val="376578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579776"/>
        <c:crosses val="autoZero"/>
        <c:auto val="1"/>
        <c:lblAlgn val="ctr"/>
        <c:lblOffset val="100"/>
        <c:noMultiLvlLbl val="0"/>
      </c:catAx>
      <c:valAx>
        <c:axId val="3765797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578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400" b="1">
                <a:solidFill>
                  <a:schemeClr val="tx1"/>
                </a:solidFill>
              </a:rPr>
              <a:t>Snai2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Sheet3!$D$35:$E$35</c:f>
                <c:numCache>
                  <c:formatCode>General</c:formatCode>
                  <c:ptCount val="2"/>
                  <c:pt idx="0">
                    <c:v>0.50977300000000003</c:v>
                  </c:pt>
                  <c:pt idx="1">
                    <c:v>3.3860000000000001E-3</c:v>
                  </c:pt>
                </c:numCache>
              </c:numRef>
            </c:plus>
            <c:minus>
              <c:numRef>
                <c:f>Sheet3!$D$35:$E$35</c:f>
                <c:numCache>
                  <c:formatCode>General</c:formatCode>
                  <c:ptCount val="2"/>
                  <c:pt idx="0">
                    <c:v>0.50977300000000003</c:v>
                  </c:pt>
                  <c:pt idx="1">
                    <c:v>3.3860000000000001E-3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Sheet3!$D$31:$E$31</c:f>
              <c:strCache>
                <c:ptCount val="2"/>
                <c:pt idx="0">
                  <c:v>eGFP</c:v>
                </c:pt>
                <c:pt idx="1">
                  <c:v>eGFP-Aebp2 Somatic</c:v>
                </c:pt>
              </c:strCache>
            </c:strRef>
          </c:cat>
          <c:val>
            <c:numRef>
              <c:f>Sheet3!$D$34:$E$34</c:f>
              <c:numCache>
                <c:formatCode>General</c:formatCode>
                <c:ptCount val="2"/>
                <c:pt idx="0">
                  <c:v>1</c:v>
                </c:pt>
                <c:pt idx="1">
                  <c:v>2.302603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6578144"/>
        <c:axId val="162284624"/>
      </c:barChart>
      <c:catAx>
        <c:axId val="376578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2284624"/>
        <c:crosses val="autoZero"/>
        <c:auto val="1"/>
        <c:lblAlgn val="ctr"/>
        <c:lblOffset val="100"/>
        <c:noMultiLvlLbl val="0"/>
      </c:catAx>
      <c:valAx>
        <c:axId val="1622846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57814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AF52-7144-4512-82A7-F971DF0F0ADF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C0D9-55ED-419B-998B-DA02A1FBB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963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AF52-7144-4512-82A7-F971DF0F0ADF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C0D9-55ED-419B-998B-DA02A1FBB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889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AF52-7144-4512-82A7-F971DF0F0ADF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C0D9-55ED-419B-998B-DA02A1FBB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59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AF52-7144-4512-82A7-F971DF0F0ADF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C0D9-55ED-419B-998B-DA02A1FBB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50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AF52-7144-4512-82A7-F971DF0F0ADF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C0D9-55ED-419B-998B-DA02A1FBB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83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AF52-7144-4512-82A7-F971DF0F0ADF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C0D9-55ED-419B-998B-DA02A1FBB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692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AF52-7144-4512-82A7-F971DF0F0ADF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C0D9-55ED-419B-998B-DA02A1FBB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47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AF52-7144-4512-82A7-F971DF0F0ADF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C0D9-55ED-419B-998B-DA02A1FBB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299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AF52-7144-4512-82A7-F971DF0F0ADF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C0D9-55ED-419B-998B-DA02A1FBB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763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AF52-7144-4512-82A7-F971DF0F0ADF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C0D9-55ED-419B-998B-DA02A1FBB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336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9AF52-7144-4512-82A7-F971DF0F0ADF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C0D9-55ED-419B-998B-DA02A1FBB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681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9AF52-7144-4512-82A7-F971DF0F0ADF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6C0D9-55ED-419B-998B-DA02A1FBB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768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675" y="189470"/>
            <a:ext cx="4389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Material 2_HK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  <a14:imgEffect>
                      <a14:colorTemperature colorTemp="11497"/>
                    </a14:imgEffect>
                    <a14:imgEffect>
                      <a14:saturation sat="383000"/>
                    </a14:imgEffect>
                    <a14:imgEffect>
                      <a14:brightnessContrast bright="16000" contrast="29000"/>
                    </a14:imgEffect>
                  </a14:imgLayer>
                </a14:imgProps>
              </a:ext>
            </a:extLst>
          </a:blip>
          <a:srcRect l="45353" t="29553" r="51405" b="68120"/>
          <a:stretch/>
        </p:blipFill>
        <p:spPr>
          <a:xfrm>
            <a:off x="1404734" y="3316151"/>
            <a:ext cx="1114441" cy="422422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 rot="18755702">
            <a:off x="1189003" y="2180352"/>
            <a:ext cx="2275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pcDNA only (empty)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8755702">
            <a:off x="1775338" y="2075564"/>
            <a:ext cx="2417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Aebp2-S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 rot="18755702">
            <a:off x="9243139" y="1629634"/>
            <a:ext cx="3679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Aebp2-e in reverse (empty)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8755702">
            <a:off x="10131203" y="2036762"/>
            <a:ext cx="2417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Aebp2-e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833225" y="3354653"/>
            <a:ext cx="1324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ym typeface="Wingdings" panose="05000000000000000000" pitchFamily="2" charset="2"/>
              </a:rPr>
              <a:t></a:t>
            </a:r>
            <a:r>
              <a:rPr lang="en-US" b="1" dirty="0" smtClean="0"/>
              <a:t> 32 kDa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448262" y="3362122"/>
            <a:ext cx="1324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&gt; 52 kDa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51397" y="4734060"/>
            <a:ext cx="43036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Band shows a higher molecular weight near 70kDa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(Abcam Cat. No. ab107892)</a:t>
            </a:r>
            <a:r>
              <a:rPr lang="en-US" dirty="0" smtClean="0"/>
              <a:t>  1:400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82037" y="4734060"/>
            <a:ext cx="50382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(Protein Tech custom made antibody)  </a:t>
            </a:r>
            <a:r>
              <a:rPr lang="en-US" dirty="0" smtClean="0"/>
              <a:t>1:200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Doublet band (32kDa and 34kDa dependent on C-terminus alternative transcripts) 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grayscl/>
          </a:blip>
          <a:srcRect l="46359" t="58262" r="50171" b="38880"/>
          <a:stretch/>
        </p:blipFill>
        <p:spPr>
          <a:xfrm>
            <a:off x="9701779" y="3311968"/>
            <a:ext cx="1131446" cy="41514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47104" y="3930009"/>
            <a:ext cx="1228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Ponceau S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 rot="18755702">
            <a:off x="3542312" y="2226246"/>
            <a:ext cx="2275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pcDNA only (empty)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8755702">
            <a:off x="4386927" y="2116749"/>
            <a:ext cx="2417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eGFP-IRES-Aebp2-S</a:t>
            </a:r>
            <a:endParaRPr lang="en-US" b="1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4521189" y="3222909"/>
            <a:ext cx="685004" cy="1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00135" y="3373002"/>
            <a:ext cx="1324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&gt; 52 kDa</a:t>
            </a:r>
            <a:endParaRPr lang="en-US" b="1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93000"/>
                    </a14:imgEffect>
                    <a14:imgEffect>
                      <a14:brightnessContrast contrast="9000"/>
                    </a14:imgEffect>
                  </a14:imgLayer>
                </a14:imgProps>
              </a:ext>
            </a:extLst>
          </a:blip>
          <a:srcRect l="46819" t="44073" r="48782" b="50482"/>
          <a:stretch/>
        </p:blipFill>
        <p:spPr>
          <a:xfrm>
            <a:off x="1420728" y="3867751"/>
            <a:ext cx="1085068" cy="493849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85000"/>
                    </a14:imgEffect>
                    <a14:imgEffect>
                      <a14:brightnessContrast contrast="-3000"/>
                    </a14:imgEffect>
                  </a14:imgLayer>
                </a14:imgProps>
              </a:ext>
            </a:extLst>
          </a:blip>
          <a:srcRect l="47889" t="48043" r="47296" b="41994"/>
          <a:stretch/>
        </p:blipFill>
        <p:spPr>
          <a:xfrm>
            <a:off x="9701779" y="3867751"/>
            <a:ext cx="1118305" cy="49384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9">
            <a:grayscl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6501"/>
                    </a14:imgEffect>
                    <a14:imgEffect>
                      <a14:brightnessContrast bright="39000"/>
                    </a14:imgEffect>
                  </a14:imgLayer>
                </a14:imgProps>
              </a:ext>
            </a:extLst>
          </a:blip>
          <a:srcRect l="57701" t="28372" r="37273" b="67454"/>
          <a:stretch/>
        </p:blipFill>
        <p:spPr>
          <a:xfrm>
            <a:off x="3788574" y="3322107"/>
            <a:ext cx="1466481" cy="391352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32000"/>
                    </a14:imgEffect>
                    <a14:imgEffect>
                      <a14:brightnessContrast bright="9000"/>
                    </a14:imgEffect>
                  </a14:imgLayer>
                </a14:imgProps>
              </a:ext>
            </a:extLst>
          </a:blip>
          <a:srcRect l="61904" t="37538" r="32271" b="58055"/>
          <a:stretch/>
        </p:blipFill>
        <p:spPr>
          <a:xfrm>
            <a:off x="3788573" y="3867751"/>
            <a:ext cx="1466481" cy="493849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3">
            <a:grayscl/>
          </a:blip>
          <a:srcRect l="56338" t="32804" r="36843" b="63307"/>
          <a:stretch/>
        </p:blipFill>
        <p:spPr>
          <a:xfrm>
            <a:off x="7036176" y="3316151"/>
            <a:ext cx="1621944" cy="405792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26" name="TextBox 25"/>
          <p:cNvSpPr txBox="1"/>
          <p:nvPr/>
        </p:nvSpPr>
        <p:spPr>
          <a:xfrm>
            <a:off x="8638988" y="3369427"/>
            <a:ext cx="1324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&gt; 52 kDa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 rot="18755702">
            <a:off x="6905999" y="2127766"/>
            <a:ext cx="2417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Aebp2-S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 rot="18755702">
            <a:off x="7230308" y="1688061"/>
            <a:ext cx="3679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Aebp2-e in reverse (empty)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18755702">
            <a:off x="7942000" y="2199775"/>
            <a:ext cx="2275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pcDNA only (empty)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4"/>
          <a:srcRect l="60347" t="42047" r="34824" b="54359"/>
          <a:stretch/>
        </p:blipFill>
        <p:spPr>
          <a:xfrm>
            <a:off x="7036176" y="3867751"/>
            <a:ext cx="1621944" cy="507727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0270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l="40586" t="28547" r="16152" b="13854"/>
          <a:stretch/>
        </p:blipFill>
        <p:spPr>
          <a:xfrm>
            <a:off x="2912884" y="1309393"/>
            <a:ext cx="6682690" cy="4770896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97675" y="189470"/>
            <a:ext cx="4389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Material 3_HK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999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55" t="30421" r="26520" b="24482"/>
          <a:stretch/>
        </p:blipFill>
        <p:spPr>
          <a:xfrm>
            <a:off x="2766458" y="1517715"/>
            <a:ext cx="6292701" cy="4360093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97675" y="189470"/>
            <a:ext cx="4389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Material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_HK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25764" y="5850533"/>
            <a:ext cx="220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Reverse complement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18564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l="37698" t="38368" r="21800" b="38461"/>
          <a:stretch/>
        </p:blipFill>
        <p:spPr>
          <a:xfrm>
            <a:off x="1870690" y="3622970"/>
            <a:ext cx="6057252" cy="2268783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3333" t="9149" r="2189" b="79030"/>
          <a:stretch/>
        </p:blipFill>
        <p:spPr>
          <a:xfrm>
            <a:off x="1513184" y="2376999"/>
            <a:ext cx="8171131" cy="876423"/>
          </a:xfrm>
          <a:prstGeom prst="rect">
            <a:avLst/>
          </a:prstGeom>
        </p:spPr>
      </p:pic>
      <p:sp>
        <p:nvSpPr>
          <p:cNvPr id="4" name="Rectangular Callout 3"/>
          <p:cNvSpPr/>
          <p:nvPr/>
        </p:nvSpPr>
        <p:spPr>
          <a:xfrm>
            <a:off x="1870690" y="2309685"/>
            <a:ext cx="1054360" cy="1088604"/>
          </a:xfrm>
          <a:prstGeom prst="wedgeRectCallout">
            <a:avLst>
              <a:gd name="adj1" fmla="val -20833"/>
              <a:gd name="adj2" fmla="val 67823"/>
            </a:avLst>
          </a:prstGeom>
          <a:noFill/>
          <a:ln w="41275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34547" y="1299565"/>
            <a:ext cx="1120330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Acidic &amp; Neutral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861647" y="1480162"/>
            <a:ext cx="1120330" cy="4001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Zn finger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299444" y="1480162"/>
            <a:ext cx="1120330" cy="4001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Basic</a:t>
            </a:r>
            <a:endParaRPr lang="en-US" sz="2000" dirty="0"/>
          </a:p>
        </p:txBody>
      </p:sp>
      <p:sp>
        <p:nvSpPr>
          <p:cNvPr id="8" name="Left Brace 7"/>
          <p:cNvSpPr/>
          <p:nvPr/>
        </p:nvSpPr>
        <p:spPr>
          <a:xfrm rot="5400000">
            <a:off x="4263383" y="1486351"/>
            <a:ext cx="212698" cy="1205828"/>
          </a:xfrm>
          <a:prstGeom prst="lef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 rot="5400000">
            <a:off x="5509569" y="1560389"/>
            <a:ext cx="219864" cy="1050437"/>
          </a:xfrm>
          <a:prstGeom prst="lef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Brace 9"/>
          <p:cNvSpPr/>
          <p:nvPr/>
        </p:nvSpPr>
        <p:spPr>
          <a:xfrm rot="5400000">
            <a:off x="2572505" y="1945557"/>
            <a:ext cx="181763" cy="318350"/>
          </a:xfrm>
          <a:prstGeom prst="lef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43403" t="71724" r="51901" b="22222"/>
          <a:stretch/>
        </p:blipFill>
        <p:spPr>
          <a:xfrm>
            <a:off x="10866552" y="2498308"/>
            <a:ext cx="581971" cy="4220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43403" t="71724" r="51901" b="22222"/>
          <a:stretch/>
        </p:blipFill>
        <p:spPr>
          <a:xfrm>
            <a:off x="10866552" y="2010451"/>
            <a:ext cx="581971" cy="4220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43403" t="71724" r="51901" b="22222"/>
          <a:stretch/>
        </p:blipFill>
        <p:spPr>
          <a:xfrm>
            <a:off x="10866552" y="3001630"/>
            <a:ext cx="581971" cy="4220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41672" t="69770" r="51203" b="20097"/>
          <a:stretch/>
        </p:blipFill>
        <p:spPr>
          <a:xfrm>
            <a:off x="9838432" y="2366147"/>
            <a:ext cx="794355" cy="635483"/>
          </a:xfrm>
          <a:prstGeom prst="rect">
            <a:avLst/>
          </a:prstGeom>
        </p:spPr>
      </p:pic>
      <p:sp>
        <p:nvSpPr>
          <p:cNvPr id="15" name="Right Brace 14"/>
          <p:cNvSpPr/>
          <p:nvPr/>
        </p:nvSpPr>
        <p:spPr>
          <a:xfrm>
            <a:off x="9576674" y="2566367"/>
            <a:ext cx="178442" cy="344639"/>
          </a:xfrm>
          <a:prstGeom prst="righ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0548808" y="2498235"/>
            <a:ext cx="445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97675" y="189470"/>
            <a:ext cx="4389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Material 5_HK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561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l="22642" t="21846" r="19952" b="33333"/>
          <a:stretch/>
        </p:blipFill>
        <p:spPr>
          <a:xfrm>
            <a:off x="2790334" y="848412"/>
            <a:ext cx="5788057" cy="2799761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97675" y="189470"/>
            <a:ext cx="4389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Material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_HK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3"/>
          <a:srcRect l="19436" t="26173" r="29714" b="25269"/>
          <a:stretch/>
        </p:blipFill>
        <p:spPr>
          <a:xfrm>
            <a:off x="2790334" y="3845449"/>
            <a:ext cx="5571241" cy="281930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5219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9044" t="20327" r="42834" b="13355"/>
          <a:stretch/>
        </p:blipFill>
        <p:spPr>
          <a:xfrm>
            <a:off x="2384980" y="1366885"/>
            <a:ext cx="5165889" cy="50550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7675" y="189470"/>
            <a:ext cx="4389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Material 7_HK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3176834" y="1366885"/>
            <a:ext cx="141402" cy="160257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30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8693602"/>
              </p:ext>
            </p:extLst>
          </p:nvPr>
        </p:nvGraphicFramePr>
        <p:xfrm>
          <a:off x="1970542" y="2100404"/>
          <a:ext cx="3724087" cy="3161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4895611"/>
              </p:ext>
            </p:extLst>
          </p:nvPr>
        </p:nvGraphicFramePr>
        <p:xfrm>
          <a:off x="6240078" y="2199992"/>
          <a:ext cx="3945072" cy="3053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7675" y="189470"/>
            <a:ext cx="4389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Material 8_HK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17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1029</TotalTime>
  <Words>117</Words>
  <Application>Microsoft Office PowerPoint</Application>
  <PresentationFormat>Widescreen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Hana Kim</dc:creator>
  <cp:lastModifiedBy>Hana Kim</cp:lastModifiedBy>
  <cp:revision>1</cp:revision>
  <dcterms:created xsi:type="dcterms:W3CDTF">2014-09-18T23:02:47Z</dcterms:created>
  <dcterms:modified xsi:type="dcterms:W3CDTF">2014-09-19T16:12:05Z</dcterms:modified>
</cp:coreProperties>
</file>