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400800" cy="6400800"/>
  <p:notesSz cx="6858000" cy="9144000"/>
  <p:defaultTextStyle>
    <a:defPPr>
      <a:defRPr lang="en-US"/>
    </a:defPPr>
    <a:lvl1pPr marL="0" algn="l" defTabSz="82588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412943" algn="l" defTabSz="82588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825886" algn="l" defTabSz="82588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238829" algn="l" defTabSz="82588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1651772" algn="l" defTabSz="82588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2064715" algn="l" defTabSz="82588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2477658" algn="l" defTabSz="82588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2890601" algn="l" defTabSz="82588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3303544" algn="l" defTabSz="82588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5963" autoAdjust="0"/>
    <p:restoredTop sz="98400" autoAdjust="0"/>
  </p:normalViewPr>
  <p:slideViewPr>
    <p:cSldViewPr>
      <p:cViewPr>
        <p:scale>
          <a:sx n="100" d="100"/>
          <a:sy n="100" d="100"/>
        </p:scale>
        <p:origin x="-3600" y="-300"/>
      </p:cViewPr>
      <p:guideLst>
        <p:guide orient="horz" pos="2016"/>
        <p:guide pos="201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480060" y="1988398"/>
            <a:ext cx="5440680" cy="137202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960120" y="3627120"/>
            <a:ext cx="4480560" cy="16357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12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2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388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51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647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776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906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035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40166-7F34-40EA-A943-15E94F50AAB9}" type="datetimeFigureOut">
              <a:rPr lang="en-US" smtClean="0"/>
              <a:t>10/22/2014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25B57-1334-4D49-985C-E7F577160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5290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40166-7F34-40EA-A943-15E94F50AAB9}" type="datetimeFigureOut">
              <a:rPr lang="en-US" smtClean="0"/>
              <a:t>10/22/2014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25B57-1334-4D49-985C-E7F577160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629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4640580" y="256330"/>
            <a:ext cx="1440180" cy="546142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20040" y="256330"/>
            <a:ext cx="4213860" cy="546142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40166-7F34-40EA-A943-15E94F50AAB9}" type="datetimeFigureOut">
              <a:rPr lang="en-US" smtClean="0"/>
              <a:t>10/22/2014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25B57-1334-4D49-985C-E7F577160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126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40166-7F34-40EA-A943-15E94F50AAB9}" type="datetimeFigureOut">
              <a:rPr lang="en-US" smtClean="0"/>
              <a:t>10/22/2014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25B57-1334-4D49-985C-E7F577160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6806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5619" y="4113108"/>
            <a:ext cx="5440680" cy="1271270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05619" y="2712932"/>
            <a:ext cx="5440680" cy="1400175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12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258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23882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51772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06471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47765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890601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30354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40166-7F34-40EA-A943-15E94F50AAB9}" type="datetimeFigureOut">
              <a:rPr lang="en-US" smtClean="0"/>
              <a:t>10/22/2014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25B57-1334-4D49-985C-E7F577160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85053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20040" y="1493521"/>
            <a:ext cx="2827020" cy="4224232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253740" y="1493521"/>
            <a:ext cx="2827020" cy="4224232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40166-7F34-40EA-A943-15E94F50AAB9}" type="datetimeFigureOut">
              <a:rPr lang="en-US" smtClean="0"/>
              <a:t>10/22/2014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25B57-1334-4D49-985C-E7F577160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45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20040" y="1432772"/>
            <a:ext cx="2828131" cy="597111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2943" indent="0">
              <a:buNone/>
              <a:defRPr sz="1800" b="1"/>
            </a:lvl2pPr>
            <a:lvl3pPr marL="825886" indent="0">
              <a:buNone/>
              <a:defRPr sz="1600" b="1"/>
            </a:lvl3pPr>
            <a:lvl4pPr marL="1238829" indent="0">
              <a:buNone/>
              <a:defRPr sz="1400" b="1"/>
            </a:lvl4pPr>
            <a:lvl5pPr marL="1651772" indent="0">
              <a:buNone/>
              <a:defRPr sz="1400" b="1"/>
            </a:lvl5pPr>
            <a:lvl6pPr marL="2064715" indent="0">
              <a:buNone/>
              <a:defRPr sz="1400" b="1"/>
            </a:lvl6pPr>
            <a:lvl7pPr marL="2477658" indent="0">
              <a:buNone/>
              <a:defRPr sz="1400" b="1"/>
            </a:lvl7pPr>
            <a:lvl8pPr marL="2890601" indent="0">
              <a:buNone/>
              <a:defRPr sz="1400" b="1"/>
            </a:lvl8pPr>
            <a:lvl9pPr marL="3303544" indent="0">
              <a:buNone/>
              <a:defRPr sz="14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20040" y="2029883"/>
            <a:ext cx="2828131" cy="3687869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3251517" y="1432772"/>
            <a:ext cx="2829243" cy="597111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2943" indent="0">
              <a:buNone/>
              <a:defRPr sz="1800" b="1"/>
            </a:lvl2pPr>
            <a:lvl3pPr marL="825886" indent="0">
              <a:buNone/>
              <a:defRPr sz="1600" b="1"/>
            </a:lvl3pPr>
            <a:lvl4pPr marL="1238829" indent="0">
              <a:buNone/>
              <a:defRPr sz="1400" b="1"/>
            </a:lvl4pPr>
            <a:lvl5pPr marL="1651772" indent="0">
              <a:buNone/>
              <a:defRPr sz="1400" b="1"/>
            </a:lvl5pPr>
            <a:lvl6pPr marL="2064715" indent="0">
              <a:buNone/>
              <a:defRPr sz="1400" b="1"/>
            </a:lvl6pPr>
            <a:lvl7pPr marL="2477658" indent="0">
              <a:buNone/>
              <a:defRPr sz="1400" b="1"/>
            </a:lvl7pPr>
            <a:lvl8pPr marL="2890601" indent="0">
              <a:buNone/>
              <a:defRPr sz="1400" b="1"/>
            </a:lvl8pPr>
            <a:lvl9pPr marL="3303544" indent="0">
              <a:buNone/>
              <a:defRPr sz="14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3251517" y="2029883"/>
            <a:ext cx="2829243" cy="3687869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40166-7F34-40EA-A943-15E94F50AAB9}" type="datetimeFigureOut">
              <a:rPr lang="en-US" smtClean="0"/>
              <a:t>10/22/2014</a:t>
            </a:fld>
            <a:endParaRPr 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25B57-1334-4D49-985C-E7F577160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2348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40166-7F34-40EA-A943-15E94F50AAB9}" type="datetimeFigureOut">
              <a:rPr lang="en-US" smtClean="0"/>
              <a:t>10/22/2014</a:t>
            </a:fld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25B57-1334-4D49-985C-E7F577160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034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40166-7F34-40EA-A943-15E94F50AAB9}" type="datetimeFigureOut">
              <a:rPr lang="en-US" smtClean="0"/>
              <a:t>10/22/2014</a:t>
            </a:fld>
            <a:endParaRPr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25B57-1334-4D49-985C-E7F577160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58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0041" y="254847"/>
            <a:ext cx="2105819" cy="108458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02535" y="254848"/>
            <a:ext cx="3578225" cy="5462905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20041" y="1339428"/>
            <a:ext cx="2105819" cy="4378325"/>
          </a:xfrm>
        </p:spPr>
        <p:txBody>
          <a:bodyPr/>
          <a:lstStyle>
            <a:lvl1pPr marL="0" indent="0">
              <a:buNone/>
              <a:defRPr sz="1300"/>
            </a:lvl1pPr>
            <a:lvl2pPr marL="412943" indent="0">
              <a:buNone/>
              <a:defRPr sz="1100"/>
            </a:lvl2pPr>
            <a:lvl3pPr marL="825886" indent="0">
              <a:buNone/>
              <a:defRPr sz="900"/>
            </a:lvl3pPr>
            <a:lvl4pPr marL="1238829" indent="0">
              <a:buNone/>
              <a:defRPr sz="800"/>
            </a:lvl4pPr>
            <a:lvl5pPr marL="1651772" indent="0">
              <a:buNone/>
              <a:defRPr sz="800"/>
            </a:lvl5pPr>
            <a:lvl6pPr marL="2064715" indent="0">
              <a:buNone/>
              <a:defRPr sz="800"/>
            </a:lvl6pPr>
            <a:lvl7pPr marL="2477658" indent="0">
              <a:buNone/>
              <a:defRPr sz="800"/>
            </a:lvl7pPr>
            <a:lvl8pPr marL="2890601" indent="0">
              <a:buNone/>
              <a:defRPr sz="800"/>
            </a:lvl8pPr>
            <a:lvl9pPr marL="3303544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40166-7F34-40EA-A943-15E94F50AAB9}" type="datetimeFigureOut">
              <a:rPr lang="en-US" smtClean="0"/>
              <a:t>10/22/2014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25B57-1334-4D49-985C-E7F577160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19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54601" y="4480560"/>
            <a:ext cx="3840480" cy="528955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254601" y="571923"/>
            <a:ext cx="3840480" cy="3840480"/>
          </a:xfrm>
        </p:spPr>
        <p:txBody>
          <a:bodyPr/>
          <a:lstStyle>
            <a:lvl1pPr marL="0" indent="0">
              <a:buNone/>
              <a:defRPr sz="2900"/>
            </a:lvl1pPr>
            <a:lvl2pPr marL="412943" indent="0">
              <a:buNone/>
              <a:defRPr sz="2500"/>
            </a:lvl2pPr>
            <a:lvl3pPr marL="825886" indent="0">
              <a:buNone/>
              <a:defRPr sz="2200"/>
            </a:lvl3pPr>
            <a:lvl4pPr marL="1238829" indent="0">
              <a:buNone/>
              <a:defRPr sz="1800"/>
            </a:lvl4pPr>
            <a:lvl5pPr marL="1651772" indent="0">
              <a:buNone/>
              <a:defRPr sz="1800"/>
            </a:lvl5pPr>
            <a:lvl6pPr marL="2064715" indent="0">
              <a:buNone/>
              <a:defRPr sz="1800"/>
            </a:lvl6pPr>
            <a:lvl7pPr marL="2477658" indent="0">
              <a:buNone/>
              <a:defRPr sz="1800"/>
            </a:lvl7pPr>
            <a:lvl8pPr marL="2890601" indent="0">
              <a:buNone/>
              <a:defRPr sz="1800"/>
            </a:lvl8pPr>
            <a:lvl9pPr marL="3303544" indent="0">
              <a:buNone/>
              <a:defRPr sz="1800"/>
            </a:lvl9pPr>
          </a:lstStyle>
          <a:p>
            <a:endParaRPr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254601" y="5009515"/>
            <a:ext cx="3840480" cy="751205"/>
          </a:xfrm>
        </p:spPr>
        <p:txBody>
          <a:bodyPr/>
          <a:lstStyle>
            <a:lvl1pPr marL="0" indent="0">
              <a:buNone/>
              <a:defRPr sz="1300"/>
            </a:lvl1pPr>
            <a:lvl2pPr marL="412943" indent="0">
              <a:buNone/>
              <a:defRPr sz="1100"/>
            </a:lvl2pPr>
            <a:lvl3pPr marL="825886" indent="0">
              <a:buNone/>
              <a:defRPr sz="900"/>
            </a:lvl3pPr>
            <a:lvl4pPr marL="1238829" indent="0">
              <a:buNone/>
              <a:defRPr sz="800"/>
            </a:lvl4pPr>
            <a:lvl5pPr marL="1651772" indent="0">
              <a:buNone/>
              <a:defRPr sz="800"/>
            </a:lvl5pPr>
            <a:lvl6pPr marL="2064715" indent="0">
              <a:buNone/>
              <a:defRPr sz="800"/>
            </a:lvl6pPr>
            <a:lvl7pPr marL="2477658" indent="0">
              <a:buNone/>
              <a:defRPr sz="800"/>
            </a:lvl7pPr>
            <a:lvl8pPr marL="2890601" indent="0">
              <a:buNone/>
              <a:defRPr sz="800"/>
            </a:lvl8pPr>
            <a:lvl9pPr marL="3303544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40166-7F34-40EA-A943-15E94F50AAB9}" type="datetimeFigureOut">
              <a:rPr lang="en-US" smtClean="0"/>
              <a:t>10/22/2014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25B57-1334-4D49-985C-E7F577160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068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320040" y="256329"/>
            <a:ext cx="5760720" cy="1066800"/>
          </a:xfrm>
          <a:prstGeom prst="rect">
            <a:avLst/>
          </a:prstGeom>
        </p:spPr>
        <p:txBody>
          <a:bodyPr vert="horz" lIns="82589" tIns="41294" rIns="82589" bIns="41294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20040" y="1493521"/>
            <a:ext cx="5760720" cy="4224232"/>
          </a:xfrm>
          <a:prstGeom prst="rect">
            <a:avLst/>
          </a:prstGeom>
        </p:spPr>
        <p:txBody>
          <a:bodyPr vert="horz" lIns="82589" tIns="41294" rIns="82589" bIns="41294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320040" y="5932595"/>
            <a:ext cx="1493520" cy="340783"/>
          </a:xfrm>
          <a:prstGeom prst="rect">
            <a:avLst/>
          </a:prstGeom>
        </p:spPr>
        <p:txBody>
          <a:bodyPr vert="horz" lIns="82589" tIns="41294" rIns="82589" bIns="41294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440166-7F34-40EA-A943-15E94F50AAB9}" type="datetimeFigureOut">
              <a:rPr lang="en-US" smtClean="0"/>
              <a:t>10/22/2014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186940" y="5932595"/>
            <a:ext cx="2026920" cy="340783"/>
          </a:xfrm>
          <a:prstGeom prst="rect">
            <a:avLst/>
          </a:prstGeom>
        </p:spPr>
        <p:txBody>
          <a:bodyPr vert="horz" lIns="82589" tIns="41294" rIns="82589" bIns="41294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587240" y="5932595"/>
            <a:ext cx="1493520" cy="340783"/>
          </a:xfrm>
          <a:prstGeom prst="rect">
            <a:avLst/>
          </a:prstGeom>
        </p:spPr>
        <p:txBody>
          <a:bodyPr vert="horz" lIns="82589" tIns="41294" rIns="82589" bIns="41294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425B57-1334-4D49-985C-E7F577160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96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825886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9707" indent="-309707" algn="l" defTabSz="825886" rtl="0" eaLnBrk="1" latinLnBrk="0" hangingPunct="1">
        <a:spcBef>
          <a:spcPct val="20000"/>
        </a:spcBef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71032" indent="-258089" algn="l" defTabSz="825886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32358" indent="-206472" algn="l" defTabSz="825886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445301" indent="-206472" algn="l" defTabSz="825886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58244" indent="-206472" algn="l" defTabSz="825886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71187" indent="-206472" algn="l" defTabSz="825886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84130" indent="-206472" algn="l" defTabSz="825886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97073" indent="-206472" algn="l" defTabSz="825886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510016" indent="-206472" algn="l" defTabSz="825886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2588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2943" algn="l" defTabSz="82588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5886" algn="l" defTabSz="82588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8829" algn="l" defTabSz="82588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1772" algn="l" defTabSz="82588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64715" algn="l" defTabSz="82588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77658" algn="l" defTabSz="82588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90601" algn="l" defTabSz="82588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03544" algn="l" defTabSz="82588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4" name="Group 345"/>
          <p:cNvGrpSpPr/>
          <p:nvPr/>
        </p:nvGrpSpPr>
        <p:grpSpPr>
          <a:xfrm>
            <a:off x="5121017" y="774700"/>
            <a:ext cx="822583" cy="568821"/>
            <a:chOff x="7889240" y="729600"/>
            <a:chExt cx="822583" cy="568821"/>
          </a:xfrm>
        </p:grpSpPr>
        <p:cxnSp>
          <p:nvCxnSpPr>
            <p:cNvPr id="155" name="Straight Connector 200"/>
            <p:cNvCxnSpPr/>
            <p:nvPr/>
          </p:nvCxnSpPr>
          <p:spPr>
            <a:xfrm>
              <a:off x="7889240" y="859956"/>
              <a:ext cx="137160" cy="0"/>
            </a:xfrm>
            <a:prstGeom prst="line">
              <a:avLst/>
            </a:prstGeom>
            <a:ln w="19050" cmpd="sng">
              <a:solidFill>
                <a:srgbClr val="6B98C9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201"/>
            <p:cNvCxnSpPr/>
            <p:nvPr/>
          </p:nvCxnSpPr>
          <p:spPr>
            <a:xfrm>
              <a:off x="7889240" y="1023556"/>
              <a:ext cx="137160" cy="0"/>
            </a:xfrm>
            <a:prstGeom prst="line">
              <a:avLst/>
            </a:prstGeom>
            <a:ln w="19050" cmpd="sng">
              <a:solidFill>
                <a:srgbClr val="BE4B48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202"/>
            <p:cNvCxnSpPr/>
            <p:nvPr/>
          </p:nvCxnSpPr>
          <p:spPr>
            <a:xfrm>
              <a:off x="7889240" y="1177156"/>
              <a:ext cx="137160" cy="0"/>
            </a:xfrm>
            <a:prstGeom prst="line">
              <a:avLst/>
            </a:prstGeom>
            <a:ln w="19050" cmpd="sng">
              <a:solidFill>
                <a:srgbClr val="98B954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8" name="TextBox 157"/>
            <p:cNvSpPr txBox="1"/>
            <p:nvPr/>
          </p:nvSpPr>
          <p:spPr>
            <a:xfrm>
              <a:off x="7962900" y="729600"/>
              <a:ext cx="67652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10 </a:t>
              </a:r>
              <a:r>
                <a:rPr lang="en-US" sz="1000" dirty="0" err="1" smtClean="0">
                  <a:latin typeface="Arial"/>
                  <a:cs typeface="Arial"/>
                </a:rPr>
                <a:t>ng</a:t>
              </a:r>
              <a:r>
                <a:rPr lang="en-US" sz="1000" dirty="0" smtClean="0">
                  <a:latin typeface="Arial"/>
                  <a:cs typeface="Arial"/>
                </a:rPr>
                <a:t>/ml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159" name="TextBox 158"/>
            <p:cNvSpPr txBox="1"/>
            <p:nvPr/>
          </p:nvSpPr>
          <p:spPr>
            <a:xfrm>
              <a:off x="7962900" y="898600"/>
              <a:ext cx="74892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100 </a:t>
              </a:r>
              <a:r>
                <a:rPr lang="en-US" sz="1000" dirty="0" err="1" smtClean="0">
                  <a:latin typeface="Arial"/>
                  <a:cs typeface="Arial"/>
                </a:rPr>
                <a:t>ng</a:t>
              </a:r>
              <a:r>
                <a:rPr lang="en-US" sz="1000" dirty="0" smtClean="0">
                  <a:latin typeface="Arial"/>
                  <a:cs typeface="Arial"/>
                </a:rPr>
                <a:t>/ml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160" name="TextBox 159"/>
            <p:cNvSpPr txBox="1"/>
            <p:nvPr/>
          </p:nvSpPr>
          <p:spPr>
            <a:xfrm>
              <a:off x="7962900" y="1052200"/>
              <a:ext cx="60785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1 </a:t>
              </a:r>
              <a:r>
                <a:rPr lang="en-US" sz="1000" dirty="0" err="1" smtClean="0">
                  <a:latin typeface="Arial"/>
                  <a:cs typeface="Arial"/>
                </a:rPr>
                <a:t>ug</a:t>
              </a:r>
              <a:r>
                <a:rPr lang="en-US" sz="1000" dirty="0" smtClean="0">
                  <a:latin typeface="Arial"/>
                  <a:cs typeface="Arial"/>
                </a:rPr>
                <a:t>/ml</a:t>
              </a:r>
              <a:endParaRPr lang="en-US" sz="1000" dirty="0">
                <a:latin typeface="Arial"/>
                <a:cs typeface="Arial"/>
              </a:endParaRPr>
            </a:p>
          </p:txBody>
        </p:sp>
      </p:grpSp>
      <p:grpSp>
        <p:nvGrpSpPr>
          <p:cNvPr id="161" name="Group 47"/>
          <p:cNvGrpSpPr/>
          <p:nvPr/>
        </p:nvGrpSpPr>
        <p:grpSpPr>
          <a:xfrm>
            <a:off x="1295489" y="609600"/>
            <a:ext cx="3692881" cy="1711733"/>
            <a:chOff x="670272" y="484632"/>
            <a:chExt cx="3692881" cy="1711733"/>
          </a:xfrm>
        </p:grpSpPr>
        <p:grpSp>
          <p:nvGrpSpPr>
            <p:cNvPr id="162" name="Group 34"/>
            <p:cNvGrpSpPr/>
            <p:nvPr/>
          </p:nvGrpSpPr>
          <p:grpSpPr>
            <a:xfrm>
              <a:off x="670272" y="485001"/>
              <a:ext cx="1799173" cy="1711364"/>
              <a:chOff x="670272" y="485001"/>
              <a:chExt cx="1799173" cy="1711364"/>
            </a:xfrm>
          </p:grpSpPr>
          <p:pic>
            <p:nvPicPr>
              <p:cNvPr id="176" name="Picture 2" descr="lncRNA-Cox2.png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5370" t="12757" r="21975" b="5939"/>
              <a:stretch/>
            </p:blipFill>
            <p:spPr>
              <a:xfrm>
                <a:off x="1037167" y="733778"/>
                <a:ext cx="1432278" cy="1277055"/>
              </a:xfrm>
              <a:prstGeom prst="rect">
                <a:avLst/>
              </a:prstGeom>
            </p:spPr>
          </p:pic>
          <p:sp>
            <p:nvSpPr>
              <p:cNvPr id="177" name="TextBox 176"/>
              <p:cNvSpPr txBox="1"/>
              <p:nvPr/>
            </p:nvSpPr>
            <p:spPr>
              <a:xfrm>
                <a:off x="1169808" y="485001"/>
                <a:ext cx="111678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/>
                    <a:cs typeface="Arial"/>
                  </a:rPr>
                  <a:t>lncRNA</a:t>
                </a:r>
                <a:r>
                  <a:rPr lang="en-US" altLang="zh-CN" sz="1200" dirty="0" smtClean="0">
                    <a:latin typeface="Arial"/>
                    <a:cs typeface="Arial"/>
                  </a:rPr>
                  <a:t>-Cox2</a:t>
                </a:r>
                <a:endParaRPr lang="en-US" sz="1200" dirty="0">
                  <a:latin typeface="Arial"/>
                  <a:cs typeface="Arial"/>
                </a:endParaRPr>
              </a:p>
            </p:txBody>
          </p:sp>
          <p:grpSp>
            <p:nvGrpSpPr>
              <p:cNvPr id="178" name="Group 30"/>
              <p:cNvGrpSpPr/>
              <p:nvPr/>
            </p:nvGrpSpPr>
            <p:grpSpPr>
              <a:xfrm>
                <a:off x="670272" y="650520"/>
                <a:ext cx="434259" cy="1417445"/>
                <a:chOff x="719664" y="650520"/>
                <a:chExt cx="434259" cy="1417445"/>
              </a:xfrm>
            </p:grpSpPr>
            <p:sp>
              <p:nvSpPr>
                <p:cNvPr id="183" name="TextBox 182"/>
                <p:cNvSpPr txBox="1"/>
                <p:nvPr/>
              </p:nvSpPr>
              <p:spPr>
                <a:xfrm>
                  <a:off x="719664" y="1821744"/>
                  <a:ext cx="434133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1000" dirty="0">
                      <a:latin typeface="Arial"/>
                      <a:cs typeface="Arial"/>
                    </a:rPr>
                    <a:t> </a:t>
                  </a:r>
                  <a:r>
                    <a:rPr lang="en-US" altLang="zh-CN" sz="1000" dirty="0" smtClean="0">
                      <a:latin typeface="Arial"/>
                      <a:cs typeface="Arial"/>
                    </a:rPr>
                    <a:t>    0</a:t>
                  </a:r>
                  <a:endParaRPr lang="en-US" sz="10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184" name="TextBox 183"/>
                <p:cNvSpPr txBox="1"/>
                <p:nvPr/>
              </p:nvSpPr>
              <p:spPr>
                <a:xfrm>
                  <a:off x="719664" y="1524000"/>
                  <a:ext cx="434196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1000" dirty="0" smtClean="0">
                      <a:latin typeface="Arial"/>
                      <a:cs typeface="Arial"/>
                    </a:rPr>
                    <a:t>   50</a:t>
                  </a:r>
                  <a:endParaRPr lang="en-US" sz="10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185" name="TextBox 184"/>
                <p:cNvSpPr txBox="1"/>
                <p:nvPr/>
              </p:nvSpPr>
              <p:spPr>
                <a:xfrm>
                  <a:off x="719664" y="1233312"/>
                  <a:ext cx="434259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1000" dirty="0" smtClean="0">
                      <a:latin typeface="Arial"/>
                      <a:cs typeface="Arial"/>
                    </a:rPr>
                    <a:t> 100</a:t>
                  </a:r>
                  <a:endParaRPr lang="en-US" sz="10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186" name="TextBox 185"/>
                <p:cNvSpPr txBox="1"/>
                <p:nvPr/>
              </p:nvSpPr>
              <p:spPr>
                <a:xfrm>
                  <a:off x="719664" y="941208"/>
                  <a:ext cx="434259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1000" dirty="0" smtClean="0">
                      <a:latin typeface="Arial"/>
                      <a:cs typeface="Arial"/>
                    </a:rPr>
                    <a:t> 150</a:t>
                  </a:r>
                  <a:endParaRPr lang="en-US" sz="10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187" name="TextBox 186"/>
                <p:cNvSpPr txBox="1"/>
                <p:nvPr/>
              </p:nvSpPr>
              <p:spPr>
                <a:xfrm>
                  <a:off x="719664" y="650520"/>
                  <a:ext cx="434259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1000" dirty="0" smtClean="0">
                      <a:latin typeface="Arial"/>
                      <a:cs typeface="Arial"/>
                    </a:rPr>
                    <a:t> 200</a:t>
                  </a:r>
                  <a:endParaRPr lang="en-US" sz="1000" dirty="0">
                    <a:latin typeface="Arial"/>
                    <a:cs typeface="Arial"/>
                  </a:endParaRPr>
                </a:p>
              </p:txBody>
            </p:sp>
          </p:grpSp>
          <p:grpSp>
            <p:nvGrpSpPr>
              <p:cNvPr id="179" name="Group 32"/>
              <p:cNvGrpSpPr/>
              <p:nvPr/>
            </p:nvGrpSpPr>
            <p:grpSpPr>
              <a:xfrm>
                <a:off x="1055940" y="1950144"/>
                <a:ext cx="1300620" cy="246221"/>
                <a:chOff x="1055940" y="1950144"/>
                <a:chExt cx="1300620" cy="246221"/>
              </a:xfrm>
            </p:grpSpPr>
            <p:sp>
              <p:nvSpPr>
                <p:cNvPr id="180" name="TextBox 179"/>
                <p:cNvSpPr txBox="1"/>
                <p:nvPr/>
              </p:nvSpPr>
              <p:spPr>
                <a:xfrm>
                  <a:off x="1055940" y="1950144"/>
                  <a:ext cx="405642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smtClean="0">
                      <a:latin typeface="Arial"/>
                      <a:cs typeface="Arial"/>
                    </a:rPr>
                    <a:t>0 </a:t>
                  </a:r>
                  <a:r>
                    <a:rPr lang="en-US" sz="1000" dirty="0" err="1" smtClean="0">
                      <a:latin typeface="Arial"/>
                      <a:cs typeface="Arial"/>
                    </a:rPr>
                    <a:t>hr</a:t>
                  </a:r>
                  <a:endParaRPr lang="en-US" sz="10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181" name="TextBox 180"/>
                <p:cNvSpPr txBox="1"/>
                <p:nvPr/>
              </p:nvSpPr>
              <p:spPr>
                <a:xfrm>
                  <a:off x="1513470" y="1950144"/>
                  <a:ext cx="405642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latin typeface="Arial"/>
                      <a:cs typeface="Arial"/>
                    </a:rPr>
                    <a:t>3</a:t>
                  </a:r>
                  <a:r>
                    <a:rPr lang="en-US" sz="1000" dirty="0" smtClean="0">
                      <a:latin typeface="Arial"/>
                      <a:cs typeface="Arial"/>
                    </a:rPr>
                    <a:t> </a:t>
                  </a:r>
                  <a:r>
                    <a:rPr lang="en-US" sz="1000" dirty="0" err="1" smtClean="0">
                      <a:latin typeface="Arial"/>
                      <a:cs typeface="Arial"/>
                    </a:rPr>
                    <a:t>hr</a:t>
                  </a:r>
                  <a:endParaRPr lang="en-US" sz="10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182" name="TextBox 181"/>
                <p:cNvSpPr txBox="1"/>
                <p:nvPr/>
              </p:nvSpPr>
              <p:spPr>
                <a:xfrm>
                  <a:off x="1950918" y="1950144"/>
                  <a:ext cx="405642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smtClean="0">
                      <a:latin typeface="Arial"/>
                      <a:cs typeface="Arial"/>
                    </a:rPr>
                    <a:t>6 </a:t>
                  </a:r>
                  <a:r>
                    <a:rPr lang="en-US" sz="1000" dirty="0" err="1" smtClean="0">
                      <a:latin typeface="Arial"/>
                      <a:cs typeface="Arial"/>
                    </a:rPr>
                    <a:t>hr</a:t>
                  </a:r>
                  <a:endParaRPr lang="en-US" sz="1000" dirty="0">
                    <a:latin typeface="Arial"/>
                    <a:cs typeface="Arial"/>
                  </a:endParaRPr>
                </a:p>
              </p:txBody>
            </p:sp>
          </p:grpSp>
        </p:grpSp>
        <p:grpSp>
          <p:nvGrpSpPr>
            <p:cNvPr id="163" name="Group 36"/>
            <p:cNvGrpSpPr/>
            <p:nvPr/>
          </p:nvGrpSpPr>
          <p:grpSpPr>
            <a:xfrm>
              <a:off x="2552700" y="484632"/>
              <a:ext cx="1810453" cy="1711733"/>
              <a:chOff x="2743200" y="484632"/>
              <a:chExt cx="1810453" cy="1711733"/>
            </a:xfrm>
          </p:grpSpPr>
          <p:pic>
            <p:nvPicPr>
              <p:cNvPr id="164" name="Picture 7" descr="Cox2.png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5370" t="13649" r="21975" b="7780"/>
              <a:stretch/>
            </p:blipFill>
            <p:spPr>
              <a:xfrm>
                <a:off x="3121375" y="747888"/>
                <a:ext cx="1432278" cy="1234723"/>
              </a:xfrm>
              <a:prstGeom prst="rect">
                <a:avLst/>
              </a:prstGeom>
            </p:spPr>
          </p:pic>
          <p:sp>
            <p:nvSpPr>
              <p:cNvPr id="165" name="TextBox 164"/>
              <p:cNvSpPr txBox="1"/>
              <p:nvPr/>
            </p:nvSpPr>
            <p:spPr>
              <a:xfrm>
                <a:off x="3532008" y="484632"/>
                <a:ext cx="54391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 smtClean="0">
                    <a:latin typeface="Arial"/>
                    <a:cs typeface="Arial"/>
                  </a:rPr>
                  <a:t>Cox2</a:t>
                </a:r>
                <a:endParaRPr lang="en-US" sz="1200" dirty="0">
                  <a:latin typeface="Arial"/>
                  <a:cs typeface="Arial"/>
                </a:endParaRPr>
              </a:p>
            </p:txBody>
          </p:sp>
          <p:grpSp>
            <p:nvGrpSpPr>
              <p:cNvPr id="166" name="Group 33"/>
              <p:cNvGrpSpPr/>
              <p:nvPr/>
            </p:nvGrpSpPr>
            <p:grpSpPr>
              <a:xfrm>
                <a:off x="3145788" y="1950144"/>
                <a:ext cx="1300620" cy="246221"/>
                <a:chOff x="3728580" y="1950144"/>
                <a:chExt cx="1300620" cy="246221"/>
              </a:xfrm>
            </p:grpSpPr>
            <p:sp>
              <p:nvSpPr>
                <p:cNvPr id="173" name="TextBox 172"/>
                <p:cNvSpPr txBox="1"/>
                <p:nvPr/>
              </p:nvSpPr>
              <p:spPr>
                <a:xfrm>
                  <a:off x="3728580" y="1950144"/>
                  <a:ext cx="405642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smtClean="0">
                      <a:latin typeface="Arial"/>
                      <a:cs typeface="Arial"/>
                    </a:rPr>
                    <a:t>0 </a:t>
                  </a:r>
                  <a:r>
                    <a:rPr lang="en-US" sz="1000" dirty="0" err="1" smtClean="0">
                      <a:latin typeface="Arial"/>
                      <a:cs typeface="Arial"/>
                    </a:rPr>
                    <a:t>hr</a:t>
                  </a:r>
                  <a:endParaRPr lang="en-US" sz="10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174" name="TextBox 173"/>
                <p:cNvSpPr txBox="1"/>
                <p:nvPr/>
              </p:nvSpPr>
              <p:spPr>
                <a:xfrm>
                  <a:off x="4186110" y="1950144"/>
                  <a:ext cx="405642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latin typeface="Arial"/>
                      <a:cs typeface="Arial"/>
                    </a:rPr>
                    <a:t>3</a:t>
                  </a:r>
                  <a:r>
                    <a:rPr lang="en-US" sz="1000" dirty="0" smtClean="0">
                      <a:latin typeface="Arial"/>
                      <a:cs typeface="Arial"/>
                    </a:rPr>
                    <a:t> </a:t>
                  </a:r>
                  <a:r>
                    <a:rPr lang="en-US" sz="1000" dirty="0" err="1" smtClean="0">
                      <a:latin typeface="Arial"/>
                      <a:cs typeface="Arial"/>
                    </a:rPr>
                    <a:t>hr</a:t>
                  </a:r>
                  <a:endParaRPr lang="en-US" sz="10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175" name="TextBox 174"/>
                <p:cNvSpPr txBox="1"/>
                <p:nvPr/>
              </p:nvSpPr>
              <p:spPr>
                <a:xfrm>
                  <a:off x="4623558" y="1950144"/>
                  <a:ext cx="405642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smtClean="0">
                      <a:latin typeface="Arial"/>
                      <a:cs typeface="Arial"/>
                    </a:rPr>
                    <a:t>6 </a:t>
                  </a:r>
                  <a:r>
                    <a:rPr lang="en-US" sz="1000" dirty="0" err="1" smtClean="0">
                      <a:latin typeface="Arial"/>
                      <a:cs typeface="Arial"/>
                    </a:rPr>
                    <a:t>hr</a:t>
                  </a:r>
                  <a:endParaRPr lang="en-US" sz="1000" dirty="0">
                    <a:latin typeface="Arial"/>
                    <a:cs typeface="Arial"/>
                  </a:endParaRPr>
                </a:p>
              </p:txBody>
            </p:sp>
          </p:grpSp>
          <p:grpSp>
            <p:nvGrpSpPr>
              <p:cNvPr id="167" name="Group 31"/>
              <p:cNvGrpSpPr/>
              <p:nvPr/>
            </p:nvGrpSpPr>
            <p:grpSpPr>
              <a:xfrm>
                <a:off x="2743200" y="651936"/>
                <a:ext cx="469950" cy="1417445"/>
                <a:chOff x="3325992" y="651936"/>
                <a:chExt cx="469950" cy="1417445"/>
              </a:xfrm>
            </p:grpSpPr>
            <p:sp>
              <p:nvSpPr>
                <p:cNvPr id="168" name="TextBox 167"/>
                <p:cNvSpPr txBox="1"/>
                <p:nvPr/>
              </p:nvSpPr>
              <p:spPr>
                <a:xfrm>
                  <a:off x="3325992" y="1823160"/>
                  <a:ext cx="469763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1000" dirty="0">
                      <a:latin typeface="Arial"/>
                      <a:cs typeface="Arial"/>
                    </a:rPr>
                    <a:t> </a:t>
                  </a:r>
                  <a:r>
                    <a:rPr lang="en-US" altLang="zh-CN" sz="1000" dirty="0" smtClean="0">
                      <a:latin typeface="Arial"/>
                      <a:cs typeface="Arial"/>
                    </a:rPr>
                    <a:t>     0</a:t>
                  </a:r>
                  <a:endParaRPr lang="en-US" sz="10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169" name="TextBox 168"/>
                <p:cNvSpPr txBox="1"/>
                <p:nvPr/>
              </p:nvSpPr>
              <p:spPr>
                <a:xfrm>
                  <a:off x="3325992" y="1525416"/>
                  <a:ext cx="469950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smtClean="0">
                      <a:latin typeface="Arial"/>
                      <a:cs typeface="Arial"/>
                    </a:rPr>
                    <a:t>1000</a:t>
                  </a:r>
                  <a:endParaRPr lang="en-US" sz="10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170" name="TextBox 169"/>
                <p:cNvSpPr txBox="1"/>
                <p:nvPr/>
              </p:nvSpPr>
              <p:spPr>
                <a:xfrm>
                  <a:off x="3325992" y="1234728"/>
                  <a:ext cx="469950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1000" dirty="0" smtClean="0">
                      <a:latin typeface="Arial"/>
                      <a:cs typeface="Arial"/>
                    </a:rPr>
                    <a:t>2000</a:t>
                  </a:r>
                  <a:endParaRPr lang="en-US" sz="10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171" name="TextBox 170"/>
                <p:cNvSpPr txBox="1"/>
                <p:nvPr/>
              </p:nvSpPr>
              <p:spPr>
                <a:xfrm>
                  <a:off x="3325992" y="942624"/>
                  <a:ext cx="469950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1000" dirty="0" smtClean="0">
                      <a:latin typeface="Arial"/>
                      <a:cs typeface="Arial"/>
                    </a:rPr>
                    <a:t>3000</a:t>
                  </a:r>
                  <a:endParaRPr lang="en-US" sz="10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172" name="TextBox 171"/>
                <p:cNvSpPr txBox="1"/>
                <p:nvPr/>
              </p:nvSpPr>
              <p:spPr>
                <a:xfrm>
                  <a:off x="3325992" y="651936"/>
                  <a:ext cx="469950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1000" dirty="0" smtClean="0">
                      <a:latin typeface="Arial"/>
                      <a:cs typeface="Arial"/>
                    </a:rPr>
                    <a:t>4000</a:t>
                  </a:r>
                  <a:endParaRPr lang="en-US" sz="1000" dirty="0">
                    <a:latin typeface="Arial"/>
                    <a:cs typeface="Arial"/>
                  </a:endParaRPr>
                </a:p>
              </p:txBody>
            </p:sp>
          </p:grpSp>
        </p:grpSp>
      </p:grpSp>
      <p:sp>
        <p:nvSpPr>
          <p:cNvPr id="220" name="TextBox 219"/>
          <p:cNvSpPr txBox="1"/>
          <p:nvPr/>
        </p:nvSpPr>
        <p:spPr>
          <a:xfrm rot="16200000">
            <a:off x="619680" y="1326337"/>
            <a:ext cx="13748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Fold induction (RNA)</a:t>
            </a:r>
            <a:endParaRPr lang="en-US" sz="1000" dirty="0">
              <a:latin typeface="Arial"/>
              <a:cs typeface="Arial"/>
            </a:endParaRPr>
          </a:p>
        </p:txBody>
      </p:sp>
      <p:grpSp>
        <p:nvGrpSpPr>
          <p:cNvPr id="37" name="Group 179"/>
          <p:cNvGrpSpPr/>
          <p:nvPr/>
        </p:nvGrpSpPr>
        <p:grpSpPr>
          <a:xfrm>
            <a:off x="1670901" y="2748280"/>
            <a:ext cx="3292259" cy="571944"/>
            <a:chOff x="3698800" y="2352200"/>
            <a:chExt cx="3292259" cy="571944"/>
          </a:xfrm>
        </p:grpSpPr>
        <p:sp>
          <p:nvSpPr>
            <p:cNvPr id="38" name="矩形 37"/>
            <p:cNvSpPr/>
            <p:nvPr/>
          </p:nvSpPr>
          <p:spPr>
            <a:xfrm flipV="1">
              <a:off x="4895587" y="2575523"/>
              <a:ext cx="73152" cy="53604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3982976" y="2677923"/>
              <a:ext cx="38666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 smtClean="0">
                  <a:solidFill>
                    <a:srgbClr val="000090"/>
                  </a:solidFill>
                  <a:latin typeface="Arial"/>
                  <a:cs typeface="Arial"/>
                </a:rPr>
                <a:t>Lyn</a:t>
              </a:r>
              <a:endParaRPr lang="en-US" sz="1000" dirty="0">
                <a:solidFill>
                  <a:srgbClr val="000090"/>
                </a:solidFill>
                <a:latin typeface="Arial"/>
                <a:cs typeface="Arial"/>
              </a:endParaRPr>
            </a:p>
          </p:txBody>
        </p:sp>
        <p:sp>
          <p:nvSpPr>
            <p:cNvPr id="40" name="矩形 26"/>
            <p:cNvSpPr/>
            <p:nvPr/>
          </p:nvSpPr>
          <p:spPr>
            <a:xfrm>
              <a:off x="3703396" y="2574803"/>
              <a:ext cx="347472" cy="54864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1" name="Group 109"/>
            <p:cNvGrpSpPr/>
            <p:nvPr/>
          </p:nvGrpSpPr>
          <p:grpSpPr>
            <a:xfrm>
              <a:off x="3699219" y="2649548"/>
              <a:ext cx="3291840" cy="54864"/>
              <a:chOff x="3839160" y="2559896"/>
              <a:chExt cx="4405274" cy="54864"/>
            </a:xfrm>
          </p:grpSpPr>
          <p:sp>
            <p:nvSpPr>
              <p:cNvPr id="53" name="矩形 52"/>
              <p:cNvSpPr/>
              <p:nvPr/>
            </p:nvSpPr>
            <p:spPr>
              <a:xfrm>
                <a:off x="3839160" y="2559896"/>
                <a:ext cx="18288" cy="54864"/>
              </a:xfrm>
              <a:prstGeom prst="rect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矩形 53"/>
              <p:cNvSpPr/>
              <p:nvPr/>
            </p:nvSpPr>
            <p:spPr>
              <a:xfrm>
                <a:off x="6187016" y="2559896"/>
                <a:ext cx="9144" cy="54864"/>
              </a:xfrm>
              <a:prstGeom prst="rect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矩形 54"/>
              <p:cNvSpPr/>
              <p:nvPr/>
            </p:nvSpPr>
            <p:spPr>
              <a:xfrm>
                <a:off x="8176888" y="2571160"/>
                <a:ext cx="67546" cy="36576"/>
              </a:xfrm>
              <a:prstGeom prst="rect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56" name="直接连接符 11"/>
              <p:cNvCxnSpPr/>
              <p:nvPr/>
            </p:nvCxnSpPr>
            <p:spPr>
              <a:xfrm>
                <a:off x="3849624" y="2588648"/>
                <a:ext cx="4379976" cy="0"/>
              </a:xfrm>
              <a:prstGeom prst="line">
                <a:avLst/>
              </a:prstGeom>
              <a:solidFill>
                <a:srgbClr val="002060"/>
              </a:solidFill>
              <a:ln w="12700">
                <a:solidFill>
                  <a:srgbClr val="00009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57" name="矩形 75"/>
              <p:cNvSpPr/>
              <p:nvPr/>
            </p:nvSpPr>
            <p:spPr>
              <a:xfrm>
                <a:off x="6334624" y="2559896"/>
                <a:ext cx="9144" cy="54864"/>
              </a:xfrm>
              <a:prstGeom prst="rect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矩形 75"/>
              <p:cNvSpPr/>
              <p:nvPr/>
            </p:nvSpPr>
            <p:spPr>
              <a:xfrm>
                <a:off x="6362904" y="2559896"/>
                <a:ext cx="9144" cy="54864"/>
              </a:xfrm>
              <a:prstGeom prst="rect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矩形 75"/>
              <p:cNvSpPr/>
              <p:nvPr/>
            </p:nvSpPr>
            <p:spPr>
              <a:xfrm>
                <a:off x="6443896" y="2559896"/>
                <a:ext cx="9144" cy="54864"/>
              </a:xfrm>
              <a:prstGeom prst="rect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矩形 75"/>
              <p:cNvSpPr/>
              <p:nvPr/>
            </p:nvSpPr>
            <p:spPr>
              <a:xfrm>
                <a:off x="6510512" y="2559896"/>
                <a:ext cx="9144" cy="54864"/>
              </a:xfrm>
              <a:prstGeom prst="rect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矩形 75"/>
              <p:cNvSpPr/>
              <p:nvPr/>
            </p:nvSpPr>
            <p:spPr>
              <a:xfrm>
                <a:off x="6582392" y="2559896"/>
                <a:ext cx="9144" cy="54864"/>
              </a:xfrm>
              <a:prstGeom prst="rect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矩形 75"/>
              <p:cNvSpPr/>
              <p:nvPr/>
            </p:nvSpPr>
            <p:spPr>
              <a:xfrm>
                <a:off x="6868496" y="2559896"/>
                <a:ext cx="9144" cy="54864"/>
              </a:xfrm>
              <a:prstGeom prst="rect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矩形 75"/>
              <p:cNvSpPr/>
              <p:nvPr/>
            </p:nvSpPr>
            <p:spPr>
              <a:xfrm>
                <a:off x="6938992" y="2559896"/>
                <a:ext cx="9144" cy="54864"/>
              </a:xfrm>
              <a:prstGeom prst="rect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矩形 75"/>
              <p:cNvSpPr/>
              <p:nvPr/>
            </p:nvSpPr>
            <p:spPr>
              <a:xfrm>
                <a:off x="7825080" y="2559896"/>
                <a:ext cx="9144" cy="54864"/>
              </a:xfrm>
              <a:prstGeom prst="rect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矩形 75"/>
              <p:cNvSpPr/>
              <p:nvPr/>
            </p:nvSpPr>
            <p:spPr>
              <a:xfrm>
                <a:off x="7905600" y="2559896"/>
                <a:ext cx="9144" cy="54864"/>
              </a:xfrm>
              <a:prstGeom prst="rect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矩形 74"/>
              <p:cNvSpPr/>
              <p:nvPr/>
            </p:nvSpPr>
            <p:spPr>
              <a:xfrm>
                <a:off x="8162984" y="2559896"/>
                <a:ext cx="18288" cy="54864"/>
              </a:xfrm>
              <a:prstGeom prst="rect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矩形 75"/>
              <p:cNvSpPr/>
              <p:nvPr/>
            </p:nvSpPr>
            <p:spPr>
              <a:xfrm>
                <a:off x="6467416" y="2559896"/>
                <a:ext cx="9144" cy="54864"/>
              </a:xfrm>
              <a:prstGeom prst="rect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2" name="Group 123"/>
            <p:cNvGrpSpPr/>
            <p:nvPr/>
          </p:nvGrpSpPr>
          <p:grpSpPr>
            <a:xfrm flipH="1" flipV="1">
              <a:off x="3698800" y="2720336"/>
              <a:ext cx="365760" cy="91440"/>
              <a:chOff x="8395384" y="226888"/>
              <a:chExt cx="365760" cy="91440"/>
            </a:xfrm>
          </p:grpSpPr>
          <p:cxnSp>
            <p:nvCxnSpPr>
              <p:cNvPr id="51" name="Straight Connector 124"/>
              <p:cNvCxnSpPr/>
              <p:nvPr/>
            </p:nvCxnSpPr>
            <p:spPr>
              <a:xfrm flipV="1">
                <a:off x="8754533" y="226888"/>
                <a:ext cx="0" cy="91440"/>
              </a:xfrm>
              <a:prstGeom prst="line">
                <a:avLst/>
              </a:prstGeom>
              <a:ln w="12700" cmpd="sng">
                <a:solidFill>
                  <a:srgbClr val="00009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Arrow Connector 125"/>
              <p:cNvCxnSpPr/>
              <p:nvPr/>
            </p:nvCxnSpPr>
            <p:spPr>
              <a:xfrm flipH="1">
                <a:off x="8395384" y="228600"/>
                <a:ext cx="365760" cy="0"/>
              </a:xfrm>
              <a:prstGeom prst="straightConnector1">
                <a:avLst/>
              </a:prstGeom>
              <a:ln w="12700" cmpd="sng">
                <a:solidFill>
                  <a:srgbClr val="000090"/>
                </a:solidFill>
                <a:tailEnd type="stealt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" name="Group 126"/>
            <p:cNvGrpSpPr/>
            <p:nvPr/>
          </p:nvGrpSpPr>
          <p:grpSpPr>
            <a:xfrm>
              <a:off x="3712587" y="2468160"/>
              <a:ext cx="182953" cy="91440"/>
              <a:chOff x="3683007" y="194732"/>
              <a:chExt cx="182953" cy="91440"/>
            </a:xfrm>
          </p:grpSpPr>
          <p:cxnSp>
            <p:nvCxnSpPr>
              <p:cNvPr id="49" name="Straight Connector 127"/>
              <p:cNvCxnSpPr/>
              <p:nvPr/>
            </p:nvCxnSpPr>
            <p:spPr>
              <a:xfrm flipH="1" flipV="1">
                <a:off x="3683007" y="194732"/>
                <a:ext cx="0" cy="91440"/>
              </a:xfrm>
              <a:prstGeom prst="line">
                <a:avLst/>
              </a:prstGeom>
              <a:ln w="12700" cmpd="sng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Arrow Connector 128"/>
              <p:cNvCxnSpPr/>
              <p:nvPr/>
            </p:nvCxnSpPr>
            <p:spPr>
              <a:xfrm>
                <a:off x="3683080" y="198199"/>
                <a:ext cx="182880" cy="0"/>
              </a:xfrm>
              <a:prstGeom prst="straightConnector1">
                <a:avLst/>
              </a:prstGeom>
              <a:ln w="12700" cmpd="sng">
                <a:solidFill>
                  <a:schemeClr val="accent2">
                    <a:lumMod val="75000"/>
                  </a:schemeClr>
                </a:solidFill>
                <a:tailEnd type="stealt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4" name="Group 129"/>
            <p:cNvGrpSpPr/>
            <p:nvPr/>
          </p:nvGrpSpPr>
          <p:grpSpPr>
            <a:xfrm>
              <a:off x="4905994" y="2468400"/>
              <a:ext cx="182953" cy="91440"/>
              <a:chOff x="3683007" y="194732"/>
              <a:chExt cx="182953" cy="91440"/>
            </a:xfrm>
          </p:grpSpPr>
          <p:cxnSp>
            <p:nvCxnSpPr>
              <p:cNvPr id="47" name="Straight Connector 130"/>
              <p:cNvCxnSpPr/>
              <p:nvPr/>
            </p:nvCxnSpPr>
            <p:spPr>
              <a:xfrm flipH="1" flipV="1">
                <a:off x="3683007" y="194732"/>
                <a:ext cx="0" cy="91440"/>
              </a:xfrm>
              <a:prstGeom prst="line">
                <a:avLst/>
              </a:prstGeom>
              <a:ln w="12700" cmpd="sng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Arrow Connector 131"/>
              <p:cNvCxnSpPr/>
              <p:nvPr/>
            </p:nvCxnSpPr>
            <p:spPr>
              <a:xfrm>
                <a:off x="3683080" y="198199"/>
                <a:ext cx="182880" cy="0"/>
              </a:xfrm>
              <a:prstGeom prst="straightConnector1">
                <a:avLst/>
              </a:prstGeom>
              <a:ln w="12700" cmpd="sng">
                <a:solidFill>
                  <a:schemeClr val="accent2">
                    <a:lumMod val="75000"/>
                  </a:schemeClr>
                </a:solidFill>
                <a:tailEnd type="stealt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5" name="Rectangle 132"/>
            <p:cNvSpPr/>
            <p:nvPr/>
          </p:nvSpPr>
          <p:spPr>
            <a:xfrm>
              <a:off x="5014482" y="2352200"/>
              <a:ext cx="1306017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000" dirty="0" smtClean="0">
                  <a:solidFill>
                    <a:srgbClr val="953735"/>
                  </a:solidFill>
                  <a:latin typeface="Arial"/>
                  <a:cs typeface="Arial"/>
                </a:rPr>
                <a:t>lncRNA-Lyn-Intron1</a:t>
              </a:r>
              <a:endParaRPr lang="en-US" sz="1000" dirty="0">
                <a:solidFill>
                  <a:srgbClr val="953735"/>
                </a:solidFill>
                <a:latin typeface="Arial"/>
                <a:cs typeface="Arial"/>
              </a:endParaRPr>
            </a:p>
          </p:txBody>
        </p:sp>
        <p:sp>
          <p:nvSpPr>
            <p:cNvPr id="46" name="Rectangle 133"/>
            <p:cNvSpPr/>
            <p:nvPr/>
          </p:nvSpPr>
          <p:spPr>
            <a:xfrm>
              <a:off x="3824987" y="2352200"/>
              <a:ext cx="864064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000" dirty="0" err="1">
                  <a:solidFill>
                    <a:srgbClr val="800000"/>
                  </a:solidFill>
                  <a:latin typeface="Arial"/>
                  <a:cs typeface="Arial"/>
                </a:rPr>
                <a:t>lncRNA</a:t>
              </a:r>
              <a:r>
                <a:rPr lang="en-US" sz="1000" dirty="0">
                  <a:solidFill>
                    <a:srgbClr val="800000"/>
                  </a:solidFill>
                  <a:latin typeface="Arial"/>
                  <a:cs typeface="Arial"/>
                </a:rPr>
                <a:t>-Lyn</a:t>
              </a:r>
            </a:p>
          </p:txBody>
        </p:sp>
      </p:grpSp>
      <p:grpSp>
        <p:nvGrpSpPr>
          <p:cNvPr id="68" name="Group 343"/>
          <p:cNvGrpSpPr/>
          <p:nvPr/>
        </p:nvGrpSpPr>
        <p:grpSpPr>
          <a:xfrm>
            <a:off x="914400" y="3293050"/>
            <a:ext cx="4658360" cy="1659950"/>
            <a:chOff x="4028440" y="2835850"/>
            <a:chExt cx="4658360" cy="1659950"/>
          </a:xfrm>
        </p:grpSpPr>
        <p:sp>
          <p:nvSpPr>
            <p:cNvPr id="69" name="TextBox 68"/>
            <p:cNvSpPr txBox="1"/>
            <p:nvPr/>
          </p:nvSpPr>
          <p:spPr>
            <a:xfrm rot="16200000">
              <a:off x="3660001" y="3657620"/>
              <a:ext cx="98309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Fold induction</a:t>
              </a:r>
              <a:endParaRPr lang="en-US" sz="1000" dirty="0">
                <a:latin typeface="Arial"/>
                <a:cs typeface="Arial"/>
              </a:endParaRPr>
            </a:p>
          </p:txBody>
        </p:sp>
        <p:grpSp>
          <p:nvGrpSpPr>
            <p:cNvPr id="70" name="Group 310"/>
            <p:cNvGrpSpPr/>
            <p:nvPr/>
          </p:nvGrpSpPr>
          <p:grpSpPr>
            <a:xfrm>
              <a:off x="5595630" y="2994819"/>
              <a:ext cx="1262370" cy="1499771"/>
              <a:chOff x="5300990" y="2994819"/>
              <a:chExt cx="1262370" cy="1499771"/>
            </a:xfrm>
          </p:grpSpPr>
          <p:pic>
            <p:nvPicPr>
              <p:cNvPr id="96" name="Picture 16" descr="Lyn.png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407" t="10647" b="7975"/>
              <a:stretch/>
            </p:blipFill>
            <p:spPr>
              <a:xfrm>
                <a:off x="5537200" y="3220720"/>
                <a:ext cx="1016000" cy="1087120"/>
              </a:xfrm>
              <a:prstGeom prst="rect">
                <a:avLst/>
              </a:prstGeom>
            </p:spPr>
          </p:pic>
          <p:grpSp>
            <p:nvGrpSpPr>
              <p:cNvPr id="97" name="Group 288"/>
              <p:cNvGrpSpPr/>
              <p:nvPr/>
            </p:nvGrpSpPr>
            <p:grpSpPr>
              <a:xfrm>
                <a:off x="5300990" y="3134360"/>
                <a:ext cx="337810" cy="1253890"/>
                <a:chOff x="3657600" y="3124200"/>
                <a:chExt cx="337810" cy="1253890"/>
              </a:xfrm>
            </p:grpSpPr>
            <p:sp>
              <p:nvSpPr>
                <p:cNvPr id="103" name="TextBox 102"/>
                <p:cNvSpPr txBox="1"/>
                <p:nvPr/>
              </p:nvSpPr>
              <p:spPr>
                <a:xfrm>
                  <a:off x="3657600" y="4131869"/>
                  <a:ext cx="327246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latin typeface="Arial"/>
                      <a:cs typeface="Arial"/>
                    </a:rPr>
                    <a:t> </a:t>
                  </a:r>
                  <a:r>
                    <a:rPr lang="en-US" sz="1000" dirty="0" smtClean="0">
                      <a:latin typeface="Arial"/>
                      <a:cs typeface="Arial"/>
                    </a:rPr>
                    <a:t> 0</a:t>
                  </a:r>
                  <a:endParaRPr lang="en-US" sz="10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104" name="TextBox 103"/>
                <p:cNvSpPr txBox="1"/>
                <p:nvPr/>
              </p:nvSpPr>
              <p:spPr>
                <a:xfrm>
                  <a:off x="3657600" y="3899059"/>
                  <a:ext cx="327246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latin typeface="Arial"/>
                      <a:cs typeface="Arial"/>
                    </a:rPr>
                    <a:t> </a:t>
                  </a:r>
                  <a:r>
                    <a:rPr lang="en-US" sz="1000" dirty="0" smtClean="0">
                      <a:latin typeface="Arial"/>
                      <a:cs typeface="Arial"/>
                    </a:rPr>
                    <a:t> 1</a:t>
                  </a:r>
                  <a:endParaRPr lang="en-US" sz="10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105" name="TextBox 104"/>
                <p:cNvSpPr txBox="1"/>
                <p:nvPr/>
              </p:nvSpPr>
              <p:spPr>
                <a:xfrm>
                  <a:off x="3657600" y="3383280"/>
                  <a:ext cx="327246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smtClean="0">
                      <a:latin typeface="Arial"/>
                      <a:cs typeface="Arial"/>
                    </a:rPr>
                    <a:t>  3</a:t>
                  </a:r>
                  <a:endParaRPr lang="en-US" sz="10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106" name="TextBox 105"/>
                <p:cNvSpPr txBox="1"/>
                <p:nvPr/>
              </p:nvSpPr>
              <p:spPr>
                <a:xfrm>
                  <a:off x="3733800" y="3124200"/>
                  <a:ext cx="261610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latin typeface="Arial"/>
                      <a:cs typeface="Arial"/>
                    </a:rPr>
                    <a:t>4</a:t>
                  </a:r>
                </a:p>
              </p:txBody>
            </p:sp>
            <p:sp>
              <p:nvSpPr>
                <p:cNvPr id="107" name="TextBox 106"/>
                <p:cNvSpPr txBox="1"/>
                <p:nvPr/>
              </p:nvSpPr>
              <p:spPr>
                <a:xfrm>
                  <a:off x="3657600" y="3647440"/>
                  <a:ext cx="327246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latin typeface="Arial"/>
                      <a:cs typeface="Arial"/>
                    </a:rPr>
                    <a:t> </a:t>
                  </a:r>
                  <a:r>
                    <a:rPr lang="en-US" sz="1000" dirty="0" smtClean="0">
                      <a:latin typeface="Arial"/>
                      <a:cs typeface="Arial"/>
                    </a:rPr>
                    <a:t> 2</a:t>
                  </a:r>
                  <a:endParaRPr lang="en-US" sz="1000" dirty="0">
                    <a:latin typeface="Arial"/>
                    <a:cs typeface="Arial"/>
                  </a:endParaRPr>
                </a:p>
              </p:txBody>
            </p:sp>
          </p:grpSp>
          <p:sp>
            <p:nvSpPr>
              <p:cNvPr id="98" name="TextBox 97"/>
              <p:cNvSpPr txBox="1"/>
              <p:nvPr/>
            </p:nvSpPr>
            <p:spPr>
              <a:xfrm>
                <a:off x="5847165" y="2994819"/>
                <a:ext cx="386669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dirty="0" smtClean="0">
                    <a:solidFill>
                      <a:srgbClr val="000090"/>
                    </a:solidFill>
                    <a:latin typeface="Arial"/>
                    <a:cs typeface="Arial"/>
                  </a:rPr>
                  <a:t>Lyn</a:t>
                </a:r>
                <a:r>
                  <a:rPr lang="en-US" sz="1000" dirty="0" smtClean="0">
                    <a:solidFill>
                      <a:srgbClr val="000090"/>
                    </a:solidFill>
                    <a:latin typeface="Arial"/>
                    <a:ea typeface="Arial"/>
                    <a:cs typeface="Arial"/>
                  </a:rPr>
                  <a:t>  </a:t>
                </a:r>
                <a:endParaRPr lang="en-US" sz="1000" dirty="0" smtClean="0">
                  <a:solidFill>
                    <a:srgbClr val="000090"/>
                  </a:solidFill>
                  <a:latin typeface="Arial"/>
                  <a:cs typeface="Arial"/>
                </a:endParaRPr>
              </a:p>
            </p:txBody>
          </p:sp>
          <p:grpSp>
            <p:nvGrpSpPr>
              <p:cNvPr id="99" name="Group 297"/>
              <p:cNvGrpSpPr/>
              <p:nvPr/>
            </p:nvGrpSpPr>
            <p:grpSpPr>
              <a:xfrm>
                <a:off x="5523476" y="4246880"/>
                <a:ext cx="1039884" cy="247710"/>
                <a:chOff x="4242558" y="1981200"/>
                <a:chExt cx="1039884" cy="247710"/>
              </a:xfrm>
            </p:grpSpPr>
            <p:sp>
              <p:nvSpPr>
                <p:cNvPr id="100" name="TextBox 99"/>
                <p:cNvSpPr txBox="1"/>
                <p:nvPr/>
              </p:nvSpPr>
              <p:spPr>
                <a:xfrm>
                  <a:off x="4242558" y="1982689"/>
                  <a:ext cx="405642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smtClean="0">
                      <a:latin typeface="Arial"/>
                      <a:cs typeface="Arial"/>
                    </a:rPr>
                    <a:t>0 </a:t>
                  </a:r>
                  <a:r>
                    <a:rPr lang="en-US" sz="1000" dirty="0" err="1" smtClean="0">
                      <a:latin typeface="Arial"/>
                      <a:cs typeface="Arial"/>
                    </a:rPr>
                    <a:t>hr</a:t>
                  </a:r>
                  <a:endParaRPr lang="en-US" sz="10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101" name="TextBox 100"/>
                <p:cNvSpPr txBox="1"/>
                <p:nvPr/>
              </p:nvSpPr>
              <p:spPr>
                <a:xfrm>
                  <a:off x="4561007" y="1981200"/>
                  <a:ext cx="405642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latin typeface="Arial"/>
                      <a:cs typeface="Arial"/>
                    </a:rPr>
                    <a:t>3</a:t>
                  </a:r>
                  <a:r>
                    <a:rPr lang="en-US" sz="1000" dirty="0" smtClean="0">
                      <a:latin typeface="Arial"/>
                      <a:cs typeface="Arial"/>
                    </a:rPr>
                    <a:t> </a:t>
                  </a:r>
                  <a:r>
                    <a:rPr lang="en-US" sz="1000" dirty="0" err="1" smtClean="0">
                      <a:latin typeface="Arial"/>
                      <a:cs typeface="Arial"/>
                    </a:rPr>
                    <a:t>hr</a:t>
                  </a:r>
                  <a:endParaRPr lang="en-US" sz="10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102" name="TextBox 101"/>
                <p:cNvSpPr txBox="1"/>
                <p:nvPr/>
              </p:nvSpPr>
              <p:spPr>
                <a:xfrm>
                  <a:off x="4876800" y="1982689"/>
                  <a:ext cx="405642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smtClean="0">
                      <a:latin typeface="Arial"/>
                      <a:cs typeface="Arial"/>
                    </a:rPr>
                    <a:t>6 </a:t>
                  </a:r>
                  <a:r>
                    <a:rPr lang="en-US" sz="1000" dirty="0" err="1" smtClean="0">
                      <a:latin typeface="Arial"/>
                      <a:cs typeface="Arial"/>
                    </a:rPr>
                    <a:t>hr</a:t>
                  </a:r>
                  <a:endParaRPr lang="en-US" sz="1000" dirty="0">
                    <a:latin typeface="Arial"/>
                    <a:cs typeface="Arial"/>
                  </a:endParaRPr>
                </a:p>
              </p:txBody>
            </p:sp>
          </p:grpSp>
        </p:grpSp>
        <p:grpSp>
          <p:nvGrpSpPr>
            <p:cNvPr id="71" name="Group 309"/>
            <p:cNvGrpSpPr/>
            <p:nvPr/>
          </p:nvGrpSpPr>
          <p:grpSpPr>
            <a:xfrm>
              <a:off x="6943150" y="2835850"/>
              <a:ext cx="1743650" cy="1659950"/>
              <a:chOff x="6822440" y="2835850"/>
              <a:chExt cx="1743650" cy="1659950"/>
            </a:xfrm>
          </p:grpSpPr>
          <p:pic>
            <p:nvPicPr>
              <p:cNvPr id="85" name="Picture 17" descr="lncRNA-lyn.png"/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870" t="11027" r="1" b="7595"/>
              <a:stretch/>
            </p:blipFill>
            <p:spPr>
              <a:xfrm>
                <a:off x="7142480" y="3220720"/>
                <a:ext cx="1010920" cy="1087120"/>
              </a:xfrm>
              <a:prstGeom prst="rect">
                <a:avLst/>
              </a:prstGeom>
            </p:spPr>
          </p:pic>
          <p:grpSp>
            <p:nvGrpSpPr>
              <p:cNvPr id="86" name="Group 281"/>
              <p:cNvGrpSpPr/>
              <p:nvPr/>
            </p:nvGrpSpPr>
            <p:grpSpPr>
              <a:xfrm>
                <a:off x="6822440" y="3124200"/>
                <a:ext cx="322367" cy="1253890"/>
                <a:chOff x="3925444" y="670560"/>
                <a:chExt cx="398567" cy="1253890"/>
              </a:xfrm>
            </p:grpSpPr>
            <p:sp>
              <p:nvSpPr>
                <p:cNvPr id="92" name="TextBox 91"/>
                <p:cNvSpPr txBox="1"/>
                <p:nvPr/>
              </p:nvSpPr>
              <p:spPr>
                <a:xfrm>
                  <a:off x="3958878" y="1678229"/>
                  <a:ext cx="362937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smtClean="0">
                      <a:latin typeface="Arial"/>
                      <a:cs typeface="Arial"/>
                    </a:rPr>
                    <a:t>0.0</a:t>
                  </a:r>
                  <a:endParaRPr lang="en-US" sz="10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93" name="TextBox 92"/>
                <p:cNvSpPr txBox="1"/>
                <p:nvPr/>
              </p:nvSpPr>
              <p:spPr>
                <a:xfrm>
                  <a:off x="3925444" y="1337804"/>
                  <a:ext cx="398567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smtClean="0">
                      <a:latin typeface="Arial"/>
                      <a:cs typeface="Arial"/>
                    </a:rPr>
                    <a:t> 1.5</a:t>
                  </a:r>
                  <a:endParaRPr lang="en-US" sz="10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94" name="TextBox 93"/>
                <p:cNvSpPr txBox="1"/>
                <p:nvPr/>
              </p:nvSpPr>
              <p:spPr>
                <a:xfrm>
                  <a:off x="3955652" y="998285"/>
                  <a:ext cx="362937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smtClean="0">
                      <a:latin typeface="Arial"/>
                      <a:cs typeface="Arial"/>
                    </a:rPr>
                    <a:t>3.0</a:t>
                  </a:r>
                  <a:endParaRPr lang="en-US" sz="10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95" name="TextBox 94"/>
                <p:cNvSpPr txBox="1"/>
                <p:nvPr/>
              </p:nvSpPr>
              <p:spPr>
                <a:xfrm>
                  <a:off x="3955652" y="670560"/>
                  <a:ext cx="362937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smtClean="0">
                      <a:latin typeface="Arial"/>
                      <a:cs typeface="Arial"/>
                    </a:rPr>
                    <a:t>4.5</a:t>
                  </a:r>
                  <a:endParaRPr lang="en-US" sz="1000" dirty="0">
                    <a:latin typeface="Arial"/>
                    <a:cs typeface="Arial"/>
                  </a:endParaRPr>
                </a:p>
              </p:txBody>
            </p:sp>
          </p:grpSp>
          <p:sp>
            <p:nvSpPr>
              <p:cNvPr id="87" name="TextBox 86"/>
              <p:cNvSpPr txBox="1"/>
              <p:nvPr/>
            </p:nvSpPr>
            <p:spPr>
              <a:xfrm>
                <a:off x="6863080" y="2835850"/>
                <a:ext cx="170301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dirty="0" err="1" smtClean="0">
                    <a:solidFill>
                      <a:srgbClr val="000090"/>
                    </a:solidFill>
                    <a:latin typeface="Arial"/>
                    <a:cs typeface="Arial"/>
                  </a:rPr>
                  <a:t>lncRNA</a:t>
                </a:r>
                <a:r>
                  <a:rPr lang="en-US" sz="1000" dirty="0" smtClean="0">
                    <a:solidFill>
                      <a:srgbClr val="000090"/>
                    </a:solidFill>
                    <a:latin typeface="Arial"/>
                    <a:cs typeface="Arial"/>
                  </a:rPr>
                  <a:t>-Lyn</a:t>
                </a:r>
                <a:r>
                  <a:rPr lang="en-US" sz="1000" dirty="0" smtClean="0">
                    <a:solidFill>
                      <a:srgbClr val="000090"/>
                    </a:solidFill>
                    <a:latin typeface="Arial"/>
                    <a:ea typeface="Arial"/>
                    <a:cs typeface="Arial"/>
                  </a:rPr>
                  <a:t> </a:t>
                </a:r>
              </a:p>
              <a:p>
                <a:pPr algn="ctr"/>
                <a:r>
                  <a:rPr lang="en-US" sz="1000" dirty="0">
                    <a:solidFill>
                      <a:srgbClr val="000090"/>
                    </a:solidFill>
                    <a:latin typeface="Arial"/>
                    <a:cs typeface="Arial"/>
                  </a:rPr>
                  <a:t>(ENSMUSG00000091559</a:t>
                </a:r>
                <a:r>
                  <a:rPr lang="en-US" sz="1000" dirty="0" smtClean="0">
                    <a:solidFill>
                      <a:srgbClr val="000090"/>
                    </a:solidFill>
                    <a:latin typeface="Arial"/>
                    <a:ea typeface="Arial"/>
                    <a:cs typeface="Arial"/>
                  </a:rPr>
                  <a:t>) </a:t>
                </a:r>
                <a:endParaRPr lang="en-US" sz="1000" dirty="0" smtClean="0">
                  <a:solidFill>
                    <a:srgbClr val="000090"/>
                  </a:solidFill>
                  <a:latin typeface="Arial"/>
                  <a:cs typeface="Arial"/>
                </a:endParaRPr>
              </a:p>
            </p:txBody>
          </p:sp>
          <p:grpSp>
            <p:nvGrpSpPr>
              <p:cNvPr id="88" name="Group 301"/>
              <p:cNvGrpSpPr/>
              <p:nvPr/>
            </p:nvGrpSpPr>
            <p:grpSpPr>
              <a:xfrm>
                <a:off x="7154156" y="4248090"/>
                <a:ext cx="1039884" cy="247710"/>
                <a:chOff x="4242558" y="1981200"/>
                <a:chExt cx="1039884" cy="247710"/>
              </a:xfrm>
            </p:grpSpPr>
            <p:sp>
              <p:nvSpPr>
                <p:cNvPr id="89" name="TextBox 88"/>
                <p:cNvSpPr txBox="1"/>
                <p:nvPr/>
              </p:nvSpPr>
              <p:spPr>
                <a:xfrm>
                  <a:off x="4242558" y="1982689"/>
                  <a:ext cx="405642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smtClean="0">
                      <a:latin typeface="Arial"/>
                      <a:cs typeface="Arial"/>
                    </a:rPr>
                    <a:t>0 </a:t>
                  </a:r>
                  <a:r>
                    <a:rPr lang="en-US" sz="1000" dirty="0" err="1" smtClean="0">
                      <a:latin typeface="Arial"/>
                      <a:cs typeface="Arial"/>
                    </a:rPr>
                    <a:t>hr</a:t>
                  </a:r>
                  <a:endParaRPr lang="en-US" sz="10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90" name="TextBox 89"/>
                <p:cNvSpPr txBox="1"/>
                <p:nvPr/>
              </p:nvSpPr>
              <p:spPr>
                <a:xfrm>
                  <a:off x="4561007" y="1981200"/>
                  <a:ext cx="405642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latin typeface="Arial"/>
                      <a:cs typeface="Arial"/>
                    </a:rPr>
                    <a:t>3</a:t>
                  </a:r>
                  <a:r>
                    <a:rPr lang="en-US" sz="1000" dirty="0" smtClean="0">
                      <a:latin typeface="Arial"/>
                      <a:cs typeface="Arial"/>
                    </a:rPr>
                    <a:t> </a:t>
                  </a:r>
                  <a:r>
                    <a:rPr lang="en-US" sz="1000" dirty="0" err="1" smtClean="0">
                      <a:latin typeface="Arial"/>
                      <a:cs typeface="Arial"/>
                    </a:rPr>
                    <a:t>hr</a:t>
                  </a:r>
                  <a:endParaRPr lang="en-US" sz="10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91" name="TextBox 90"/>
                <p:cNvSpPr txBox="1"/>
                <p:nvPr/>
              </p:nvSpPr>
              <p:spPr>
                <a:xfrm>
                  <a:off x="4876800" y="1982689"/>
                  <a:ext cx="405642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smtClean="0">
                      <a:latin typeface="Arial"/>
                      <a:cs typeface="Arial"/>
                    </a:rPr>
                    <a:t>6 </a:t>
                  </a:r>
                  <a:r>
                    <a:rPr lang="en-US" sz="1000" dirty="0" err="1" smtClean="0">
                      <a:latin typeface="Arial"/>
                      <a:cs typeface="Arial"/>
                    </a:rPr>
                    <a:t>hr</a:t>
                  </a:r>
                  <a:endParaRPr lang="en-US" sz="1000" dirty="0">
                    <a:latin typeface="Arial"/>
                    <a:cs typeface="Arial"/>
                  </a:endParaRPr>
                </a:p>
              </p:txBody>
            </p:sp>
          </p:grpSp>
        </p:grpSp>
        <p:grpSp>
          <p:nvGrpSpPr>
            <p:cNvPr id="72" name="Group 311"/>
            <p:cNvGrpSpPr/>
            <p:nvPr/>
          </p:nvGrpSpPr>
          <p:grpSpPr>
            <a:xfrm>
              <a:off x="4152970" y="2836672"/>
              <a:ext cx="1440373" cy="1657918"/>
              <a:chOff x="3731270" y="2836672"/>
              <a:chExt cx="1440373" cy="1657918"/>
            </a:xfrm>
          </p:grpSpPr>
          <p:pic>
            <p:nvPicPr>
              <p:cNvPr id="73" name="Picture 15" descr="1670.png"/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870" t="10256" r="1" b="8366"/>
              <a:stretch/>
            </p:blipFill>
            <p:spPr>
              <a:xfrm>
                <a:off x="3972560" y="3220720"/>
                <a:ext cx="1010920" cy="1087120"/>
              </a:xfrm>
              <a:prstGeom prst="rect">
                <a:avLst/>
              </a:prstGeom>
            </p:spPr>
          </p:pic>
          <p:grpSp>
            <p:nvGrpSpPr>
              <p:cNvPr id="74" name="Group 287"/>
              <p:cNvGrpSpPr/>
              <p:nvPr/>
            </p:nvGrpSpPr>
            <p:grpSpPr>
              <a:xfrm>
                <a:off x="3731270" y="3134360"/>
                <a:ext cx="337810" cy="1253890"/>
                <a:chOff x="3657600" y="3124200"/>
                <a:chExt cx="337810" cy="1253890"/>
              </a:xfrm>
            </p:grpSpPr>
            <p:sp>
              <p:nvSpPr>
                <p:cNvPr id="80" name="TextBox 79"/>
                <p:cNvSpPr txBox="1"/>
                <p:nvPr/>
              </p:nvSpPr>
              <p:spPr>
                <a:xfrm>
                  <a:off x="3657600" y="4131869"/>
                  <a:ext cx="327246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latin typeface="Arial"/>
                      <a:cs typeface="Arial"/>
                    </a:rPr>
                    <a:t> </a:t>
                  </a:r>
                  <a:r>
                    <a:rPr lang="en-US" sz="1000" dirty="0" smtClean="0">
                      <a:latin typeface="Arial"/>
                      <a:cs typeface="Arial"/>
                    </a:rPr>
                    <a:t> 0</a:t>
                  </a:r>
                  <a:endParaRPr lang="en-US" sz="10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81" name="TextBox 80"/>
                <p:cNvSpPr txBox="1"/>
                <p:nvPr/>
              </p:nvSpPr>
              <p:spPr>
                <a:xfrm>
                  <a:off x="3657600" y="3899059"/>
                  <a:ext cx="327246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latin typeface="Arial"/>
                      <a:cs typeface="Arial"/>
                    </a:rPr>
                    <a:t> </a:t>
                  </a:r>
                  <a:r>
                    <a:rPr lang="en-US" sz="1000" dirty="0" smtClean="0">
                      <a:latin typeface="Arial"/>
                      <a:cs typeface="Arial"/>
                    </a:rPr>
                    <a:t> 1</a:t>
                  </a:r>
                  <a:endParaRPr lang="en-US" sz="10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82" name="TextBox 81"/>
                <p:cNvSpPr txBox="1"/>
                <p:nvPr/>
              </p:nvSpPr>
              <p:spPr>
                <a:xfrm>
                  <a:off x="3657600" y="3383280"/>
                  <a:ext cx="327246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smtClean="0">
                      <a:latin typeface="Arial"/>
                      <a:cs typeface="Arial"/>
                    </a:rPr>
                    <a:t>  3</a:t>
                  </a:r>
                  <a:endParaRPr lang="en-US" sz="10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83" name="TextBox 82"/>
                <p:cNvSpPr txBox="1"/>
                <p:nvPr/>
              </p:nvSpPr>
              <p:spPr>
                <a:xfrm>
                  <a:off x="3733800" y="3124200"/>
                  <a:ext cx="261610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latin typeface="Arial"/>
                      <a:cs typeface="Arial"/>
                    </a:rPr>
                    <a:t>4</a:t>
                  </a:r>
                </a:p>
              </p:txBody>
            </p:sp>
            <p:sp>
              <p:nvSpPr>
                <p:cNvPr id="84" name="TextBox 83"/>
                <p:cNvSpPr txBox="1"/>
                <p:nvPr/>
              </p:nvSpPr>
              <p:spPr>
                <a:xfrm>
                  <a:off x="3657600" y="3647440"/>
                  <a:ext cx="327246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latin typeface="Arial"/>
                      <a:cs typeface="Arial"/>
                    </a:rPr>
                    <a:t> </a:t>
                  </a:r>
                  <a:r>
                    <a:rPr lang="en-US" sz="1000" dirty="0" smtClean="0">
                      <a:latin typeface="Arial"/>
                      <a:cs typeface="Arial"/>
                    </a:rPr>
                    <a:t> 2</a:t>
                  </a:r>
                  <a:endParaRPr lang="en-US" sz="1000" dirty="0">
                    <a:latin typeface="Arial"/>
                    <a:cs typeface="Arial"/>
                  </a:endParaRPr>
                </a:p>
              </p:txBody>
            </p:sp>
          </p:grpSp>
          <p:sp>
            <p:nvSpPr>
              <p:cNvPr id="75" name="TextBox 74"/>
              <p:cNvSpPr txBox="1"/>
              <p:nvPr/>
            </p:nvSpPr>
            <p:spPr>
              <a:xfrm>
                <a:off x="3865626" y="2836672"/>
                <a:ext cx="130601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dirty="0" smtClean="0">
                    <a:solidFill>
                      <a:srgbClr val="953735"/>
                    </a:solidFill>
                    <a:latin typeface="Arial"/>
                    <a:cs typeface="Arial"/>
                  </a:rPr>
                  <a:t>lncRNA-Lyn-Intron1</a:t>
                </a:r>
              </a:p>
              <a:p>
                <a:pPr algn="ctr"/>
                <a:r>
                  <a:rPr lang="en-US" sz="1000" dirty="0" smtClean="0">
                    <a:solidFill>
                      <a:srgbClr val="953735"/>
                    </a:solidFill>
                    <a:latin typeface="Arial"/>
                    <a:cs typeface="Arial"/>
                  </a:rPr>
                  <a:t> (</a:t>
                </a:r>
                <a:r>
                  <a:rPr lang="en-US" sz="1000" dirty="0" smtClean="0">
                    <a:solidFill>
                      <a:srgbClr val="953735"/>
                    </a:solidFill>
                    <a:latin typeface="Arial"/>
                    <a:ea typeface="Arial"/>
                    <a:cs typeface="Arial"/>
                  </a:rPr>
                  <a:t>NR_028126)  </a:t>
                </a:r>
                <a:endParaRPr lang="en-US" sz="1000" dirty="0" smtClean="0">
                  <a:solidFill>
                    <a:srgbClr val="953735"/>
                  </a:solidFill>
                  <a:latin typeface="Arial"/>
                  <a:cs typeface="Arial"/>
                </a:endParaRPr>
              </a:p>
            </p:txBody>
          </p:sp>
          <p:grpSp>
            <p:nvGrpSpPr>
              <p:cNvPr id="76" name="Group 305"/>
              <p:cNvGrpSpPr/>
              <p:nvPr/>
            </p:nvGrpSpPr>
            <p:grpSpPr>
              <a:xfrm>
                <a:off x="3967480" y="4246880"/>
                <a:ext cx="1039884" cy="247710"/>
                <a:chOff x="4242558" y="1981200"/>
                <a:chExt cx="1039884" cy="247710"/>
              </a:xfrm>
            </p:grpSpPr>
            <p:sp>
              <p:nvSpPr>
                <p:cNvPr id="77" name="TextBox 76"/>
                <p:cNvSpPr txBox="1"/>
                <p:nvPr/>
              </p:nvSpPr>
              <p:spPr>
                <a:xfrm>
                  <a:off x="4242558" y="1982689"/>
                  <a:ext cx="405642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smtClean="0">
                      <a:latin typeface="Arial"/>
                      <a:cs typeface="Arial"/>
                    </a:rPr>
                    <a:t>0 </a:t>
                  </a:r>
                  <a:r>
                    <a:rPr lang="en-US" sz="1000" dirty="0" err="1" smtClean="0">
                      <a:latin typeface="Arial"/>
                      <a:cs typeface="Arial"/>
                    </a:rPr>
                    <a:t>hr</a:t>
                  </a:r>
                  <a:endParaRPr lang="en-US" sz="10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78" name="TextBox 77"/>
                <p:cNvSpPr txBox="1"/>
                <p:nvPr/>
              </p:nvSpPr>
              <p:spPr>
                <a:xfrm>
                  <a:off x="4561007" y="1981200"/>
                  <a:ext cx="405642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latin typeface="Arial"/>
                      <a:cs typeface="Arial"/>
                    </a:rPr>
                    <a:t>3</a:t>
                  </a:r>
                  <a:r>
                    <a:rPr lang="en-US" sz="1000" dirty="0" smtClean="0">
                      <a:latin typeface="Arial"/>
                      <a:cs typeface="Arial"/>
                    </a:rPr>
                    <a:t> </a:t>
                  </a:r>
                  <a:r>
                    <a:rPr lang="en-US" sz="1000" dirty="0" err="1" smtClean="0">
                      <a:latin typeface="Arial"/>
                      <a:cs typeface="Arial"/>
                    </a:rPr>
                    <a:t>hr</a:t>
                  </a:r>
                  <a:endParaRPr lang="en-US" sz="10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79" name="TextBox 78"/>
                <p:cNvSpPr txBox="1"/>
                <p:nvPr/>
              </p:nvSpPr>
              <p:spPr>
                <a:xfrm>
                  <a:off x="4876800" y="1982689"/>
                  <a:ext cx="405642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smtClean="0">
                      <a:latin typeface="Arial"/>
                      <a:cs typeface="Arial"/>
                    </a:rPr>
                    <a:t>6 </a:t>
                  </a:r>
                  <a:r>
                    <a:rPr lang="en-US" sz="1000" dirty="0" err="1" smtClean="0">
                      <a:latin typeface="Arial"/>
                      <a:cs typeface="Arial"/>
                    </a:rPr>
                    <a:t>hr</a:t>
                  </a:r>
                  <a:endParaRPr lang="en-US" sz="1000" dirty="0">
                    <a:latin typeface="Arial"/>
                    <a:cs typeface="Arial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419089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576</TotalTime>
  <Words>97</Words>
  <Application>Microsoft Office PowerPoint</Application>
  <PresentationFormat>自定义</PresentationFormat>
  <Paragraphs>54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主题​​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zhixiang</dc:creator>
  <cp:lastModifiedBy>zhixiang</cp:lastModifiedBy>
  <cp:revision>69</cp:revision>
  <dcterms:created xsi:type="dcterms:W3CDTF">2014-06-28T22:14:02Z</dcterms:created>
  <dcterms:modified xsi:type="dcterms:W3CDTF">2014-10-22T16:43:13Z</dcterms:modified>
</cp:coreProperties>
</file>