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style1.xml" ContentType="application/vnd.ms-office.chartstyle+xml"/>
  <Override PartName="/ppt/charts/colors1.xml" ContentType="application/vnd.ms-office.chartcolor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0" r:id="rId2"/>
    <p:sldId id="269" r:id="rId3"/>
    <p:sldId id="267" r:id="rId4"/>
    <p:sldId id="264" r:id="rId5"/>
    <p:sldId id="258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07" d="100"/>
          <a:sy n="107" d="100"/>
        </p:scale>
        <p:origin x="-84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oleObject" Target="file:///E:\DDR2%20manuscript\Revision\MRM\20140623_EGFR-MET-IGF1R_Normalized_Summary_edit071514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X:\DDR2%20manuscript\Revision\MRM\HCC366-EGFR-20140718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X:\DDR2%20manuscript\Revision\MRM\HCC366-EGFR-20140718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X:\DDR2%20manuscript\Revision\MRM\HCC366-EGFR-20140718.xlsx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E:\DDR2%20manuscript\Revision\MRM\20140623_EGFR-MET-IGF1R_Normalized_Summary_edit071514.xlsx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file:///E:\DDR2%20manuscript\Revision\MRM\20140623_EGFR-MET-IGF1R_Normalized_Summary_edit071514.xlsx" TargetMode="Externa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oleObject" Target="file:///E:\DDR2%20manuscript\Revision\MRM\20140623_EGFR-MET-IGF1R_Normalized_Summary_edit071514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1"/>
    </mc:Choice>
    <mc:Fallback>
      <c:style val="1"/>
    </mc:Fallback>
  </mc:AlternateContent>
  <c:chart>
    <c:autoTitleDeleted val="1"/>
    <c:plotArea>
      <c:layout/>
      <c:barChart>
        <c:barDir val="col"/>
        <c:grouping val="clustered"/>
        <c:varyColors val="0"/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96107136"/>
        <c:axId val="96117120"/>
      </c:barChart>
      <c:catAx>
        <c:axId val="96107136"/>
        <c:scaling>
          <c:orientation val="minMax"/>
        </c:scaling>
        <c:delete val="1"/>
        <c:axPos val="b"/>
        <c:majorTickMark val="none"/>
        <c:minorTickMark val="none"/>
        <c:tickLblPos val="nextTo"/>
        <c:crossAx val="96117120"/>
        <c:crosses val="autoZero"/>
        <c:auto val="1"/>
        <c:lblAlgn val="ctr"/>
        <c:lblOffset val="100"/>
        <c:noMultiLvlLbl val="0"/>
      </c:catAx>
      <c:valAx>
        <c:axId val="96117120"/>
        <c:scaling>
          <c:orientation val="minMax"/>
          <c:min val="0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9610713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tx1">
                <a:lumMod val="65000"/>
                <a:lumOff val="35000"/>
              </a:schemeClr>
            </a:solidFill>
          </c:spPr>
          <c:invertIfNegative val="0"/>
          <c:errBars>
            <c:errBarType val="both"/>
            <c:errValType val="cust"/>
            <c:noEndCap val="0"/>
            <c:plus>
              <c:numRef>
                <c:f>'HCC366-EGFR-20140718'!$F$49:$F$50</c:f>
                <c:numCache>
                  <c:formatCode>General</c:formatCode>
                  <c:ptCount val="2"/>
                  <c:pt idx="0">
                    <c:v>174183.73473002581</c:v>
                  </c:pt>
                  <c:pt idx="1">
                    <c:v>263661.02682137152</c:v>
                  </c:pt>
                </c:numCache>
              </c:numRef>
            </c:plus>
            <c:minus>
              <c:numRef>
                <c:f>'HCC366-EGFR-20140718'!$F$49:$F$50</c:f>
                <c:numCache>
                  <c:formatCode>General</c:formatCode>
                  <c:ptCount val="2"/>
                  <c:pt idx="0">
                    <c:v>174183.73473002581</c:v>
                  </c:pt>
                  <c:pt idx="1">
                    <c:v>263661.02682137152</c:v>
                  </c:pt>
                </c:numCache>
              </c:numRef>
            </c:minus>
          </c:errBars>
          <c:val>
            <c:numRef>
              <c:f>'HCC366-EGFR-20140718'!$E$49:$E$50</c:f>
              <c:numCache>
                <c:formatCode>General</c:formatCode>
                <c:ptCount val="2"/>
                <c:pt idx="0">
                  <c:v>8241434.5</c:v>
                </c:pt>
                <c:pt idx="1">
                  <c:v>5918784.5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96157696"/>
        <c:axId val="96159232"/>
      </c:barChart>
      <c:catAx>
        <c:axId val="96157696"/>
        <c:scaling>
          <c:orientation val="minMax"/>
        </c:scaling>
        <c:delete val="1"/>
        <c:axPos val="b"/>
        <c:majorTickMark val="out"/>
        <c:minorTickMark val="none"/>
        <c:tickLblPos val="nextTo"/>
        <c:crossAx val="96159232"/>
        <c:crosses val="autoZero"/>
        <c:auto val="1"/>
        <c:lblAlgn val="ctr"/>
        <c:lblOffset val="100"/>
        <c:noMultiLvlLbl val="0"/>
      </c:catAx>
      <c:valAx>
        <c:axId val="96159232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crossAx val="96157696"/>
        <c:crosses val="autoZero"/>
        <c:crossBetween val="between"/>
      </c:valAx>
    </c:plotArea>
    <c:plotVisOnly val="1"/>
    <c:dispBlanksAs val="gap"/>
    <c:showDLblsOverMax val="0"/>
  </c:chart>
  <c:spPr>
    <a:ln>
      <a:noFill/>
    </a:ln>
  </c:sp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tx1">
                <a:lumMod val="65000"/>
                <a:lumOff val="35000"/>
              </a:schemeClr>
            </a:solidFill>
          </c:spPr>
          <c:invertIfNegative val="0"/>
          <c:errBars>
            <c:errBarType val="both"/>
            <c:errValType val="cust"/>
            <c:noEndCap val="0"/>
            <c:plus>
              <c:numRef>
                <c:f>'HCC366-EGFR-20140718'!$F$55:$F$56</c:f>
                <c:numCache>
                  <c:formatCode>General</c:formatCode>
                  <c:ptCount val="2"/>
                  <c:pt idx="0">
                    <c:v>96737.864520569201</c:v>
                  </c:pt>
                  <c:pt idx="1">
                    <c:v>102089.95574737017</c:v>
                  </c:pt>
                </c:numCache>
              </c:numRef>
            </c:plus>
            <c:minus>
              <c:numRef>
                <c:f>'HCC366-EGFR-20140718'!$F$55:$F$56</c:f>
                <c:numCache>
                  <c:formatCode>General</c:formatCode>
                  <c:ptCount val="2"/>
                  <c:pt idx="0">
                    <c:v>96737.864520569201</c:v>
                  </c:pt>
                  <c:pt idx="1">
                    <c:v>102089.95574737017</c:v>
                  </c:pt>
                </c:numCache>
              </c:numRef>
            </c:minus>
          </c:errBars>
          <c:val>
            <c:numRef>
              <c:f>'HCC366-EGFR-20140718'!$E$55:$E$56</c:f>
              <c:numCache>
                <c:formatCode>General</c:formatCode>
                <c:ptCount val="2"/>
                <c:pt idx="0">
                  <c:v>3472946</c:v>
                </c:pt>
                <c:pt idx="1">
                  <c:v>2584210.5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96171136"/>
        <c:axId val="96172672"/>
      </c:barChart>
      <c:catAx>
        <c:axId val="96171136"/>
        <c:scaling>
          <c:orientation val="minMax"/>
        </c:scaling>
        <c:delete val="1"/>
        <c:axPos val="b"/>
        <c:majorTickMark val="out"/>
        <c:minorTickMark val="none"/>
        <c:tickLblPos val="nextTo"/>
        <c:crossAx val="96172672"/>
        <c:crosses val="autoZero"/>
        <c:auto val="1"/>
        <c:lblAlgn val="ctr"/>
        <c:lblOffset val="100"/>
        <c:noMultiLvlLbl val="0"/>
      </c:catAx>
      <c:valAx>
        <c:axId val="96172672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crossAx val="96171136"/>
        <c:crosses val="autoZero"/>
        <c:crossBetween val="between"/>
      </c:valAx>
    </c:plotArea>
    <c:plotVisOnly val="1"/>
    <c:dispBlanksAs val="gap"/>
    <c:showDLblsOverMax val="0"/>
  </c:chart>
  <c:spPr>
    <a:ln>
      <a:noFill/>
    </a:ln>
  </c:sp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tx1">
                <a:lumMod val="65000"/>
                <a:lumOff val="35000"/>
              </a:schemeClr>
            </a:solidFill>
          </c:spPr>
          <c:invertIfNegative val="0"/>
          <c:errBars>
            <c:errBarType val="both"/>
            <c:errValType val="cust"/>
            <c:noEndCap val="0"/>
            <c:plus>
              <c:numRef>
                <c:f>'HCC366-EGFR-20140718'!$F$67:$F$68</c:f>
                <c:numCache>
                  <c:formatCode>General</c:formatCode>
                  <c:ptCount val="2"/>
                  <c:pt idx="0">
                    <c:v>33557.873621551174</c:v>
                  </c:pt>
                  <c:pt idx="1">
                    <c:v>25126.332362682781</c:v>
                  </c:pt>
                </c:numCache>
              </c:numRef>
            </c:plus>
            <c:minus>
              <c:numRef>
                <c:f>'HCC366-EGFR-20140718'!$F$67:$F$68</c:f>
                <c:numCache>
                  <c:formatCode>General</c:formatCode>
                  <c:ptCount val="2"/>
                  <c:pt idx="0">
                    <c:v>33557.873621551174</c:v>
                  </c:pt>
                  <c:pt idx="1">
                    <c:v>25126.332362682781</c:v>
                  </c:pt>
                </c:numCache>
              </c:numRef>
            </c:minus>
          </c:errBars>
          <c:val>
            <c:numRef>
              <c:f>'HCC366-EGFR-20140718'!$E$67:$E$68</c:f>
              <c:numCache>
                <c:formatCode>General</c:formatCode>
                <c:ptCount val="2"/>
                <c:pt idx="0">
                  <c:v>220639</c:v>
                </c:pt>
                <c:pt idx="1">
                  <c:v>319877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96184576"/>
        <c:axId val="96202752"/>
      </c:barChart>
      <c:catAx>
        <c:axId val="96184576"/>
        <c:scaling>
          <c:orientation val="minMax"/>
        </c:scaling>
        <c:delete val="1"/>
        <c:axPos val="b"/>
        <c:majorTickMark val="out"/>
        <c:minorTickMark val="none"/>
        <c:tickLblPos val="nextTo"/>
        <c:crossAx val="96202752"/>
        <c:crosses val="autoZero"/>
        <c:auto val="1"/>
        <c:lblAlgn val="ctr"/>
        <c:lblOffset val="100"/>
        <c:noMultiLvlLbl val="0"/>
      </c:catAx>
      <c:valAx>
        <c:axId val="96202752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crossAx val="96184576"/>
        <c:crosses val="autoZero"/>
        <c:crossBetween val="between"/>
      </c:valAx>
    </c:plotArea>
    <c:plotVisOnly val="1"/>
    <c:dispBlanksAs val="gap"/>
    <c:showDLblsOverMax val="0"/>
  </c:chart>
  <c:spPr>
    <a:ln>
      <a:noFill/>
    </a:ln>
  </c:sp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tx1">
                <a:lumMod val="65000"/>
                <a:lumOff val="35000"/>
              </a:schemeClr>
            </a:solidFill>
          </c:spPr>
          <c:invertIfNegative val="0"/>
          <c:errBars>
            <c:errBarType val="both"/>
            <c:errValType val="cust"/>
            <c:noEndCap val="0"/>
            <c:plus>
              <c:numRef>
                <c:f>IGF1R!$M$27:$M$28</c:f>
                <c:numCache>
                  <c:formatCode>General</c:formatCode>
                  <c:ptCount val="2"/>
                  <c:pt idx="0">
                    <c:v>959.75371524710022</c:v>
                  </c:pt>
                  <c:pt idx="1">
                    <c:v>2072.1184112825827</c:v>
                  </c:pt>
                </c:numCache>
              </c:numRef>
            </c:plus>
            <c:minus>
              <c:numRef>
                <c:f>IGF1R!$M$27:$M$28</c:f>
                <c:numCache>
                  <c:formatCode>General</c:formatCode>
                  <c:ptCount val="2"/>
                  <c:pt idx="0">
                    <c:v>959.75371524710022</c:v>
                  </c:pt>
                  <c:pt idx="1">
                    <c:v>2072.1184112825827</c:v>
                  </c:pt>
                </c:numCache>
              </c:numRef>
            </c:minus>
          </c:errBars>
          <c:val>
            <c:numRef>
              <c:f>IGF1R!$L$27:$L$28</c:f>
              <c:numCache>
                <c:formatCode>General</c:formatCode>
                <c:ptCount val="2"/>
                <c:pt idx="0">
                  <c:v>6931.6345599337219</c:v>
                </c:pt>
                <c:pt idx="1">
                  <c:v>34876.762434467513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24784000"/>
        <c:axId val="124798080"/>
      </c:barChart>
      <c:catAx>
        <c:axId val="124784000"/>
        <c:scaling>
          <c:orientation val="minMax"/>
        </c:scaling>
        <c:delete val="1"/>
        <c:axPos val="b"/>
        <c:majorTickMark val="out"/>
        <c:minorTickMark val="none"/>
        <c:tickLblPos val="nextTo"/>
        <c:crossAx val="124798080"/>
        <c:crosses val="autoZero"/>
        <c:auto val="1"/>
        <c:lblAlgn val="ctr"/>
        <c:lblOffset val="100"/>
        <c:noMultiLvlLbl val="0"/>
      </c:catAx>
      <c:valAx>
        <c:axId val="124798080"/>
        <c:scaling>
          <c:orientation val="minMax"/>
          <c:min val="0"/>
        </c:scaling>
        <c:delete val="0"/>
        <c:axPos val="l"/>
        <c:numFmt formatCode="General" sourceLinked="1"/>
        <c:majorTickMark val="out"/>
        <c:minorTickMark val="none"/>
        <c:tickLblPos val="nextTo"/>
        <c:crossAx val="124784000"/>
        <c:crosses val="autoZero"/>
        <c:crossBetween val="between"/>
      </c:valAx>
    </c:plotArea>
    <c:plotVisOnly val="1"/>
    <c:dispBlanksAs val="gap"/>
    <c:showDLblsOverMax val="0"/>
  </c:chart>
  <c:spPr>
    <a:ln>
      <a:noFill/>
    </a:ln>
  </c:sp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tx1">
                <a:lumMod val="65000"/>
                <a:lumOff val="35000"/>
              </a:schemeClr>
            </a:solidFill>
          </c:spPr>
          <c:invertIfNegative val="0"/>
          <c:errBars>
            <c:errBarType val="both"/>
            <c:errValType val="cust"/>
            <c:noEndCap val="0"/>
            <c:plus>
              <c:numRef>
                <c:f>IGF1R!$M$21:$M$22</c:f>
                <c:numCache>
                  <c:formatCode>General</c:formatCode>
                  <c:ptCount val="2"/>
                  <c:pt idx="0">
                    <c:v>20885.330261179068</c:v>
                  </c:pt>
                  <c:pt idx="1">
                    <c:v>20780.03906564946</c:v>
                  </c:pt>
                </c:numCache>
              </c:numRef>
            </c:plus>
            <c:minus>
              <c:numRef>
                <c:f>IGF1R!$M$21:$M$22</c:f>
                <c:numCache>
                  <c:formatCode>General</c:formatCode>
                  <c:ptCount val="2"/>
                  <c:pt idx="0">
                    <c:v>20885.330261179068</c:v>
                  </c:pt>
                  <c:pt idx="1">
                    <c:v>20780.03906564946</c:v>
                  </c:pt>
                </c:numCache>
              </c:numRef>
            </c:minus>
          </c:errBars>
          <c:val>
            <c:numRef>
              <c:f>IGF1R!$L$21:$L$22</c:f>
              <c:numCache>
                <c:formatCode>General</c:formatCode>
                <c:ptCount val="2"/>
                <c:pt idx="0">
                  <c:v>576283.145275624</c:v>
                </c:pt>
                <c:pt idx="1">
                  <c:v>607167.63603621162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24830464"/>
        <c:axId val="124832000"/>
      </c:barChart>
      <c:catAx>
        <c:axId val="124830464"/>
        <c:scaling>
          <c:orientation val="minMax"/>
        </c:scaling>
        <c:delete val="1"/>
        <c:axPos val="b"/>
        <c:majorTickMark val="out"/>
        <c:minorTickMark val="none"/>
        <c:tickLblPos val="nextTo"/>
        <c:crossAx val="124832000"/>
        <c:crosses val="autoZero"/>
        <c:auto val="1"/>
        <c:lblAlgn val="ctr"/>
        <c:lblOffset val="100"/>
        <c:noMultiLvlLbl val="0"/>
      </c:catAx>
      <c:valAx>
        <c:axId val="124832000"/>
        <c:scaling>
          <c:orientation val="minMax"/>
          <c:min val="0"/>
        </c:scaling>
        <c:delete val="0"/>
        <c:axPos val="l"/>
        <c:numFmt formatCode="General" sourceLinked="1"/>
        <c:majorTickMark val="out"/>
        <c:minorTickMark val="none"/>
        <c:tickLblPos val="nextTo"/>
        <c:crossAx val="124830464"/>
        <c:crosses val="autoZero"/>
        <c:crossBetween val="between"/>
      </c:valAx>
    </c:plotArea>
    <c:plotVisOnly val="1"/>
    <c:dispBlanksAs val="gap"/>
    <c:showDLblsOverMax val="0"/>
  </c:chart>
  <c:spPr>
    <a:ln>
      <a:noFill/>
    </a:ln>
  </c:sp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tx1">
                <a:lumMod val="65000"/>
                <a:lumOff val="35000"/>
              </a:schemeClr>
            </a:solidFill>
          </c:spPr>
          <c:invertIfNegative val="0"/>
          <c:errBars>
            <c:errBarType val="both"/>
            <c:errValType val="cust"/>
            <c:noEndCap val="0"/>
            <c:plus>
              <c:numRef>
                <c:f>IGF1R!$M$25:$M$26</c:f>
                <c:numCache>
                  <c:formatCode>General</c:formatCode>
                  <c:ptCount val="2"/>
                  <c:pt idx="0">
                    <c:v>47803.857008097933</c:v>
                  </c:pt>
                  <c:pt idx="1">
                    <c:v>9919.6495374556089</c:v>
                  </c:pt>
                </c:numCache>
              </c:numRef>
            </c:plus>
            <c:minus>
              <c:numRef>
                <c:f>IGF1R!$M$25:$M$26</c:f>
                <c:numCache>
                  <c:formatCode>General</c:formatCode>
                  <c:ptCount val="2"/>
                  <c:pt idx="0">
                    <c:v>47803.857008097933</c:v>
                  </c:pt>
                  <c:pt idx="1">
                    <c:v>9919.6495374556089</c:v>
                  </c:pt>
                </c:numCache>
              </c:numRef>
            </c:minus>
          </c:errBars>
          <c:val>
            <c:numRef>
              <c:f>IGF1R!$L$25:$L$26</c:f>
              <c:numCache>
                <c:formatCode>General</c:formatCode>
                <c:ptCount val="2"/>
                <c:pt idx="0">
                  <c:v>879135.31707775826</c:v>
                </c:pt>
                <c:pt idx="1">
                  <c:v>527648.55604107364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24856192"/>
        <c:axId val="124857728"/>
      </c:barChart>
      <c:catAx>
        <c:axId val="124856192"/>
        <c:scaling>
          <c:orientation val="minMax"/>
        </c:scaling>
        <c:delete val="1"/>
        <c:axPos val="b"/>
        <c:majorTickMark val="out"/>
        <c:minorTickMark val="none"/>
        <c:tickLblPos val="nextTo"/>
        <c:crossAx val="124857728"/>
        <c:crosses val="autoZero"/>
        <c:auto val="1"/>
        <c:lblAlgn val="ctr"/>
        <c:lblOffset val="100"/>
        <c:noMultiLvlLbl val="0"/>
      </c:catAx>
      <c:valAx>
        <c:axId val="124857728"/>
        <c:scaling>
          <c:orientation val="minMax"/>
          <c:min val="0"/>
        </c:scaling>
        <c:delete val="0"/>
        <c:axPos val="l"/>
        <c:numFmt formatCode="General" sourceLinked="1"/>
        <c:majorTickMark val="out"/>
        <c:minorTickMark val="none"/>
        <c:tickLblPos val="nextTo"/>
        <c:crossAx val="124856192"/>
        <c:crosses val="autoZero"/>
        <c:crossBetween val="between"/>
      </c:valAx>
    </c:plotArea>
    <c:plotVisOnly val="1"/>
    <c:dispBlanksAs val="gap"/>
    <c:showDLblsOverMax val="0"/>
  </c:chart>
  <c:spPr>
    <a:ln>
      <a:noFill/>
    </a:ln>
  </c:sp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20">
  <a:schemeClr val="dk1"/>
  <cs:variation>
    <a:tint val="88500"/>
  </cs:variation>
  <cs:variation>
    <a:tint val="55000"/>
  </cs:variation>
  <cs:variation>
    <a:tint val="75000"/>
  </cs:variation>
  <cs:variation>
    <a:tint val="98500"/>
  </cs:variation>
  <cs:variation>
    <a:tint val="30000"/>
  </cs:variation>
  <cs:variation>
    <a:tint val="60000"/>
  </cs:variation>
  <cs:variation>
    <a:tint val="8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image" Target="../media/image4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F7ECF0-EB55-4C5D-875C-3926C73DCF1C}" type="datetimeFigureOut">
              <a:rPr lang="en-US" smtClean="0"/>
              <a:t>10/17/2014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F388C4-F124-4D61-AE18-C0DEAF11BD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94649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F7ECF0-EB55-4C5D-875C-3926C73DCF1C}" type="datetimeFigureOut">
              <a:rPr lang="en-US" smtClean="0"/>
              <a:t>10/17/2014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F388C4-F124-4D61-AE18-C0DEAF11BD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24433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F7ECF0-EB55-4C5D-875C-3926C73DCF1C}" type="datetimeFigureOut">
              <a:rPr lang="en-US" smtClean="0"/>
              <a:t>10/17/2014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F388C4-F124-4D61-AE18-C0DEAF11BD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93767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F7ECF0-EB55-4C5D-875C-3926C73DCF1C}" type="datetimeFigureOut">
              <a:rPr lang="en-US" smtClean="0"/>
              <a:t>10/17/2014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F388C4-F124-4D61-AE18-C0DEAF11BD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4247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F7ECF0-EB55-4C5D-875C-3926C73DCF1C}" type="datetimeFigureOut">
              <a:rPr lang="en-US" smtClean="0"/>
              <a:t>10/17/2014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F388C4-F124-4D61-AE18-C0DEAF11BD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09591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F7ECF0-EB55-4C5D-875C-3926C73DCF1C}" type="datetimeFigureOut">
              <a:rPr lang="en-US" smtClean="0"/>
              <a:t>10/17/2014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F388C4-F124-4D61-AE18-C0DEAF11BD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98415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F7ECF0-EB55-4C5D-875C-3926C73DCF1C}" type="datetimeFigureOut">
              <a:rPr lang="en-US" smtClean="0"/>
              <a:t>10/17/2014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F388C4-F124-4D61-AE18-C0DEAF11BD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08540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F7ECF0-EB55-4C5D-875C-3926C73DCF1C}" type="datetimeFigureOut">
              <a:rPr lang="en-US" smtClean="0"/>
              <a:t>10/17/2014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F388C4-F124-4D61-AE18-C0DEAF11BD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24639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F7ECF0-EB55-4C5D-875C-3926C73DCF1C}" type="datetimeFigureOut">
              <a:rPr lang="en-US" smtClean="0"/>
              <a:t>10/17/2014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F388C4-F124-4D61-AE18-C0DEAF11BD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83438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F7ECF0-EB55-4C5D-875C-3926C73DCF1C}" type="datetimeFigureOut">
              <a:rPr lang="en-US" smtClean="0"/>
              <a:t>10/17/2014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F388C4-F124-4D61-AE18-C0DEAF11BD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35309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F7ECF0-EB55-4C5D-875C-3926C73DCF1C}" type="datetimeFigureOut">
              <a:rPr lang="en-US" smtClean="0"/>
              <a:t>10/17/2014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F388C4-F124-4D61-AE18-C0DEAF11BD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22304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F7ECF0-EB55-4C5D-875C-3926C73DCF1C}" type="datetimeFigureOut">
              <a:rPr lang="en-US" smtClean="0"/>
              <a:t>10/17/2014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F388C4-F124-4D61-AE18-C0DEAF11BD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97987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chart" Target="../charts/chart7.xml"/><Relationship Id="rId3" Type="http://schemas.openxmlformats.org/officeDocument/2006/relationships/chart" Target="../charts/chart2.xml"/><Relationship Id="rId7" Type="http://schemas.openxmlformats.org/officeDocument/2006/relationships/chart" Target="../charts/chart6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Relationship Id="rId6" Type="http://schemas.openxmlformats.org/officeDocument/2006/relationships/chart" Target="../charts/chart5.xml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8.png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12" Type="http://schemas.openxmlformats.org/officeDocument/2006/relationships/oleObject" Target="../embeddings/oleObject5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5.png"/><Relationship Id="rId11" Type="http://schemas.openxmlformats.org/officeDocument/2006/relationships/image" Target="../media/image9.png"/><Relationship Id="rId5" Type="http://schemas.openxmlformats.org/officeDocument/2006/relationships/oleObject" Target="../embeddings/oleObject2.bin"/><Relationship Id="rId10" Type="http://schemas.openxmlformats.org/officeDocument/2006/relationships/image" Target="../media/image7.png"/><Relationship Id="rId4" Type="http://schemas.openxmlformats.org/officeDocument/2006/relationships/image" Target="../media/image4.png"/><Relationship Id="rId9" Type="http://schemas.openxmlformats.org/officeDocument/2006/relationships/oleObject" Target="../embeddings/oleObject4.bin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13" Type="http://schemas.openxmlformats.org/officeDocument/2006/relationships/image" Target="../media/image22.png"/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12" Type="http://schemas.openxmlformats.org/officeDocument/2006/relationships/image" Target="../media/image21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png"/><Relationship Id="rId11" Type="http://schemas.openxmlformats.org/officeDocument/2006/relationships/image" Target="../media/image20.png"/><Relationship Id="rId5" Type="http://schemas.openxmlformats.org/officeDocument/2006/relationships/image" Target="../media/image14.png"/><Relationship Id="rId10" Type="http://schemas.openxmlformats.org/officeDocument/2006/relationships/image" Target="../media/image19.png"/><Relationship Id="rId4" Type="http://schemas.openxmlformats.org/officeDocument/2006/relationships/image" Target="../media/image13.png"/><Relationship Id="rId9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7764" y="-67664"/>
            <a:ext cx="3810000" cy="4208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5400" y="0"/>
            <a:ext cx="3776656" cy="42374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7400" y="3897745"/>
            <a:ext cx="4281491" cy="297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28600" y="6155554"/>
            <a:ext cx="17526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Figure S1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7843452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55449" y="1191398"/>
            <a:ext cx="290021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1200" dirty="0" err="1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DIpYETDpYYR</a:t>
            </a:r>
            <a:r>
              <a:rPr lang="en-US" altLang="ko-KR" sz="12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(IGF-1R pY1161/1165)</a:t>
            </a:r>
            <a:r>
              <a:rPr lang="en-US" altLang="ko-KR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ko-KR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2" name="Straight Connector 21"/>
          <p:cNvCxnSpPr/>
          <p:nvPr/>
        </p:nvCxnSpPr>
        <p:spPr>
          <a:xfrm>
            <a:off x="1748358" y="3494326"/>
            <a:ext cx="914400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1710825" y="3515441"/>
            <a:ext cx="58381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dirty="0" smtClean="0"/>
              <a:t>DMSO</a:t>
            </a:r>
            <a:endParaRPr lang="ko-KR" altLang="en-US" sz="1400" dirty="0"/>
          </a:p>
        </p:txBody>
      </p:sp>
      <p:sp>
        <p:nvSpPr>
          <p:cNvPr id="30" name="TextBox 29"/>
          <p:cNvSpPr txBox="1"/>
          <p:nvPr/>
        </p:nvSpPr>
        <p:spPr>
          <a:xfrm>
            <a:off x="2166651" y="3512464"/>
            <a:ext cx="52591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dirty="0" smtClean="0"/>
              <a:t>DASA</a:t>
            </a:r>
            <a:endParaRPr lang="ko-KR" altLang="en-US" sz="1200" dirty="0"/>
          </a:p>
        </p:txBody>
      </p:sp>
      <p:sp>
        <p:nvSpPr>
          <p:cNvPr id="36" name="TextBox 35"/>
          <p:cNvSpPr txBox="1"/>
          <p:nvPr/>
        </p:nvSpPr>
        <p:spPr>
          <a:xfrm rot="16200000">
            <a:off x="739452" y="2320877"/>
            <a:ext cx="85151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Intensity</a:t>
            </a:r>
            <a:endParaRPr lang="ko-KR" alt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" name="Text Box 266"/>
          <p:cNvSpPr txBox="1">
            <a:spLocks noChangeArrowheads="1"/>
          </p:cNvSpPr>
          <p:nvPr/>
        </p:nvSpPr>
        <p:spPr bwMode="auto">
          <a:xfrm>
            <a:off x="7602964" y="152400"/>
            <a:ext cx="1236236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en-US" altLang="ko-KR" b="1" dirty="0"/>
              <a:t>Figure </a:t>
            </a:r>
            <a:r>
              <a:rPr lang="en-US" altLang="ko-KR" b="1" dirty="0" smtClean="0"/>
              <a:t>S2</a:t>
            </a:r>
            <a:endParaRPr lang="en-US" altLang="ko-KR" b="1" dirty="0"/>
          </a:p>
        </p:txBody>
      </p:sp>
      <p:sp>
        <p:nvSpPr>
          <p:cNvPr id="39" name="Rectangle 38"/>
          <p:cNvSpPr/>
          <p:nvPr/>
        </p:nvSpPr>
        <p:spPr>
          <a:xfrm>
            <a:off x="631634" y="3958069"/>
            <a:ext cx="1635191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12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DIGLYNLR (IGF-1R)</a:t>
            </a:r>
            <a:r>
              <a:rPr lang="en-US" altLang="ko-KR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ko-KR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2728706" y="3958069"/>
            <a:ext cx="184197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QPQDGYLYR (IGF-1R) </a:t>
            </a:r>
            <a:endParaRPr lang="ko-KR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42" name="Chart 4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33322939"/>
              </p:ext>
            </p:extLst>
          </p:nvPr>
        </p:nvGraphicFramePr>
        <p:xfrm>
          <a:off x="570940" y="4249130"/>
          <a:ext cx="1620000" cy="216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cxnSp>
        <p:nvCxnSpPr>
          <p:cNvPr id="46" name="Straight Connector 45"/>
          <p:cNvCxnSpPr/>
          <p:nvPr/>
        </p:nvCxnSpPr>
        <p:spPr>
          <a:xfrm>
            <a:off x="1049590" y="6266357"/>
            <a:ext cx="914400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/>
          <p:cNvCxnSpPr/>
          <p:nvPr/>
        </p:nvCxnSpPr>
        <p:spPr>
          <a:xfrm>
            <a:off x="3158047" y="6296431"/>
            <a:ext cx="914400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Box 50"/>
          <p:cNvSpPr txBox="1"/>
          <p:nvPr/>
        </p:nvSpPr>
        <p:spPr>
          <a:xfrm>
            <a:off x="956451" y="6277374"/>
            <a:ext cx="58381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dirty="0" smtClean="0"/>
              <a:t>DMSO</a:t>
            </a:r>
            <a:endParaRPr lang="ko-KR" altLang="en-US" sz="1400" dirty="0"/>
          </a:p>
        </p:txBody>
      </p:sp>
      <p:sp>
        <p:nvSpPr>
          <p:cNvPr id="52" name="TextBox 51"/>
          <p:cNvSpPr txBox="1"/>
          <p:nvPr/>
        </p:nvSpPr>
        <p:spPr>
          <a:xfrm>
            <a:off x="1420916" y="6274397"/>
            <a:ext cx="52591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dirty="0" smtClean="0"/>
              <a:t>DASA</a:t>
            </a:r>
            <a:endParaRPr lang="ko-KR" altLang="en-US" sz="1200" dirty="0"/>
          </a:p>
        </p:txBody>
      </p:sp>
      <p:sp>
        <p:nvSpPr>
          <p:cNvPr id="55" name="TextBox 54"/>
          <p:cNvSpPr txBox="1"/>
          <p:nvPr/>
        </p:nvSpPr>
        <p:spPr>
          <a:xfrm>
            <a:off x="3087470" y="6305175"/>
            <a:ext cx="58381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dirty="0" smtClean="0"/>
              <a:t>DMSO</a:t>
            </a:r>
            <a:endParaRPr lang="ko-KR" altLang="en-US" sz="1400" dirty="0"/>
          </a:p>
        </p:txBody>
      </p:sp>
      <p:sp>
        <p:nvSpPr>
          <p:cNvPr id="56" name="TextBox 55"/>
          <p:cNvSpPr txBox="1"/>
          <p:nvPr/>
        </p:nvSpPr>
        <p:spPr>
          <a:xfrm>
            <a:off x="3551935" y="6302198"/>
            <a:ext cx="52591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dirty="0" smtClean="0"/>
              <a:t>DASA</a:t>
            </a:r>
            <a:endParaRPr lang="ko-KR" altLang="en-US" sz="1200" dirty="0"/>
          </a:p>
        </p:txBody>
      </p:sp>
      <p:sp>
        <p:nvSpPr>
          <p:cNvPr id="57" name="TextBox 56"/>
          <p:cNvSpPr txBox="1"/>
          <p:nvPr/>
        </p:nvSpPr>
        <p:spPr>
          <a:xfrm rot="16200000">
            <a:off x="-117159" y="5031230"/>
            <a:ext cx="85151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Intensity</a:t>
            </a:r>
            <a:endParaRPr lang="ko-KR" alt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9" name="TextBox 58"/>
          <p:cNvSpPr txBox="1"/>
          <p:nvPr/>
        </p:nvSpPr>
        <p:spPr>
          <a:xfrm rot="16200000">
            <a:off x="2042585" y="5009196"/>
            <a:ext cx="85151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Intensity</a:t>
            </a:r>
            <a:endParaRPr lang="ko-KR" alt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0" name="Rectangle 59"/>
          <p:cNvSpPr/>
          <p:nvPr/>
        </p:nvSpPr>
        <p:spPr>
          <a:xfrm>
            <a:off x="5483300" y="3973934"/>
            <a:ext cx="167950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GLWIPEGEK (EGFR)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1" name="Rectangle 60"/>
          <p:cNvSpPr/>
          <p:nvPr/>
        </p:nvSpPr>
        <p:spPr>
          <a:xfrm>
            <a:off x="7465666" y="3973934"/>
            <a:ext cx="151083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ELIIEFSK (EGFR)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62" name="Chart 6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86938171"/>
              </p:ext>
            </p:extLst>
          </p:nvPr>
        </p:nvGraphicFramePr>
        <p:xfrm>
          <a:off x="5322860" y="4250933"/>
          <a:ext cx="1500078" cy="216241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63" name="Chart 6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98588276"/>
              </p:ext>
            </p:extLst>
          </p:nvPr>
        </p:nvGraphicFramePr>
        <p:xfrm>
          <a:off x="7157687" y="4235068"/>
          <a:ext cx="1500688" cy="221181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64" name="Rectangle 63"/>
          <p:cNvSpPr/>
          <p:nvPr/>
        </p:nvSpPr>
        <p:spPr>
          <a:xfrm>
            <a:off x="5779699" y="1213950"/>
            <a:ext cx="2526101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GSTAENAEpYLR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(EGFR pY1197)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65" name="Chart 6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72979974"/>
              </p:ext>
            </p:extLst>
          </p:nvPr>
        </p:nvGraphicFramePr>
        <p:xfrm>
          <a:off x="6123876" y="1467360"/>
          <a:ext cx="1424488" cy="21847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cxnSp>
        <p:nvCxnSpPr>
          <p:cNvPr id="66" name="Straight Connector 65"/>
          <p:cNvCxnSpPr/>
          <p:nvPr/>
        </p:nvCxnSpPr>
        <p:spPr>
          <a:xfrm>
            <a:off x="6675648" y="3505837"/>
            <a:ext cx="768961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TextBox 66"/>
          <p:cNvSpPr txBox="1"/>
          <p:nvPr/>
        </p:nvSpPr>
        <p:spPr>
          <a:xfrm>
            <a:off x="6537787" y="3505837"/>
            <a:ext cx="6901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DMSO</a:t>
            </a:r>
            <a:endParaRPr lang="en-US" sz="1200" dirty="0"/>
          </a:p>
        </p:txBody>
      </p:sp>
      <p:sp>
        <p:nvSpPr>
          <p:cNvPr id="68" name="TextBox 67"/>
          <p:cNvSpPr txBox="1"/>
          <p:nvPr/>
        </p:nvSpPr>
        <p:spPr>
          <a:xfrm>
            <a:off x="6980712" y="3505837"/>
            <a:ext cx="58968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DASA</a:t>
            </a:r>
            <a:endParaRPr lang="en-US" sz="1200" dirty="0"/>
          </a:p>
        </p:txBody>
      </p:sp>
      <p:graphicFrame>
        <p:nvGraphicFramePr>
          <p:cNvPr id="75" name="Chart 7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92945747"/>
              </p:ext>
            </p:extLst>
          </p:nvPr>
        </p:nvGraphicFramePr>
        <p:xfrm>
          <a:off x="1266093" y="1463111"/>
          <a:ext cx="1496697" cy="21812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76" name="Chart 7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53921875"/>
              </p:ext>
            </p:extLst>
          </p:nvPr>
        </p:nvGraphicFramePr>
        <p:xfrm>
          <a:off x="449563" y="4234855"/>
          <a:ext cx="1595647" cy="21812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graphicFrame>
        <p:nvGraphicFramePr>
          <p:cNvPr id="77" name="Chart 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06011554"/>
              </p:ext>
            </p:extLst>
          </p:nvPr>
        </p:nvGraphicFramePr>
        <p:xfrm>
          <a:off x="2493569" y="4267267"/>
          <a:ext cx="1697431" cy="21812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  <p:sp>
        <p:nvSpPr>
          <p:cNvPr id="78" name="TextBox 77"/>
          <p:cNvSpPr txBox="1"/>
          <p:nvPr/>
        </p:nvSpPr>
        <p:spPr>
          <a:xfrm rot="16200000">
            <a:off x="4798299" y="5057221"/>
            <a:ext cx="85151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Intensity</a:t>
            </a:r>
            <a:endParaRPr lang="ko-KR" alt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 rot="16200000">
            <a:off x="6649120" y="5089353"/>
            <a:ext cx="85151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Intensity</a:t>
            </a:r>
            <a:endParaRPr lang="ko-KR" alt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0" name="TextBox 79"/>
          <p:cNvSpPr txBox="1"/>
          <p:nvPr/>
        </p:nvSpPr>
        <p:spPr>
          <a:xfrm rot="16200000">
            <a:off x="5585895" y="2315168"/>
            <a:ext cx="85151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Intensity</a:t>
            </a:r>
            <a:endParaRPr lang="ko-KR" alt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81" name="Straight Connector 80"/>
          <p:cNvCxnSpPr/>
          <p:nvPr/>
        </p:nvCxnSpPr>
        <p:spPr>
          <a:xfrm>
            <a:off x="5937897" y="6264265"/>
            <a:ext cx="768961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" name="TextBox 81"/>
          <p:cNvSpPr txBox="1"/>
          <p:nvPr/>
        </p:nvSpPr>
        <p:spPr>
          <a:xfrm>
            <a:off x="5800036" y="6264265"/>
            <a:ext cx="6901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DMSO</a:t>
            </a:r>
            <a:endParaRPr lang="en-US" sz="1200" dirty="0"/>
          </a:p>
        </p:txBody>
      </p:sp>
      <p:sp>
        <p:nvSpPr>
          <p:cNvPr id="83" name="TextBox 82"/>
          <p:cNvSpPr txBox="1"/>
          <p:nvPr/>
        </p:nvSpPr>
        <p:spPr>
          <a:xfrm>
            <a:off x="6242961" y="6264265"/>
            <a:ext cx="58968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DASA</a:t>
            </a:r>
            <a:endParaRPr lang="en-US" sz="1200" dirty="0"/>
          </a:p>
        </p:txBody>
      </p:sp>
      <p:cxnSp>
        <p:nvCxnSpPr>
          <p:cNvPr id="84" name="Straight Connector 83"/>
          <p:cNvCxnSpPr/>
          <p:nvPr/>
        </p:nvCxnSpPr>
        <p:spPr>
          <a:xfrm>
            <a:off x="7778620" y="6298235"/>
            <a:ext cx="768961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5" name="TextBox 84"/>
          <p:cNvSpPr txBox="1"/>
          <p:nvPr/>
        </p:nvSpPr>
        <p:spPr>
          <a:xfrm>
            <a:off x="7640759" y="6298235"/>
            <a:ext cx="6901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DMSO</a:t>
            </a:r>
            <a:endParaRPr lang="en-US" sz="1200" dirty="0"/>
          </a:p>
        </p:txBody>
      </p:sp>
      <p:sp>
        <p:nvSpPr>
          <p:cNvPr id="86" name="TextBox 85"/>
          <p:cNvSpPr txBox="1"/>
          <p:nvPr/>
        </p:nvSpPr>
        <p:spPr>
          <a:xfrm>
            <a:off x="8083684" y="6298235"/>
            <a:ext cx="58968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DASA</a:t>
            </a:r>
            <a:endParaRPr lang="en-US" sz="1200" dirty="0"/>
          </a:p>
        </p:txBody>
      </p:sp>
      <p:sp>
        <p:nvSpPr>
          <p:cNvPr id="5" name="TextBox 4"/>
          <p:cNvSpPr txBox="1"/>
          <p:nvPr/>
        </p:nvSpPr>
        <p:spPr>
          <a:xfrm>
            <a:off x="1761588" y="848246"/>
            <a:ext cx="78739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H2286</a:t>
            </a:r>
            <a:endParaRPr lang="ko-KR" alt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6553200" y="880646"/>
            <a:ext cx="96853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HCC366</a:t>
            </a:r>
            <a:endParaRPr lang="ko-KR" alt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87047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1447800" y="1295400"/>
            <a:ext cx="2514600" cy="1846263"/>
            <a:chOff x="1447800" y="1295400"/>
            <a:chExt cx="2514600" cy="1846421"/>
          </a:xfrm>
        </p:grpSpPr>
        <p:graphicFrame>
          <p:nvGraphicFramePr>
            <p:cNvPr id="3" name="Object 2"/>
            <p:cNvGraphicFramePr>
              <a:graphicFrameLocks noChangeAspect="1"/>
            </p:cNvGraphicFramePr>
            <p:nvPr/>
          </p:nvGraphicFramePr>
          <p:xfrm>
            <a:off x="2287429" y="1723536"/>
            <a:ext cx="1674971" cy="44078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204" name="Image" r:id="rId3" imgW="1316404" imgH="274321" progId="Photoshop.Image.10">
                    <p:embed/>
                  </p:oleObj>
                </mc:Choice>
                <mc:Fallback>
                  <p:oleObj name="Image" r:id="rId3" imgW="1316404" imgH="274321" progId="Photoshop.Image.10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287429" y="1723536"/>
                          <a:ext cx="1674971" cy="440782"/>
                        </a:xfrm>
                        <a:prstGeom prst="rect">
                          <a:avLst/>
                        </a:prstGeom>
                        <a:noFill/>
                        <a:ln w="12700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4" name="Object 8"/>
            <p:cNvGraphicFramePr>
              <a:graphicFrameLocks noChangeAspect="1"/>
            </p:cNvGraphicFramePr>
            <p:nvPr/>
          </p:nvGraphicFramePr>
          <p:xfrm>
            <a:off x="2285999" y="2708015"/>
            <a:ext cx="1676401" cy="43380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205" name="Image" r:id="rId5" imgW="1435246" imgH="374714" progId="Photoshop.Image.10">
                    <p:embed/>
                  </p:oleObj>
                </mc:Choice>
                <mc:Fallback>
                  <p:oleObj name="Image" r:id="rId5" imgW="1435246" imgH="374714" progId="Photoshop.Image.10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285999" y="2708015"/>
                          <a:ext cx="1676401" cy="433806"/>
                        </a:xfrm>
                        <a:prstGeom prst="rect">
                          <a:avLst/>
                        </a:prstGeom>
                        <a:noFill/>
                        <a:ln w="12700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5" name="Object 15"/>
            <p:cNvGraphicFramePr>
              <a:graphicFrameLocks noChangeAspect="1"/>
            </p:cNvGraphicFramePr>
            <p:nvPr/>
          </p:nvGraphicFramePr>
          <p:xfrm>
            <a:off x="2286000" y="2212716"/>
            <a:ext cx="1676400" cy="43380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206" name="Image" r:id="rId7" imgW="1335027" imgH="374714" progId="Photoshop.Image.10">
                    <p:embed/>
                  </p:oleObj>
                </mc:Choice>
                <mc:Fallback>
                  <p:oleObj name="Image" r:id="rId7" imgW="1335027" imgH="374714" progId="Photoshop.Image.10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286000" y="2212716"/>
                          <a:ext cx="1676400" cy="433805"/>
                        </a:xfrm>
                        <a:prstGeom prst="rect">
                          <a:avLst/>
                        </a:prstGeom>
                        <a:noFill/>
                        <a:ln w="12700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6" name="Text Box 25"/>
            <p:cNvSpPr txBox="1">
              <a:spLocks noChangeArrowheads="1"/>
            </p:cNvSpPr>
            <p:nvPr/>
          </p:nvSpPr>
          <p:spPr bwMode="auto">
            <a:xfrm>
              <a:off x="1447800" y="2768726"/>
              <a:ext cx="833438" cy="24608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7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9pPr>
            </a:lstStyle>
            <a:p>
              <a:pPr algn="r" eaLnBrk="1" hangingPunct="1"/>
              <a:r>
                <a:rPr lang="el-GR" altLang="ko-KR" sz="1000" b="1">
                  <a:cs typeface="Arial" charset="0"/>
                </a:rPr>
                <a:t>β</a:t>
              </a:r>
              <a:r>
                <a:rPr lang="en-US" altLang="ko-KR" sz="1000" b="1">
                  <a:cs typeface="Arial" charset="0"/>
                </a:rPr>
                <a:t>-actin</a:t>
              </a:r>
              <a:endParaRPr lang="el-GR" altLang="ko-KR" sz="1000" b="1">
                <a:cs typeface="Arial" charset="0"/>
              </a:endParaRPr>
            </a:p>
          </p:txBody>
        </p:sp>
        <p:sp>
          <p:nvSpPr>
            <p:cNvPr id="7" name="Text Box 139"/>
            <p:cNvSpPr txBox="1">
              <a:spLocks noChangeArrowheads="1"/>
            </p:cNvSpPr>
            <p:nvPr/>
          </p:nvSpPr>
          <p:spPr bwMode="auto">
            <a:xfrm>
              <a:off x="2135187" y="1463834"/>
              <a:ext cx="1770036" cy="27699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9pPr>
            </a:lstStyle>
            <a:p>
              <a:pPr eaLnBrk="1" hangingPunct="1"/>
              <a:r>
                <a:rPr lang="en-US" altLang="ko-KR" sz="1200" b="1"/>
                <a:t> </a:t>
              </a:r>
              <a:r>
                <a:rPr lang="en-US" altLang="ko-KR" sz="1000" b="1"/>
                <a:t>DMSO  Lap     DMSO  Lap</a:t>
              </a:r>
            </a:p>
          </p:txBody>
        </p:sp>
        <p:sp>
          <p:nvSpPr>
            <p:cNvPr id="8" name="Line 140"/>
            <p:cNvSpPr>
              <a:spLocks noChangeShapeType="1"/>
            </p:cNvSpPr>
            <p:nvPr/>
          </p:nvSpPr>
          <p:spPr bwMode="auto">
            <a:xfrm>
              <a:off x="2398712" y="1509871"/>
              <a:ext cx="5334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" name="Line 141"/>
            <p:cNvSpPr>
              <a:spLocks noChangeShapeType="1"/>
            </p:cNvSpPr>
            <p:nvPr/>
          </p:nvSpPr>
          <p:spPr bwMode="auto">
            <a:xfrm>
              <a:off x="3257550" y="1509871"/>
              <a:ext cx="5334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" name="Text Box 142"/>
            <p:cNvSpPr txBox="1">
              <a:spLocks noChangeArrowheads="1"/>
            </p:cNvSpPr>
            <p:nvPr/>
          </p:nvSpPr>
          <p:spPr bwMode="auto">
            <a:xfrm>
              <a:off x="2362200" y="1295400"/>
              <a:ext cx="1508746" cy="24622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9pPr>
            </a:lstStyle>
            <a:p>
              <a:pPr eaLnBrk="1" hangingPunct="1"/>
              <a:r>
                <a:rPr lang="en-US" altLang="ko-KR" sz="1000" b="1"/>
                <a:t>H2286             HCC366</a:t>
              </a:r>
            </a:p>
          </p:txBody>
        </p:sp>
        <p:sp>
          <p:nvSpPr>
            <p:cNvPr id="11" name="Text Box 25"/>
            <p:cNvSpPr txBox="1">
              <a:spLocks noChangeArrowheads="1"/>
            </p:cNvSpPr>
            <p:nvPr/>
          </p:nvSpPr>
          <p:spPr bwMode="auto">
            <a:xfrm>
              <a:off x="1447800" y="2305136"/>
              <a:ext cx="833438" cy="24608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7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9pPr>
            </a:lstStyle>
            <a:p>
              <a:pPr algn="r" eaLnBrk="1" hangingPunct="1"/>
              <a:r>
                <a:rPr lang="en-US" altLang="ko-KR" sz="1000" b="1">
                  <a:cs typeface="Arial" charset="0"/>
                </a:rPr>
                <a:t>EGFR</a:t>
              </a:r>
              <a:endParaRPr lang="el-GR" altLang="ko-KR" sz="1000" b="1">
                <a:cs typeface="Arial" charset="0"/>
              </a:endParaRPr>
            </a:p>
          </p:txBody>
        </p:sp>
        <p:sp>
          <p:nvSpPr>
            <p:cNvPr id="12" name="Text Box 25"/>
            <p:cNvSpPr txBox="1">
              <a:spLocks noChangeArrowheads="1"/>
            </p:cNvSpPr>
            <p:nvPr/>
          </p:nvSpPr>
          <p:spPr bwMode="auto">
            <a:xfrm>
              <a:off x="1452563" y="1752639"/>
              <a:ext cx="833437" cy="38420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7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MS PGothic" pitchFamily="34" charset="-128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MS PGothic" pitchFamily="34" charset="-128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MS PGothic" pitchFamily="34" charset="-128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MS PGothic" pitchFamily="34" charset="-128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MS PGothic" pitchFamily="34" charset="-128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MS PGothic" pitchFamily="34" charset="-128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MS PGothic" pitchFamily="34" charset="-128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MS PGothic" pitchFamily="34" charset="-128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MS PGothic" pitchFamily="34" charset="-128"/>
                  <a:cs typeface="+mn-cs"/>
                </a:defRPr>
              </a:lvl9pPr>
            </a:lstStyle>
            <a:p>
              <a:pPr algn="r" eaLnBrk="1" hangingPunct="1">
                <a:defRPr/>
              </a:pPr>
              <a:r>
                <a:rPr lang="en-US" altLang="ko-KR" sz="1000" b="1" dirty="0" err="1" smtClean="0">
                  <a:cs typeface="Arial" charset="0"/>
                </a:rPr>
                <a:t>pEGFR</a:t>
              </a:r>
              <a:endParaRPr lang="en-US" altLang="ko-KR" sz="1000" b="1" dirty="0" smtClean="0">
                <a:cs typeface="Arial" charset="0"/>
              </a:endParaRPr>
            </a:p>
            <a:p>
              <a:pPr algn="r" eaLnBrk="1" hangingPunct="1">
                <a:defRPr/>
              </a:pPr>
              <a:r>
                <a:rPr lang="en-US" altLang="ko-KR" sz="900" b="1" dirty="0" smtClean="0">
                  <a:cs typeface="Arial" charset="0"/>
                </a:rPr>
                <a:t>(Y1068)</a:t>
              </a:r>
            </a:p>
          </p:txBody>
        </p:sp>
      </p:grpSp>
      <p:grpSp>
        <p:nvGrpSpPr>
          <p:cNvPr id="13" name="Group 3"/>
          <p:cNvGrpSpPr>
            <a:grpSpLocks/>
          </p:cNvGrpSpPr>
          <p:nvPr/>
        </p:nvGrpSpPr>
        <p:grpSpPr bwMode="auto">
          <a:xfrm>
            <a:off x="3886200" y="1295400"/>
            <a:ext cx="2516188" cy="1816100"/>
            <a:chOff x="4267200" y="1232325"/>
            <a:chExt cx="2515704" cy="1815675"/>
          </a:xfrm>
        </p:grpSpPr>
        <p:graphicFrame>
          <p:nvGraphicFramePr>
            <p:cNvPr id="14" name="Object 7"/>
            <p:cNvGraphicFramePr>
              <a:graphicFrameLocks noChangeAspect="1"/>
            </p:cNvGraphicFramePr>
            <p:nvPr/>
          </p:nvGraphicFramePr>
          <p:xfrm>
            <a:off x="5101741" y="2624835"/>
            <a:ext cx="1681163" cy="40554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207" name="Image" r:id="rId9" imgW="1444755" imgH="347384" progId="Photoshop.Image.10">
                    <p:embed/>
                  </p:oleObj>
                </mc:Choice>
                <mc:Fallback>
                  <p:oleObj name="Image" r:id="rId9" imgW="1444755" imgH="347384" progId="Photoshop.Image.10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101741" y="2624835"/>
                          <a:ext cx="1681163" cy="405544"/>
                        </a:xfrm>
                        <a:prstGeom prst="rect">
                          <a:avLst/>
                        </a:prstGeom>
                        <a:noFill/>
                        <a:ln w="12700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pic>
          <p:nvPicPr>
            <p:cNvPr id="15" name="Picture 11"/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98566" y="2137359"/>
              <a:ext cx="1674813" cy="440740"/>
            </a:xfrm>
            <a:prstGeom prst="rect">
              <a:avLst/>
            </a:prstGeom>
            <a:noFill/>
            <a:ln w="1270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aphicFrame>
          <p:nvGraphicFramePr>
            <p:cNvPr id="16" name="Object 13"/>
            <p:cNvGraphicFramePr>
              <a:graphicFrameLocks noChangeAspect="1"/>
            </p:cNvGraphicFramePr>
            <p:nvPr/>
          </p:nvGraphicFramePr>
          <p:xfrm>
            <a:off x="5095391" y="1663444"/>
            <a:ext cx="1681163" cy="43688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208" name="Image" r:id="rId12" imgW="1444755" imgH="374714" progId="Photoshop.Image.10">
                    <p:embed/>
                  </p:oleObj>
                </mc:Choice>
                <mc:Fallback>
                  <p:oleObj name="Image" r:id="rId12" imgW="1444755" imgH="374714" progId="Photoshop.Image.10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3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095391" y="1663444"/>
                          <a:ext cx="1681163" cy="436882"/>
                        </a:xfrm>
                        <a:prstGeom prst="rect">
                          <a:avLst/>
                        </a:prstGeom>
                        <a:noFill/>
                        <a:ln w="12700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7" name="Text Box 25"/>
            <p:cNvSpPr txBox="1">
              <a:spLocks noChangeArrowheads="1"/>
            </p:cNvSpPr>
            <p:nvPr/>
          </p:nvSpPr>
          <p:spPr bwMode="auto">
            <a:xfrm>
              <a:off x="4267200" y="2801996"/>
              <a:ext cx="833278" cy="24600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7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9pPr>
            </a:lstStyle>
            <a:p>
              <a:pPr algn="r" eaLnBrk="1" hangingPunct="1"/>
              <a:r>
                <a:rPr lang="el-GR" altLang="ko-KR" sz="1000" b="1">
                  <a:cs typeface="Arial" charset="0"/>
                </a:rPr>
                <a:t>β</a:t>
              </a:r>
              <a:r>
                <a:rPr lang="en-US" altLang="ko-KR" sz="1000" b="1">
                  <a:cs typeface="Arial" charset="0"/>
                </a:rPr>
                <a:t>-actin</a:t>
              </a:r>
              <a:endParaRPr lang="el-GR" altLang="ko-KR" sz="1000" b="1">
                <a:cs typeface="Arial" charset="0"/>
              </a:endParaRPr>
            </a:p>
          </p:txBody>
        </p:sp>
        <p:sp>
          <p:nvSpPr>
            <p:cNvPr id="18" name="Text Box 139"/>
            <p:cNvSpPr txBox="1">
              <a:spLocks noChangeArrowheads="1"/>
            </p:cNvSpPr>
            <p:nvPr/>
          </p:nvSpPr>
          <p:spPr bwMode="auto">
            <a:xfrm>
              <a:off x="4954587" y="1400759"/>
              <a:ext cx="1763624" cy="27699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9pPr>
            </a:lstStyle>
            <a:p>
              <a:pPr eaLnBrk="1" hangingPunct="1"/>
              <a:r>
                <a:rPr lang="en-US" altLang="ko-KR" sz="1200" b="1"/>
                <a:t> </a:t>
              </a:r>
              <a:r>
                <a:rPr lang="en-US" altLang="ko-KR" sz="1000" b="1"/>
                <a:t>DMSO  Criz    DMSO  Criz</a:t>
              </a:r>
            </a:p>
          </p:txBody>
        </p:sp>
        <p:sp>
          <p:nvSpPr>
            <p:cNvPr id="19" name="Line 140"/>
            <p:cNvSpPr>
              <a:spLocks noChangeShapeType="1"/>
            </p:cNvSpPr>
            <p:nvPr/>
          </p:nvSpPr>
          <p:spPr bwMode="auto">
            <a:xfrm>
              <a:off x="5218112" y="1446796"/>
              <a:ext cx="5334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" name="Line 141"/>
            <p:cNvSpPr>
              <a:spLocks noChangeShapeType="1"/>
            </p:cNvSpPr>
            <p:nvPr/>
          </p:nvSpPr>
          <p:spPr bwMode="auto">
            <a:xfrm>
              <a:off x="6019800" y="1446796"/>
              <a:ext cx="5334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" name="Text Box 142"/>
            <p:cNvSpPr txBox="1">
              <a:spLocks noChangeArrowheads="1"/>
            </p:cNvSpPr>
            <p:nvPr/>
          </p:nvSpPr>
          <p:spPr bwMode="auto">
            <a:xfrm>
              <a:off x="5181600" y="1232325"/>
              <a:ext cx="1508746" cy="24622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9pPr>
            </a:lstStyle>
            <a:p>
              <a:pPr eaLnBrk="1" hangingPunct="1"/>
              <a:r>
                <a:rPr lang="en-US" altLang="ko-KR" sz="1000" b="1"/>
                <a:t>H2286            HCC366</a:t>
              </a:r>
            </a:p>
          </p:txBody>
        </p:sp>
        <p:sp>
          <p:nvSpPr>
            <p:cNvPr id="22" name="Text Box 25"/>
            <p:cNvSpPr txBox="1">
              <a:spLocks noChangeArrowheads="1"/>
            </p:cNvSpPr>
            <p:nvPr/>
          </p:nvSpPr>
          <p:spPr bwMode="auto">
            <a:xfrm>
              <a:off x="4267200" y="2287766"/>
              <a:ext cx="833278" cy="24600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7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9pPr>
            </a:lstStyle>
            <a:p>
              <a:pPr algn="r" eaLnBrk="1" hangingPunct="1"/>
              <a:r>
                <a:rPr lang="en-US" altLang="ko-KR" sz="1000" b="1">
                  <a:cs typeface="Arial" charset="0"/>
                </a:rPr>
                <a:t>MET</a:t>
              </a:r>
              <a:endParaRPr lang="el-GR" altLang="ko-KR" sz="1000" b="1">
                <a:cs typeface="Arial" charset="0"/>
              </a:endParaRPr>
            </a:p>
          </p:txBody>
        </p:sp>
        <p:sp>
          <p:nvSpPr>
            <p:cNvPr id="23" name="Text Box 25"/>
            <p:cNvSpPr txBox="1">
              <a:spLocks noChangeArrowheads="1"/>
            </p:cNvSpPr>
            <p:nvPr/>
          </p:nvSpPr>
          <p:spPr bwMode="auto">
            <a:xfrm>
              <a:off x="4271962" y="1735445"/>
              <a:ext cx="833277" cy="38408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7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MS PGothic" pitchFamily="34" charset="-128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MS PGothic" pitchFamily="34" charset="-128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MS PGothic" pitchFamily="34" charset="-128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MS PGothic" pitchFamily="34" charset="-128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MS PGothic" pitchFamily="34" charset="-128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MS PGothic" pitchFamily="34" charset="-128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MS PGothic" pitchFamily="34" charset="-128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MS PGothic" pitchFamily="34" charset="-128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MS PGothic" pitchFamily="34" charset="-128"/>
                  <a:cs typeface="+mn-cs"/>
                </a:defRPr>
              </a:lvl9pPr>
            </a:lstStyle>
            <a:p>
              <a:pPr algn="r" eaLnBrk="1" hangingPunct="1">
                <a:defRPr/>
              </a:pPr>
              <a:r>
                <a:rPr lang="en-US" altLang="ko-KR" sz="1000" b="1" dirty="0" err="1" smtClean="0">
                  <a:cs typeface="Arial" charset="0"/>
                </a:rPr>
                <a:t>pMET</a:t>
              </a:r>
              <a:endParaRPr lang="en-US" altLang="ko-KR" sz="1000" b="1" dirty="0" smtClean="0">
                <a:cs typeface="Arial" charset="0"/>
              </a:endParaRPr>
            </a:p>
            <a:p>
              <a:pPr algn="r" eaLnBrk="1" hangingPunct="1">
                <a:defRPr/>
              </a:pPr>
              <a:r>
                <a:rPr lang="en-US" altLang="ko-KR" sz="900" b="1" dirty="0" smtClean="0">
                  <a:cs typeface="Arial" charset="0"/>
                </a:rPr>
                <a:t>(Y1234/5)</a:t>
              </a:r>
            </a:p>
          </p:txBody>
        </p:sp>
      </p:grpSp>
      <p:sp>
        <p:nvSpPr>
          <p:cNvPr id="24" name="Text Box 266"/>
          <p:cNvSpPr txBox="1">
            <a:spLocks noChangeArrowheads="1"/>
          </p:cNvSpPr>
          <p:nvPr/>
        </p:nvSpPr>
        <p:spPr bwMode="auto">
          <a:xfrm>
            <a:off x="7602964" y="152400"/>
            <a:ext cx="1236236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en-US" altLang="ko-KR" b="1" dirty="0"/>
              <a:t>Figure </a:t>
            </a:r>
            <a:r>
              <a:rPr lang="en-US" altLang="ko-KR" b="1" dirty="0" smtClean="0"/>
              <a:t>S3</a:t>
            </a:r>
            <a:endParaRPr lang="en-US" altLang="ko-KR" b="1" dirty="0"/>
          </a:p>
        </p:txBody>
      </p:sp>
    </p:spTree>
    <p:extLst>
      <p:ext uri="{BB962C8B-B14F-4D97-AF65-F5344CB8AC3E}">
        <p14:creationId xmlns:p14="http://schemas.microsoft.com/office/powerpoint/2010/main" val="1563841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1800" y="0"/>
            <a:ext cx="324485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 Box 164"/>
          <p:cNvSpPr txBox="1">
            <a:spLocks noChangeArrowheads="1"/>
          </p:cNvSpPr>
          <p:nvPr/>
        </p:nvSpPr>
        <p:spPr bwMode="auto">
          <a:xfrm>
            <a:off x="7772400" y="152400"/>
            <a:ext cx="1236236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en-US" altLang="ko-KR" b="1" dirty="0"/>
              <a:t>Figure </a:t>
            </a:r>
            <a:r>
              <a:rPr lang="en-US" altLang="ko-KR" b="1" dirty="0" smtClean="0"/>
              <a:t>S4</a:t>
            </a:r>
            <a:endParaRPr lang="en-US" altLang="ko-KR" b="1" dirty="0"/>
          </a:p>
        </p:txBody>
      </p:sp>
    </p:spTree>
    <p:extLst>
      <p:ext uri="{BB962C8B-B14F-4D97-AF65-F5344CB8AC3E}">
        <p14:creationId xmlns:p14="http://schemas.microsoft.com/office/powerpoint/2010/main" val="3077346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66"/>
          <p:cNvSpPr txBox="1">
            <a:spLocks noChangeArrowheads="1"/>
          </p:cNvSpPr>
          <p:nvPr/>
        </p:nvSpPr>
        <p:spPr bwMode="auto">
          <a:xfrm>
            <a:off x="7747000" y="131763"/>
            <a:ext cx="1236236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en-US" altLang="ko-KR" b="1"/>
              <a:t>Figure </a:t>
            </a:r>
            <a:r>
              <a:rPr lang="en-US" altLang="ko-KR" b="1" smtClean="0"/>
              <a:t>S5</a:t>
            </a:r>
            <a:endParaRPr lang="en-US" altLang="ko-KR" b="1" dirty="0"/>
          </a:p>
        </p:txBody>
      </p:sp>
      <p:grpSp>
        <p:nvGrpSpPr>
          <p:cNvPr id="10243" name="Group 187"/>
          <p:cNvGrpSpPr>
            <a:grpSpLocks/>
          </p:cNvGrpSpPr>
          <p:nvPr/>
        </p:nvGrpSpPr>
        <p:grpSpPr bwMode="auto">
          <a:xfrm>
            <a:off x="2149475" y="1371600"/>
            <a:ext cx="2574925" cy="1905000"/>
            <a:chOff x="1312" y="480"/>
            <a:chExt cx="1622" cy="1200"/>
          </a:xfrm>
        </p:grpSpPr>
        <p:grpSp>
          <p:nvGrpSpPr>
            <p:cNvPr id="10300" name="Group 83"/>
            <p:cNvGrpSpPr>
              <a:grpSpLocks/>
            </p:cNvGrpSpPr>
            <p:nvPr/>
          </p:nvGrpSpPr>
          <p:grpSpPr bwMode="auto">
            <a:xfrm>
              <a:off x="1986" y="768"/>
              <a:ext cx="912" cy="912"/>
              <a:chOff x="1584" y="1776"/>
              <a:chExt cx="864" cy="788"/>
            </a:xfrm>
          </p:grpSpPr>
          <p:grpSp>
            <p:nvGrpSpPr>
              <p:cNvPr id="10310" name="Group 84"/>
              <p:cNvGrpSpPr>
                <a:grpSpLocks/>
              </p:cNvGrpSpPr>
              <p:nvPr/>
            </p:nvGrpSpPr>
            <p:grpSpPr bwMode="auto">
              <a:xfrm>
                <a:off x="1584" y="1776"/>
                <a:ext cx="864" cy="252"/>
                <a:chOff x="1584" y="1776"/>
                <a:chExt cx="864" cy="252"/>
              </a:xfrm>
            </p:grpSpPr>
            <p:pic>
              <p:nvPicPr>
                <p:cNvPr id="10317" name="Picture 85"/>
                <p:cNvPicPr>
                  <a:picLocks noChangeAspect="1"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584" y="1776"/>
                  <a:ext cx="864" cy="25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10318" name="Rectangle 86"/>
                <p:cNvSpPr>
                  <a:spLocks noChangeArrowheads="1"/>
                </p:cNvSpPr>
                <p:nvPr/>
              </p:nvSpPr>
              <p:spPr bwMode="auto">
                <a:xfrm>
                  <a:off x="1584" y="1776"/>
                  <a:ext cx="864" cy="240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eaLnBrk="1" hangingPunct="1"/>
                  <a:endParaRPr lang="ko-KR" altLang="ko-KR"/>
                </a:p>
              </p:txBody>
            </p:sp>
          </p:grpSp>
          <p:grpSp>
            <p:nvGrpSpPr>
              <p:cNvPr id="10311" name="Group 87"/>
              <p:cNvGrpSpPr>
                <a:grpSpLocks/>
              </p:cNvGrpSpPr>
              <p:nvPr/>
            </p:nvGrpSpPr>
            <p:grpSpPr bwMode="auto">
              <a:xfrm>
                <a:off x="1584" y="2050"/>
                <a:ext cx="864" cy="240"/>
                <a:chOff x="1584" y="2064"/>
                <a:chExt cx="864" cy="240"/>
              </a:xfrm>
            </p:grpSpPr>
            <p:pic>
              <p:nvPicPr>
                <p:cNvPr id="10315" name="Picture 88"/>
                <p:cNvPicPr>
                  <a:picLocks noChangeAspect="1" noChangeArrowheads="1"/>
                </p:cNvPicPr>
                <p:nvPr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584" y="2064"/>
                  <a:ext cx="864" cy="24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10316" name="Rectangle 89"/>
                <p:cNvSpPr>
                  <a:spLocks noChangeArrowheads="1"/>
                </p:cNvSpPr>
                <p:nvPr/>
              </p:nvSpPr>
              <p:spPr bwMode="auto">
                <a:xfrm>
                  <a:off x="1584" y="2064"/>
                  <a:ext cx="864" cy="240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eaLnBrk="1" hangingPunct="1"/>
                  <a:endParaRPr lang="ko-KR" altLang="ko-KR"/>
                </a:p>
              </p:txBody>
            </p:sp>
          </p:grpSp>
          <p:grpSp>
            <p:nvGrpSpPr>
              <p:cNvPr id="10312" name="Group 90"/>
              <p:cNvGrpSpPr>
                <a:grpSpLocks/>
              </p:cNvGrpSpPr>
              <p:nvPr/>
            </p:nvGrpSpPr>
            <p:grpSpPr bwMode="auto">
              <a:xfrm>
                <a:off x="1584" y="2324"/>
                <a:ext cx="864" cy="240"/>
                <a:chOff x="1584" y="2352"/>
                <a:chExt cx="864" cy="240"/>
              </a:xfrm>
            </p:grpSpPr>
            <p:pic>
              <p:nvPicPr>
                <p:cNvPr id="10313" name="Picture 91"/>
                <p:cNvPicPr>
                  <a:picLocks noChangeAspect="1" noChangeArrowheads="1"/>
                </p:cNvPicPr>
                <p:nvPr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584" y="2352"/>
                  <a:ext cx="852" cy="24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10314" name="Rectangle 92"/>
                <p:cNvSpPr>
                  <a:spLocks noChangeArrowheads="1"/>
                </p:cNvSpPr>
                <p:nvPr/>
              </p:nvSpPr>
              <p:spPr bwMode="auto">
                <a:xfrm>
                  <a:off x="1584" y="2352"/>
                  <a:ext cx="864" cy="240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eaLnBrk="1" hangingPunct="1"/>
                  <a:endParaRPr lang="ko-KR" altLang="ko-KR"/>
                </a:p>
              </p:txBody>
            </p:sp>
          </p:grpSp>
        </p:grpSp>
        <p:sp>
          <p:nvSpPr>
            <p:cNvPr id="10301" name="Text Box 16"/>
            <p:cNvSpPr txBox="1">
              <a:spLocks noChangeArrowheads="1"/>
            </p:cNvSpPr>
            <p:nvPr/>
          </p:nvSpPr>
          <p:spPr bwMode="auto">
            <a:xfrm>
              <a:off x="1611" y="1142"/>
              <a:ext cx="402" cy="17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9pPr>
            </a:lstStyle>
            <a:p>
              <a:pPr eaLnBrk="1" hangingPunct="1"/>
              <a:r>
                <a:rPr lang="en-US" altLang="ko-KR" sz="1200" b="1" dirty="0" smtClean="0"/>
                <a:t>IGF1R</a:t>
              </a:r>
              <a:endParaRPr lang="en-US" altLang="ko-KR" dirty="0"/>
            </a:p>
          </p:txBody>
        </p:sp>
        <p:sp>
          <p:nvSpPr>
            <p:cNvPr id="10302" name="Text Box 17"/>
            <p:cNvSpPr txBox="1">
              <a:spLocks noChangeArrowheads="1"/>
            </p:cNvSpPr>
            <p:nvPr/>
          </p:nvSpPr>
          <p:spPr bwMode="auto">
            <a:xfrm>
              <a:off x="1312" y="768"/>
              <a:ext cx="700" cy="27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9pPr>
            </a:lstStyle>
            <a:p>
              <a:pPr algn="r" eaLnBrk="1" hangingPunct="1"/>
              <a:r>
                <a:rPr lang="en-US" altLang="ko-KR" sz="1200" b="1"/>
                <a:t>  pIGF1R</a:t>
              </a:r>
              <a:r>
                <a:rPr lang="el-GR" altLang="ko-KR" sz="1200" b="1"/>
                <a:t>β</a:t>
              </a:r>
              <a:r>
                <a:rPr lang="en-US" altLang="ko-KR" sz="1200" b="1"/>
                <a:t>/IR</a:t>
              </a:r>
            </a:p>
            <a:p>
              <a:pPr algn="r" eaLnBrk="1" hangingPunct="1"/>
              <a:r>
                <a:rPr lang="en-US" altLang="ko-KR" sz="1000" b="1"/>
                <a:t>    (Y1131/1146)</a:t>
              </a:r>
            </a:p>
          </p:txBody>
        </p:sp>
        <p:sp>
          <p:nvSpPr>
            <p:cNvPr id="10303" name="Text Box 18"/>
            <p:cNvSpPr txBox="1">
              <a:spLocks noChangeArrowheads="1"/>
            </p:cNvSpPr>
            <p:nvPr/>
          </p:nvSpPr>
          <p:spPr bwMode="auto">
            <a:xfrm>
              <a:off x="1569" y="1448"/>
              <a:ext cx="495" cy="1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9pPr>
            </a:lstStyle>
            <a:p>
              <a:pPr eaLnBrk="1" hangingPunct="1"/>
              <a:r>
                <a:rPr lang="en-US" altLang="ko-KR" sz="1200" b="1"/>
                <a:t> </a:t>
              </a:r>
              <a:r>
                <a:rPr lang="el-GR" altLang="ko-KR" sz="1200" b="1"/>
                <a:t>β</a:t>
              </a:r>
              <a:r>
                <a:rPr lang="en-US" altLang="ko-KR" sz="1200" b="1"/>
                <a:t>-actin</a:t>
              </a:r>
              <a:endParaRPr lang="en-US" altLang="ko-KR"/>
            </a:p>
          </p:txBody>
        </p:sp>
        <p:sp>
          <p:nvSpPr>
            <p:cNvPr id="10304" name="Text Box 19"/>
            <p:cNvSpPr txBox="1">
              <a:spLocks noChangeArrowheads="1"/>
            </p:cNvSpPr>
            <p:nvPr/>
          </p:nvSpPr>
          <p:spPr bwMode="auto">
            <a:xfrm>
              <a:off x="1986" y="533"/>
              <a:ext cx="872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9pPr>
            </a:lstStyle>
            <a:p>
              <a:pPr eaLnBrk="1" hangingPunct="1"/>
              <a:r>
                <a:rPr lang="en-US" altLang="ko-KR" sz="2400"/>
                <a:t> -   </a:t>
              </a:r>
              <a:r>
                <a:rPr lang="en-US" altLang="ko-KR" sz="1600" b="1"/>
                <a:t>+</a:t>
              </a:r>
              <a:r>
                <a:rPr lang="en-US" altLang="ko-KR" sz="1200"/>
                <a:t>      </a:t>
              </a:r>
              <a:r>
                <a:rPr lang="en-US" altLang="ko-KR"/>
                <a:t>-   </a:t>
              </a:r>
              <a:r>
                <a:rPr lang="en-US" altLang="ko-KR" sz="1600" b="1"/>
                <a:t>+</a:t>
              </a:r>
              <a:endParaRPr lang="en-US" altLang="ko-KR"/>
            </a:p>
          </p:txBody>
        </p:sp>
        <p:grpSp>
          <p:nvGrpSpPr>
            <p:cNvPr id="10305" name="Group 97"/>
            <p:cNvGrpSpPr>
              <a:grpSpLocks/>
            </p:cNvGrpSpPr>
            <p:nvPr/>
          </p:nvGrpSpPr>
          <p:grpSpPr bwMode="auto">
            <a:xfrm>
              <a:off x="1698" y="480"/>
              <a:ext cx="1236" cy="312"/>
              <a:chOff x="131" y="387"/>
              <a:chExt cx="1236" cy="312"/>
            </a:xfrm>
          </p:grpSpPr>
          <p:sp>
            <p:nvSpPr>
              <p:cNvPr id="10306" name="Line 21"/>
              <p:cNvSpPr>
                <a:spLocks noChangeShapeType="1"/>
              </p:cNvSpPr>
              <p:nvPr/>
            </p:nvSpPr>
            <p:spPr bwMode="auto">
              <a:xfrm>
                <a:off x="960" y="528"/>
                <a:ext cx="32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307" name="Text Box 22"/>
              <p:cNvSpPr txBox="1">
                <a:spLocks noChangeArrowheads="1"/>
              </p:cNvSpPr>
              <p:nvPr/>
            </p:nvSpPr>
            <p:spPr bwMode="auto">
              <a:xfrm>
                <a:off x="415" y="387"/>
                <a:ext cx="952" cy="17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9pPr>
              </a:lstStyle>
              <a:p>
                <a:pPr eaLnBrk="1" hangingPunct="1"/>
                <a:r>
                  <a:rPr lang="en-US" altLang="ko-KR" sz="1200" b="1"/>
                  <a:t>  H2286     HCC366</a:t>
                </a:r>
                <a:endParaRPr lang="en-US" altLang="ko-KR"/>
              </a:p>
            </p:txBody>
          </p:sp>
          <p:sp>
            <p:nvSpPr>
              <p:cNvPr id="10308" name="Text Box 17"/>
              <p:cNvSpPr txBox="1">
                <a:spLocks noChangeArrowheads="1"/>
              </p:cNvSpPr>
              <p:nvPr/>
            </p:nvSpPr>
            <p:spPr bwMode="auto">
              <a:xfrm>
                <a:off x="131" y="526"/>
                <a:ext cx="493" cy="17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9pPr>
              </a:lstStyle>
              <a:p>
                <a:pPr eaLnBrk="1" hangingPunct="1"/>
                <a:r>
                  <a:rPr lang="en-US" altLang="ko-KR" sz="1200" b="1"/>
                  <a:t> IGF1</a:t>
                </a:r>
                <a:endParaRPr lang="en-US" altLang="ko-KR"/>
              </a:p>
            </p:txBody>
          </p:sp>
          <p:sp>
            <p:nvSpPr>
              <p:cNvPr id="10309" name="Line 21"/>
              <p:cNvSpPr>
                <a:spLocks noChangeShapeType="1"/>
              </p:cNvSpPr>
              <p:nvPr/>
            </p:nvSpPr>
            <p:spPr bwMode="auto">
              <a:xfrm>
                <a:off x="528" y="528"/>
                <a:ext cx="32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</p:grpSp>
      <p:grpSp>
        <p:nvGrpSpPr>
          <p:cNvPr id="10244" name="Group 103"/>
          <p:cNvGrpSpPr>
            <a:grpSpLocks/>
          </p:cNvGrpSpPr>
          <p:nvPr/>
        </p:nvGrpSpPr>
        <p:grpSpPr bwMode="auto">
          <a:xfrm>
            <a:off x="7620000" y="1828800"/>
            <a:ext cx="1447800" cy="1403350"/>
            <a:chOff x="528" y="1776"/>
            <a:chExt cx="864" cy="788"/>
          </a:xfrm>
        </p:grpSpPr>
        <p:grpSp>
          <p:nvGrpSpPr>
            <p:cNvPr id="10292" name="Group 104"/>
            <p:cNvGrpSpPr>
              <a:grpSpLocks/>
            </p:cNvGrpSpPr>
            <p:nvPr/>
          </p:nvGrpSpPr>
          <p:grpSpPr bwMode="auto">
            <a:xfrm>
              <a:off x="528" y="1776"/>
              <a:ext cx="864" cy="240"/>
              <a:chOff x="528" y="1728"/>
              <a:chExt cx="864" cy="240"/>
            </a:xfrm>
          </p:grpSpPr>
          <p:pic>
            <p:nvPicPr>
              <p:cNvPr id="10298" name="Picture 105"/>
              <p:cNvPicPr>
                <a:picLocks noChangeAspect="1"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28" y="1728"/>
                <a:ext cx="864" cy="24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0299" name="Rectangle 106"/>
              <p:cNvSpPr>
                <a:spLocks noChangeArrowheads="1"/>
              </p:cNvSpPr>
              <p:nvPr/>
            </p:nvSpPr>
            <p:spPr bwMode="auto">
              <a:xfrm>
                <a:off x="528" y="1728"/>
                <a:ext cx="864" cy="24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/>
                <a:endParaRPr lang="ko-KR" altLang="ko-KR"/>
              </a:p>
            </p:txBody>
          </p:sp>
        </p:grpSp>
        <p:pic>
          <p:nvPicPr>
            <p:cNvPr id="10293" name="Picture 107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" y="2050"/>
              <a:ext cx="864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294" name="Rectangle 108"/>
            <p:cNvSpPr>
              <a:spLocks noChangeArrowheads="1"/>
            </p:cNvSpPr>
            <p:nvPr/>
          </p:nvSpPr>
          <p:spPr bwMode="auto">
            <a:xfrm>
              <a:off x="528" y="2050"/>
              <a:ext cx="864" cy="24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1" hangingPunct="1"/>
              <a:endParaRPr lang="ko-KR" altLang="ko-KR"/>
            </a:p>
          </p:txBody>
        </p:sp>
        <p:grpSp>
          <p:nvGrpSpPr>
            <p:cNvPr id="10295" name="Group 109"/>
            <p:cNvGrpSpPr>
              <a:grpSpLocks/>
            </p:cNvGrpSpPr>
            <p:nvPr/>
          </p:nvGrpSpPr>
          <p:grpSpPr bwMode="auto">
            <a:xfrm>
              <a:off x="528" y="2324"/>
              <a:ext cx="864" cy="240"/>
              <a:chOff x="528" y="2304"/>
              <a:chExt cx="864" cy="240"/>
            </a:xfrm>
          </p:grpSpPr>
          <p:pic>
            <p:nvPicPr>
              <p:cNvPr id="10296" name="Picture 110"/>
              <p:cNvPicPr>
                <a:picLocks noChangeAspect="1" noChangeArrowheads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28" y="2310"/>
                <a:ext cx="864" cy="23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0297" name="Rectangle 111"/>
              <p:cNvSpPr>
                <a:spLocks noChangeArrowheads="1"/>
              </p:cNvSpPr>
              <p:nvPr/>
            </p:nvSpPr>
            <p:spPr bwMode="auto">
              <a:xfrm>
                <a:off x="528" y="2304"/>
                <a:ext cx="864" cy="24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/>
                <a:endParaRPr lang="ko-KR" altLang="ko-KR"/>
              </a:p>
            </p:txBody>
          </p:sp>
        </p:grpSp>
      </p:grpSp>
      <p:sp>
        <p:nvSpPr>
          <p:cNvPr id="10245" name="Text Box 16"/>
          <p:cNvSpPr txBox="1">
            <a:spLocks noChangeArrowheads="1"/>
          </p:cNvSpPr>
          <p:nvPr/>
        </p:nvSpPr>
        <p:spPr bwMode="auto">
          <a:xfrm>
            <a:off x="7116763" y="2408238"/>
            <a:ext cx="531812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en-US" altLang="ko-KR" sz="1200" b="1"/>
              <a:t> AXL</a:t>
            </a:r>
            <a:endParaRPr lang="en-US" altLang="ko-KR"/>
          </a:p>
        </p:txBody>
      </p:sp>
      <p:sp>
        <p:nvSpPr>
          <p:cNvPr id="10246" name="Text Box 17"/>
          <p:cNvSpPr txBox="1">
            <a:spLocks noChangeArrowheads="1"/>
          </p:cNvSpPr>
          <p:nvPr/>
        </p:nvSpPr>
        <p:spPr bwMode="auto">
          <a:xfrm>
            <a:off x="7035800" y="1838325"/>
            <a:ext cx="630238" cy="431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algn="r" eaLnBrk="1" hangingPunct="1"/>
            <a:r>
              <a:rPr lang="en-US" altLang="ko-KR" sz="1200" b="1"/>
              <a:t> pAXL</a:t>
            </a:r>
          </a:p>
          <a:p>
            <a:pPr algn="r" eaLnBrk="1" hangingPunct="1"/>
            <a:r>
              <a:rPr lang="en-US" altLang="ko-KR" sz="900" b="1"/>
              <a:t> (</a:t>
            </a:r>
            <a:r>
              <a:rPr lang="en-US" altLang="ko-KR" sz="1000" b="1"/>
              <a:t>Y702)</a:t>
            </a:r>
          </a:p>
        </p:txBody>
      </p:sp>
      <p:sp>
        <p:nvSpPr>
          <p:cNvPr id="10247" name="Text Box 18"/>
          <p:cNvSpPr txBox="1">
            <a:spLocks noChangeArrowheads="1"/>
          </p:cNvSpPr>
          <p:nvPr/>
        </p:nvSpPr>
        <p:spPr bwMode="auto">
          <a:xfrm>
            <a:off x="6956425" y="2900363"/>
            <a:ext cx="785813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en-US" altLang="ko-KR" sz="1200" b="1"/>
              <a:t> </a:t>
            </a:r>
            <a:r>
              <a:rPr lang="el-GR" altLang="ko-KR" sz="1200" b="1"/>
              <a:t>β</a:t>
            </a:r>
            <a:r>
              <a:rPr lang="en-US" altLang="ko-KR" sz="1200" b="1"/>
              <a:t>-actin</a:t>
            </a:r>
            <a:endParaRPr lang="en-US" altLang="ko-KR"/>
          </a:p>
        </p:txBody>
      </p:sp>
      <p:sp>
        <p:nvSpPr>
          <p:cNvPr id="10248" name="Text Box 19"/>
          <p:cNvSpPr txBox="1">
            <a:spLocks noChangeArrowheads="1"/>
          </p:cNvSpPr>
          <p:nvPr/>
        </p:nvSpPr>
        <p:spPr bwMode="auto">
          <a:xfrm>
            <a:off x="7562850" y="1447800"/>
            <a:ext cx="13843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en-US" altLang="ko-KR" sz="2400"/>
              <a:t> -   </a:t>
            </a:r>
            <a:r>
              <a:rPr lang="en-US" altLang="ko-KR" sz="1600" b="1"/>
              <a:t>+</a:t>
            </a:r>
            <a:r>
              <a:rPr lang="en-US" altLang="ko-KR" sz="1200"/>
              <a:t>      </a:t>
            </a:r>
            <a:r>
              <a:rPr lang="en-US" altLang="ko-KR"/>
              <a:t>-   </a:t>
            </a:r>
            <a:r>
              <a:rPr lang="en-US" altLang="ko-KR" sz="1600" b="1"/>
              <a:t>+</a:t>
            </a:r>
            <a:endParaRPr lang="en-US" altLang="ko-KR"/>
          </a:p>
        </p:txBody>
      </p:sp>
      <p:grpSp>
        <p:nvGrpSpPr>
          <p:cNvPr id="10249" name="Group 116"/>
          <p:cNvGrpSpPr>
            <a:grpSpLocks/>
          </p:cNvGrpSpPr>
          <p:nvPr/>
        </p:nvGrpSpPr>
        <p:grpSpPr bwMode="auto">
          <a:xfrm>
            <a:off x="7105650" y="1363663"/>
            <a:ext cx="1962150" cy="495300"/>
            <a:chOff x="131" y="387"/>
            <a:chExt cx="1236" cy="312"/>
          </a:xfrm>
        </p:grpSpPr>
        <p:sp>
          <p:nvSpPr>
            <p:cNvPr id="10288" name="Line 21"/>
            <p:cNvSpPr>
              <a:spLocks noChangeShapeType="1"/>
            </p:cNvSpPr>
            <p:nvPr/>
          </p:nvSpPr>
          <p:spPr bwMode="auto">
            <a:xfrm>
              <a:off x="960" y="528"/>
              <a:ext cx="32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289" name="Text Box 22"/>
            <p:cNvSpPr txBox="1">
              <a:spLocks noChangeArrowheads="1"/>
            </p:cNvSpPr>
            <p:nvPr/>
          </p:nvSpPr>
          <p:spPr bwMode="auto">
            <a:xfrm>
              <a:off x="415" y="387"/>
              <a:ext cx="952" cy="1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9pPr>
            </a:lstStyle>
            <a:p>
              <a:pPr eaLnBrk="1" hangingPunct="1"/>
              <a:r>
                <a:rPr lang="en-US" altLang="ko-KR" sz="1200" b="1"/>
                <a:t>  H2286     HCC366</a:t>
              </a:r>
              <a:endParaRPr lang="en-US" altLang="ko-KR"/>
            </a:p>
          </p:txBody>
        </p:sp>
        <p:sp>
          <p:nvSpPr>
            <p:cNvPr id="10290" name="Text Box 17"/>
            <p:cNvSpPr txBox="1">
              <a:spLocks noChangeArrowheads="1"/>
            </p:cNvSpPr>
            <p:nvPr/>
          </p:nvSpPr>
          <p:spPr bwMode="auto">
            <a:xfrm>
              <a:off x="131" y="526"/>
              <a:ext cx="493" cy="1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9pPr>
            </a:lstStyle>
            <a:p>
              <a:pPr eaLnBrk="1" hangingPunct="1"/>
              <a:r>
                <a:rPr lang="en-US" altLang="ko-KR" sz="1200" b="1"/>
                <a:t> Gas6</a:t>
              </a:r>
              <a:endParaRPr lang="en-US" altLang="ko-KR"/>
            </a:p>
          </p:txBody>
        </p:sp>
        <p:sp>
          <p:nvSpPr>
            <p:cNvPr id="10291" name="Line 21"/>
            <p:cNvSpPr>
              <a:spLocks noChangeShapeType="1"/>
            </p:cNvSpPr>
            <p:nvPr/>
          </p:nvSpPr>
          <p:spPr bwMode="auto">
            <a:xfrm>
              <a:off x="528" y="528"/>
              <a:ext cx="32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0250" name="Group 160"/>
          <p:cNvGrpSpPr>
            <a:grpSpLocks/>
          </p:cNvGrpSpPr>
          <p:nvPr/>
        </p:nvGrpSpPr>
        <p:grpSpPr bwMode="auto">
          <a:xfrm>
            <a:off x="5505450" y="1828800"/>
            <a:ext cx="1447800" cy="1447800"/>
            <a:chOff x="2064" y="768"/>
            <a:chExt cx="912" cy="912"/>
          </a:xfrm>
        </p:grpSpPr>
        <p:grpSp>
          <p:nvGrpSpPr>
            <p:cNvPr id="10279" name="Group 123"/>
            <p:cNvGrpSpPr>
              <a:grpSpLocks/>
            </p:cNvGrpSpPr>
            <p:nvPr/>
          </p:nvGrpSpPr>
          <p:grpSpPr bwMode="auto">
            <a:xfrm>
              <a:off x="2064" y="768"/>
              <a:ext cx="912" cy="288"/>
              <a:chOff x="3984" y="1776"/>
              <a:chExt cx="864" cy="240"/>
            </a:xfrm>
          </p:grpSpPr>
          <p:pic>
            <p:nvPicPr>
              <p:cNvPr id="10286" name="Picture 124"/>
              <p:cNvPicPr>
                <a:picLocks noChangeAspect="1" noChangeArrowheads="1"/>
              </p:cNvPicPr>
              <p:nvPr/>
            </p:nvPicPr>
            <p:blipFill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984" y="1776"/>
                <a:ext cx="864" cy="23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0287" name="Rectangle 125"/>
              <p:cNvSpPr>
                <a:spLocks noChangeArrowheads="1"/>
              </p:cNvSpPr>
              <p:nvPr/>
            </p:nvSpPr>
            <p:spPr bwMode="auto">
              <a:xfrm>
                <a:off x="3984" y="1776"/>
                <a:ext cx="864" cy="24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/>
                <a:endParaRPr lang="ko-KR" altLang="ko-KR"/>
              </a:p>
            </p:txBody>
          </p:sp>
        </p:grpSp>
        <p:grpSp>
          <p:nvGrpSpPr>
            <p:cNvPr id="10280" name="Group 126"/>
            <p:cNvGrpSpPr>
              <a:grpSpLocks/>
            </p:cNvGrpSpPr>
            <p:nvPr/>
          </p:nvGrpSpPr>
          <p:grpSpPr bwMode="auto">
            <a:xfrm>
              <a:off x="2064" y="1080"/>
              <a:ext cx="912" cy="282"/>
              <a:chOff x="2832" y="2440"/>
              <a:chExt cx="912" cy="282"/>
            </a:xfrm>
          </p:grpSpPr>
          <p:pic>
            <p:nvPicPr>
              <p:cNvPr id="10284" name="Picture 127"/>
              <p:cNvPicPr>
                <a:picLocks noChangeAspect="1" noChangeArrowheads="1"/>
              </p:cNvPicPr>
              <p:nvPr/>
            </p:nvPicPr>
            <p:blipFill>
              <a:blip r:embed="rId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832" y="2440"/>
                <a:ext cx="912" cy="2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0285" name="Rectangle 128"/>
              <p:cNvSpPr>
                <a:spLocks noChangeArrowheads="1"/>
              </p:cNvSpPr>
              <p:nvPr/>
            </p:nvSpPr>
            <p:spPr bwMode="auto">
              <a:xfrm>
                <a:off x="2832" y="2448"/>
                <a:ext cx="912" cy="274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/>
                <a:endParaRPr lang="ko-KR" altLang="ko-KR"/>
              </a:p>
            </p:txBody>
          </p:sp>
        </p:grpSp>
        <p:grpSp>
          <p:nvGrpSpPr>
            <p:cNvPr id="10281" name="Group 129"/>
            <p:cNvGrpSpPr>
              <a:grpSpLocks/>
            </p:cNvGrpSpPr>
            <p:nvPr/>
          </p:nvGrpSpPr>
          <p:grpSpPr bwMode="auto">
            <a:xfrm>
              <a:off x="2064" y="1392"/>
              <a:ext cx="912" cy="288"/>
              <a:chOff x="2784" y="2736"/>
              <a:chExt cx="912" cy="288"/>
            </a:xfrm>
          </p:grpSpPr>
          <p:pic>
            <p:nvPicPr>
              <p:cNvPr id="10282" name="Picture 130"/>
              <p:cNvPicPr>
                <a:picLocks noChangeAspect="1" noChangeArrowheads="1"/>
              </p:cNvPicPr>
              <p:nvPr/>
            </p:nvPicPr>
            <p:blipFill>
              <a:blip r:embed="rId10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784" y="2736"/>
                <a:ext cx="912" cy="28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0283" name="Rectangle 131"/>
              <p:cNvSpPr>
                <a:spLocks noChangeArrowheads="1"/>
              </p:cNvSpPr>
              <p:nvPr/>
            </p:nvSpPr>
            <p:spPr bwMode="auto">
              <a:xfrm>
                <a:off x="2784" y="2736"/>
                <a:ext cx="912" cy="288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/>
                <a:endParaRPr lang="ko-KR" altLang="ko-KR"/>
              </a:p>
            </p:txBody>
          </p:sp>
        </p:grpSp>
      </p:grpSp>
      <p:sp>
        <p:nvSpPr>
          <p:cNvPr id="10251" name="Text Box 16"/>
          <p:cNvSpPr txBox="1">
            <a:spLocks noChangeArrowheads="1"/>
          </p:cNvSpPr>
          <p:nvPr/>
        </p:nvSpPr>
        <p:spPr bwMode="auto">
          <a:xfrm>
            <a:off x="4972050" y="2471738"/>
            <a:ext cx="549275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en-US" altLang="ko-KR" sz="1200" b="1"/>
              <a:t> MET</a:t>
            </a:r>
            <a:endParaRPr lang="en-US" altLang="ko-KR"/>
          </a:p>
        </p:txBody>
      </p:sp>
      <p:sp>
        <p:nvSpPr>
          <p:cNvPr id="10252" name="Text Box 17"/>
          <p:cNvSpPr txBox="1">
            <a:spLocks noChangeArrowheads="1"/>
          </p:cNvSpPr>
          <p:nvPr/>
        </p:nvSpPr>
        <p:spPr bwMode="auto">
          <a:xfrm>
            <a:off x="4592638" y="1854200"/>
            <a:ext cx="955675" cy="430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en-US" altLang="ko-KR" sz="1200" b="1"/>
              <a:t>        pMET</a:t>
            </a:r>
          </a:p>
          <a:p>
            <a:pPr eaLnBrk="1" hangingPunct="1"/>
            <a:r>
              <a:rPr lang="en-US" altLang="ko-KR" sz="1000" b="1"/>
              <a:t>(Y1234/1235)</a:t>
            </a:r>
            <a:endParaRPr lang="en-US" altLang="ko-KR" sz="1000"/>
          </a:p>
        </p:txBody>
      </p:sp>
      <p:sp>
        <p:nvSpPr>
          <p:cNvPr id="10253" name="Text Box 18"/>
          <p:cNvSpPr txBox="1">
            <a:spLocks noChangeArrowheads="1"/>
          </p:cNvSpPr>
          <p:nvPr/>
        </p:nvSpPr>
        <p:spPr bwMode="auto">
          <a:xfrm>
            <a:off x="4843463" y="2895600"/>
            <a:ext cx="785812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en-US" altLang="ko-KR" sz="1200" b="1"/>
              <a:t> </a:t>
            </a:r>
            <a:r>
              <a:rPr lang="el-GR" altLang="ko-KR" sz="1200" b="1"/>
              <a:t>β</a:t>
            </a:r>
            <a:r>
              <a:rPr lang="en-US" altLang="ko-KR" sz="1200" b="1"/>
              <a:t>-actin</a:t>
            </a:r>
            <a:endParaRPr lang="en-US" altLang="ko-KR"/>
          </a:p>
        </p:txBody>
      </p:sp>
      <p:sp>
        <p:nvSpPr>
          <p:cNvPr id="10254" name="Text Box 19"/>
          <p:cNvSpPr txBox="1">
            <a:spLocks noChangeArrowheads="1"/>
          </p:cNvSpPr>
          <p:nvPr/>
        </p:nvSpPr>
        <p:spPr bwMode="auto">
          <a:xfrm>
            <a:off x="5505450" y="1447800"/>
            <a:ext cx="13843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en-US" altLang="ko-KR" sz="2400"/>
              <a:t> -   </a:t>
            </a:r>
            <a:r>
              <a:rPr lang="en-US" altLang="ko-KR" sz="1600" b="1"/>
              <a:t>+</a:t>
            </a:r>
            <a:r>
              <a:rPr lang="en-US" altLang="ko-KR" sz="1200"/>
              <a:t>      </a:t>
            </a:r>
            <a:r>
              <a:rPr lang="en-US" altLang="ko-KR"/>
              <a:t>-   </a:t>
            </a:r>
            <a:r>
              <a:rPr lang="en-US" altLang="ko-KR" sz="1600" b="1"/>
              <a:t>+</a:t>
            </a:r>
            <a:endParaRPr lang="en-US" altLang="ko-KR"/>
          </a:p>
        </p:txBody>
      </p:sp>
      <p:grpSp>
        <p:nvGrpSpPr>
          <p:cNvPr id="10255" name="Group 136"/>
          <p:cNvGrpSpPr>
            <a:grpSpLocks/>
          </p:cNvGrpSpPr>
          <p:nvPr/>
        </p:nvGrpSpPr>
        <p:grpSpPr bwMode="auto">
          <a:xfrm>
            <a:off x="5048250" y="1363663"/>
            <a:ext cx="1962150" cy="495300"/>
            <a:chOff x="131" y="387"/>
            <a:chExt cx="1236" cy="312"/>
          </a:xfrm>
        </p:grpSpPr>
        <p:sp>
          <p:nvSpPr>
            <p:cNvPr id="10275" name="Line 21"/>
            <p:cNvSpPr>
              <a:spLocks noChangeShapeType="1"/>
            </p:cNvSpPr>
            <p:nvPr/>
          </p:nvSpPr>
          <p:spPr bwMode="auto">
            <a:xfrm>
              <a:off x="960" y="528"/>
              <a:ext cx="32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276" name="Text Box 22"/>
            <p:cNvSpPr txBox="1">
              <a:spLocks noChangeArrowheads="1"/>
            </p:cNvSpPr>
            <p:nvPr/>
          </p:nvSpPr>
          <p:spPr bwMode="auto">
            <a:xfrm>
              <a:off x="415" y="387"/>
              <a:ext cx="952" cy="1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9pPr>
            </a:lstStyle>
            <a:p>
              <a:pPr eaLnBrk="1" hangingPunct="1"/>
              <a:r>
                <a:rPr lang="en-US" altLang="ko-KR" sz="1200" b="1"/>
                <a:t>  H2286     HCC366</a:t>
              </a:r>
              <a:endParaRPr lang="en-US" altLang="ko-KR"/>
            </a:p>
          </p:txBody>
        </p:sp>
        <p:sp>
          <p:nvSpPr>
            <p:cNvPr id="10277" name="Text Box 17"/>
            <p:cNvSpPr txBox="1">
              <a:spLocks noChangeArrowheads="1"/>
            </p:cNvSpPr>
            <p:nvPr/>
          </p:nvSpPr>
          <p:spPr bwMode="auto">
            <a:xfrm>
              <a:off x="131" y="526"/>
              <a:ext cx="493" cy="1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9pPr>
            </a:lstStyle>
            <a:p>
              <a:pPr eaLnBrk="1" hangingPunct="1"/>
              <a:r>
                <a:rPr lang="en-US" altLang="ko-KR" sz="1200" b="1"/>
                <a:t>  HGF</a:t>
              </a:r>
              <a:endParaRPr lang="en-US" altLang="ko-KR"/>
            </a:p>
          </p:txBody>
        </p:sp>
        <p:sp>
          <p:nvSpPr>
            <p:cNvPr id="10278" name="Line 21"/>
            <p:cNvSpPr>
              <a:spLocks noChangeShapeType="1"/>
            </p:cNvSpPr>
            <p:nvPr/>
          </p:nvSpPr>
          <p:spPr bwMode="auto">
            <a:xfrm>
              <a:off x="528" y="528"/>
              <a:ext cx="32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0256" name="Group 161"/>
          <p:cNvGrpSpPr>
            <a:grpSpLocks/>
          </p:cNvGrpSpPr>
          <p:nvPr/>
        </p:nvGrpSpPr>
        <p:grpSpPr bwMode="auto">
          <a:xfrm>
            <a:off x="685800" y="1836738"/>
            <a:ext cx="1524000" cy="1447800"/>
            <a:chOff x="2880" y="1776"/>
            <a:chExt cx="864" cy="788"/>
          </a:xfrm>
        </p:grpSpPr>
        <p:grpSp>
          <p:nvGrpSpPr>
            <p:cNvPr id="10266" name="Group 162"/>
            <p:cNvGrpSpPr>
              <a:grpSpLocks/>
            </p:cNvGrpSpPr>
            <p:nvPr/>
          </p:nvGrpSpPr>
          <p:grpSpPr bwMode="auto">
            <a:xfrm>
              <a:off x="2880" y="2050"/>
              <a:ext cx="864" cy="246"/>
              <a:chOff x="2880" y="2058"/>
              <a:chExt cx="864" cy="246"/>
            </a:xfrm>
          </p:grpSpPr>
          <p:pic>
            <p:nvPicPr>
              <p:cNvPr id="10273" name="Picture 163"/>
              <p:cNvPicPr>
                <a:picLocks noChangeAspect="1" noChangeArrowheads="1"/>
              </p:cNvPicPr>
              <p:nvPr/>
            </p:nvPicPr>
            <p:blipFill>
              <a:blip r:embed="rId11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880" y="2058"/>
                <a:ext cx="864" cy="24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0274" name="Rectangle 164"/>
              <p:cNvSpPr>
                <a:spLocks noChangeArrowheads="1"/>
              </p:cNvSpPr>
              <p:nvPr/>
            </p:nvSpPr>
            <p:spPr bwMode="auto">
              <a:xfrm>
                <a:off x="2880" y="2064"/>
                <a:ext cx="864" cy="24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/>
                <a:endParaRPr lang="ko-KR" altLang="ko-KR"/>
              </a:p>
            </p:txBody>
          </p:sp>
        </p:grpSp>
        <p:grpSp>
          <p:nvGrpSpPr>
            <p:cNvPr id="10267" name="Group 165"/>
            <p:cNvGrpSpPr>
              <a:grpSpLocks/>
            </p:cNvGrpSpPr>
            <p:nvPr/>
          </p:nvGrpSpPr>
          <p:grpSpPr bwMode="auto">
            <a:xfrm>
              <a:off x="2880" y="2324"/>
              <a:ext cx="864" cy="240"/>
              <a:chOff x="2880" y="2352"/>
              <a:chExt cx="864" cy="240"/>
            </a:xfrm>
          </p:grpSpPr>
          <p:pic>
            <p:nvPicPr>
              <p:cNvPr id="10271" name="Picture 166"/>
              <p:cNvPicPr>
                <a:picLocks noChangeAspect="1" noChangeArrowheads="1"/>
              </p:cNvPicPr>
              <p:nvPr/>
            </p:nvPicPr>
            <p:blipFill>
              <a:blip r:embed="rId1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880" y="2366"/>
                <a:ext cx="864" cy="22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0272" name="Rectangle 167"/>
              <p:cNvSpPr>
                <a:spLocks noChangeArrowheads="1"/>
              </p:cNvSpPr>
              <p:nvPr/>
            </p:nvSpPr>
            <p:spPr bwMode="auto">
              <a:xfrm>
                <a:off x="2880" y="2352"/>
                <a:ext cx="864" cy="24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/>
                <a:endParaRPr lang="ko-KR" altLang="ko-KR"/>
              </a:p>
            </p:txBody>
          </p:sp>
        </p:grpSp>
        <p:grpSp>
          <p:nvGrpSpPr>
            <p:cNvPr id="10268" name="Group 168"/>
            <p:cNvGrpSpPr>
              <a:grpSpLocks/>
            </p:cNvGrpSpPr>
            <p:nvPr/>
          </p:nvGrpSpPr>
          <p:grpSpPr bwMode="auto">
            <a:xfrm>
              <a:off x="2880" y="1776"/>
              <a:ext cx="864" cy="240"/>
              <a:chOff x="2880" y="1536"/>
              <a:chExt cx="864" cy="240"/>
            </a:xfrm>
          </p:grpSpPr>
          <p:pic>
            <p:nvPicPr>
              <p:cNvPr id="10269" name="Picture 169"/>
              <p:cNvPicPr>
                <a:picLocks noChangeAspect="1" noChangeArrowheads="1"/>
              </p:cNvPicPr>
              <p:nvPr/>
            </p:nvPicPr>
            <p:blipFill>
              <a:blip r:embed="rId1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880" y="1542"/>
                <a:ext cx="864" cy="23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0270" name="Rectangle 170"/>
              <p:cNvSpPr>
                <a:spLocks noChangeArrowheads="1"/>
              </p:cNvSpPr>
              <p:nvPr/>
            </p:nvSpPr>
            <p:spPr bwMode="auto">
              <a:xfrm>
                <a:off x="2880" y="1536"/>
                <a:ext cx="864" cy="24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/>
                <a:endParaRPr lang="ko-KR" altLang="ko-KR"/>
              </a:p>
            </p:txBody>
          </p:sp>
        </p:grpSp>
      </p:grpSp>
      <p:sp>
        <p:nvSpPr>
          <p:cNvPr id="10257" name="Text Box 19"/>
          <p:cNvSpPr txBox="1">
            <a:spLocks noChangeArrowheads="1"/>
          </p:cNvSpPr>
          <p:nvPr/>
        </p:nvSpPr>
        <p:spPr bwMode="auto">
          <a:xfrm>
            <a:off x="781050" y="1455738"/>
            <a:ext cx="13843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en-US" altLang="ko-KR" sz="2400"/>
              <a:t> -   </a:t>
            </a:r>
            <a:r>
              <a:rPr lang="en-US" altLang="ko-KR" sz="1600" b="1"/>
              <a:t>+</a:t>
            </a:r>
            <a:r>
              <a:rPr lang="en-US" altLang="ko-KR" sz="1200"/>
              <a:t>      </a:t>
            </a:r>
            <a:r>
              <a:rPr lang="en-US" altLang="ko-KR"/>
              <a:t>-   </a:t>
            </a:r>
            <a:r>
              <a:rPr lang="en-US" altLang="ko-KR" sz="1600" b="1"/>
              <a:t>+</a:t>
            </a:r>
            <a:endParaRPr lang="en-US" altLang="ko-KR"/>
          </a:p>
        </p:txBody>
      </p:sp>
      <p:grpSp>
        <p:nvGrpSpPr>
          <p:cNvPr id="10258" name="Group 178"/>
          <p:cNvGrpSpPr>
            <a:grpSpLocks/>
          </p:cNvGrpSpPr>
          <p:nvPr/>
        </p:nvGrpSpPr>
        <p:grpSpPr bwMode="auto">
          <a:xfrm>
            <a:off x="323850" y="1371600"/>
            <a:ext cx="1962150" cy="495300"/>
            <a:chOff x="131" y="387"/>
            <a:chExt cx="1236" cy="312"/>
          </a:xfrm>
        </p:grpSpPr>
        <p:sp>
          <p:nvSpPr>
            <p:cNvPr id="10262" name="Line 21"/>
            <p:cNvSpPr>
              <a:spLocks noChangeShapeType="1"/>
            </p:cNvSpPr>
            <p:nvPr/>
          </p:nvSpPr>
          <p:spPr bwMode="auto">
            <a:xfrm>
              <a:off x="960" y="528"/>
              <a:ext cx="32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263" name="Text Box 22"/>
            <p:cNvSpPr txBox="1">
              <a:spLocks noChangeArrowheads="1"/>
            </p:cNvSpPr>
            <p:nvPr/>
          </p:nvSpPr>
          <p:spPr bwMode="auto">
            <a:xfrm>
              <a:off x="415" y="387"/>
              <a:ext cx="952" cy="1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9pPr>
            </a:lstStyle>
            <a:p>
              <a:pPr eaLnBrk="1" hangingPunct="1"/>
              <a:r>
                <a:rPr lang="en-US" altLang="ko-KR" sz="1200" b="1"/>
                <a:t>  H2286     HCC366</a:t>
              </a:r>
              <a:endParaRPr lang="en-US" altLang="ko-KR"/>
            </a:p>
          </p:txBody>
        </p:sp>
        <p:sp>
          <p:nvSpPr>
            <p:cNvPr id="10264" name="Text Box 17"/>
            <p:cNvSpPr txBox="1">
              <a:spLocks noChangeArrowheads="1"/>
            </p:cNvSpPr>
            <p:nvPr/>
          </p:nvSpPr>
          <p:spPr bwMode="auto">
            <a:xfrm>
              <a:off x="131" y="526"/>
              <a:ext cx="493" cy="1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9pPr>
            </a:lstStyle>
            <a:p>
              <a:pPr eaLnBrk="1" hangingPunct="1"/>
              <a:r>
                <a:rPr lang="en-US" altLang="ko-KR" sz="1200" b="1"/>
                <a:t> EGF</a:t>
              </a:r>
              <a:endParaRPr lang="en-US" altLang="ko-KR"/>
            </a:p>
          </p:txBody>
        </p:sp>
        <p:sp>
          <p:nvSpPr>
            <p:cNvPr id="10265" name="Line 21"/>
            <p:cNvSpPr>
              <a:spLocks noChangeShapeType="1"/>
            </p:cNvSpPr>
            <p:nvPr/>
          </p:nvSpPr>
          <p:spPr bwMode="auto">
            <a:xfrm>
              <a:off x="528" y="528"/>
              <a:ext cx="32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0259" name="Text Box 16"/>
          <p:cNvSpPr txBox="1">
            <a:spLocks noChangeArrowheads="1"/>
          </p:cNvSpPr>
          <p:nvPr/>
        </p:nvSpPr>
        <p:spPr bwMode="auto">
          <a:xfrm>
            <a:off x="142875" y="2446338"/>
            <a:ext cx="608013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algn="r" eaLnBrk="1" hangingPunct="1"/>
            <a:r>
              <a:rPr lang="en-US" altLang="ko-KR" sz="1200" b="1"/>
              <a:t>EGFR</a:t>
            </a:r>
            <a:endParaRPr lang="en-US" altLang="ko-KR"/>
          </a:p>
        </p:txBody>
      </p:sp>
      <p:sp>
        <p:nvSpPr>
          <p:cNvPr id="10260" name="Text Box 18"/>
          <p:cNvSpPr txBox="1">
            <a:spLocks noChangeArrowheads="1"/>
          </p:cNvSpPr>
          <p:nvPr/>
        </p:nvSpPr>
        <p:spPr bwMode="auto">
          <a:xfrm>
            <a:off x="-17463" y="2886075"/>
            <a:ext cx="733426" cy="276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algn="r" eaLnBrk="1" hangingPunct="1"/>
            <a:r>
              <a:rPr lang="en-US" altLang="ko-KR" sz="1200" b="1"/>
              <a:t> </a:t>
            </a:r>
            <a:r>
              <a:rPr lang="el-GR" altLang="ko-KR" sz="1200" b="1"/>
              <a:t>β</a:t>
            </a:r>
            <a:r>
              <a:rPr lang="en-US" altLang="ko-KR" sz="1200" b="1"/>
              <a:t>-actin</a:t>
            </a:r>
            <a:endParaRPr lang="en-US" altLang="ko-KR"/>
          </a:p>
        </p:txBody>
      </p:sp>
      <p:sp>
        <p:nvSpPr>
          <p:cNvPr id="10261" name="Text Box 16"/>
          <p:cNvSpPr txBox="1">
            <a:spLocks noChangeArrowheads="1"/>
          </p:cNvSpPr>
          <p:nvPr/>
        </p:nvSpPr>
        <p:spPr bwMode="auto">
          <a:xfrm>
            <a:off x="11113" y="1855788"/>
            <a:ext cx="750887" cy="4302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algn="r" eaLnBrk="1" hangingPunct="1"/>
            <a:r>
              <a:rPr lang="en-US" altLang="ko-KR" sz="1200" b="1"/>
              <a:t> pEGFR</a:t>
            </a:r>
          </a:p>
          <a:p>
            <a:pPr algn="r" eaLnBrk="1" hangingPunct="1"/>
            <a:r>
              <a:rPr lang="en-US" altLang="ko-KR" sz="1000" b="1"/>
              <a:t>   (Y1068)</a:t>
            </a:r>
          </a:p>
        </p:txBody>
      </p:sp>
    </p:spTree>
    <p:extLst>
      <p:ext uri="{BB962C8B-B14F-4D97-AF65-F5344CB8AC3E}">
        <p14:creationId xmlns:p14="http://schemas.microsoft.com/office/powerpoint/2010/main" val="2230590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293</TotalTime>
  <Words>167</Words>
  <Application>Microsoft Office PowerPoint</Application>
  <PresentationFormat>On-screen Show (4:3)</PresentationFormat>
  <Paragraphs>71</Paragraphs>
  <Slides>5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7" baseType="lpstr">
      <vt:lpstr>Office Theme</vt:lpstr>
      <vt:lpstr>Image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H. Lee Moffitt Cancer Center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Hamilton, Rasa G.</dc:creator>
  <cp:lastModifiedBy>Amir Khalili</cp:lastModifiedBy>
  <cp:revision>28</cp:revision>
  <dcterms:created xsi:type="dcterms:W3CDTF">2013-12-24T13:47:03Z</dcterms:created>
  <dcterms:modified xsi:type="dcterms:W3CDTF">2014-10-17T19:06:32Z</dcterms:modified>
</cp:coreProperties>
</file>