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6858000" cy="9144000" type="screen4x3"/>
  <p:notesSz cx="6794500" cy="9921875"/>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2D050"/>
    <a:srgbClr val="FFCC66"/>
    <a:srgbClr val="FF33CC"/>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71" autoAdjust="0"/>
  </p:normalViewPr>
  <p:slideViewPr>
    <p:cSldViewPr>
      <p:cViewPr>
        <p:scale>
          <a:sx n="160" d="100"/>
          <a:sy n="160" d="100"/>
        </p:scale>
        <p:origin x="-864" y="504"/>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1.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2840038"/>
            <a:ext cx="5829300" cy="1960562"/>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6" name="Rectangle 6"/>
          <p:cNvSpPr>
            <a:spLocks noGrp="1" noChangeArrowheads="1"/>
          </p:cNvSpPr>
          <p:nvPr>
            <p:ph type="sldNum" sz="quarter" idx="12"/>
          </p:nvPr>
        </p:nvSpPr>
        <p:spPr>
          <a:ln/>
        </p:spPr>
        <p:txBody>
          <a:bodyPr/>
          <a:lstStyle>
            <a:lvl1pPr>
              <a:defRPr/>
            </a:lvl1pPr>
          </a:lstStyle>
          <a:p>
            <a:pPr>
              <a:defRPr/>
            </a:pPr>
            <a:fld id="{D35D9565-40F2-4B09-AB8C-DF01C71436C4}" type="slidenum">
              <a:rPr lang="es-ES" altLang="es-ES"/>
              <a:pPr>
                <a:defRPr/>
              </a:pPr>
              <a:t>‹Nº›</a:t>
            </a:fld>
            <a:endParaRPr lang="es-ES" alt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6" name="Rectangle 6"/>
          <p:cNvSpPr>
            <a:spLocks noGrp="1" noChangeArrowheads="1"/>
          </p:cNvSpPr>
          <p:nvPr>
            <p:ph type="sldNum" sz="quarter" idx="12"/>
          </p:nvPr>
        </p:nvSpPr>
        <p:spPr>
          <a:ln/>
        </p:spPr>
        <p:txBody>
          <a:bodyPr/>
          <a:lstStyle>
            <a:lvl1pPr>
              <a:defRPr/>
            </a:lvl1pPr>
          </a:lstStyle>
          <a:p>
            <a:pPr>
              <a:defRPr/>
            </a:pPr>
            <a:fld id="{D0C5DA43-3835-47ED-BDCB-5DD5927CE3A0}" type="slidenum">
              <a:rPr lang="es-ES" altLang="es-ES"/>
              <a:pPr>
                <a:defRPr/>
              </a:pPr>
              <a:t>‹Nº›</a:t>
            </a:fld>
            <a:endParaRPr lang="es-ES" alt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713"/>
            <a:ext cx="1543050" cy="78009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42900" y="366713"/>
            <a:ext cx="4476750" cy="78009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6" name="Rectangle 6"/>
          <p:cNvSpPr>
            <a:spLocks noGrp="1" noChangeArrowheads="1"/>
          </p:cNvSpPr>
          <p:nvPr>
            <p:ph type="sldNum" sz="quarter" idx="12"/>
          </p:nvPr>
        </p:nvSpPr>
        <p:spPr>
          <a:ln/>
        </p:spPr>
        <p:txBody>
          <a:bodyPr/>
          <a:lstStyle>
            <a:lvl1pPr>
              <a:defRPr/>
            </a:lvl1pPr>
          </a:lstStyle>
          <a:p>
            <a:pPr>
              <a:defRPr/>
            </a:pPr>
            <a:fld id="{46C4F381-9982-431B-A5C3-CF720FE23279}" type="slidenum">
              <a:rPr lang="es-ES" altLang="es-ES"/>
              <a:pPr>
                <a:defRPr/>
              </a:pPr>
              <a:t>‹Nº›</a:t>
            </a:fld>
            <a:endParaRPr lang="es-ES" alt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6" name="Rectangle 6"/>
          <p:cNvSpPr>
            <a:spLocks noGrp="1" noChangeArrowheads="1"/>
          </p:cNvSpPr>
          <p:nvPr>
            <p:ph type="sldNum" sz="quarter" idx="12"/>
          </p:nvPr>
        </p:nvSpPr>
        <p:spPr>
          <a:ln/>
        </p:spPr>
        <p:txBody>
          <a:bodyPr/>
          <a:lstStyle>
            <a:lvl1pPr>
              <a:defRPr/>
            </a:lvl1pPr>
          </a:lstStyle>
          <a:p>
            <a:pPr>
              <a:defRPr/>
            </a:pPr>
            <a:fld id="{07093B2D-CA81-4925-B038-6E68AB368120}" type="slidenum">
              <a:rPr lang="es-ES" altLang="es-ES"/>
              <a:pPr>
                <a:defRPr/>
              </a:pPr>
              <a:t>‹Nº›</a:t>
            </a:fld>
            <a:endParaRPr lang="es-ES" alt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338" y="5875338"/>
            <a:ext cx="5829300" cy="1816100"/>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6" name="Rectangle 6"/>
          <p:cNvSpPr>
            <a:spLocks noGrp="1" noChangeArrowheads="1"/>
          </p:cNvSpPr>
          <p:nvPr>
            <p:ph type="sldNum" sz="quarter" idx="12"/>
          </p:nvPr>
        </p:nvSpPr>
        <p:spPr>
          <a:ln/>
        </p:spPr>
        <p:txBody>
          <a:bodyPr/>
          <a:lstStyle>
            <a:lvl1pPr>
              <a:defRPr/>
            </a:lvl1pPr>
          </a:lstStyle>
          <a:p>
            <a:pPr>
              <a:defRPr/>
            </a:pPr>
            <a:fld id="{9A4030CE-FC44-4405-9A90-AFDC7F6E7067}" type="slidenum">
              <a:rPr lang="es-ES" altLang="es-ES"/>
              <a:pPr>
                <a:defRPr/>
              </a:pPr>
              <a:t>‹Nº›</a:t>
            </a:fld>
            <a:endParaRPr lang="es-ES" alt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7" name="Rectangle 6"/>
          <p:cNvSpPr>
            <a:spLocks noGrp="1" noChangeArrowheads="1"/>
          </p:cNvSpPr>
          <p:nvPr>
            <p:ph type="sldNum" sz="quarter" idx="12"/>
          </p:nvPr>
        </p:nvSpPr>
        <p:spPr>
          <a:ln/>
        </p:spPr>
        <p:txBody>
          <a:bodyPr/>
          <a:lstStyle>
            <a:lvl1pPr>
              <a:defRPr/>
            </a:lvl1pPr>
          </a:lstStyle>
          <a:p>
            <a:pPr>
              <a:defRPr/>
            </a:pPr>
            <a:fld id="{6F79B2CB-E840-40C1-94CF-676FCA5FAF1E}" type="slidenum">
              <a:rPr lang="es-ES" altLang="es-ES"/>
              <a:pPr>
                <a:defRPr/>
              </a:pPr>
              <a:t>‹Nº›</a:t>
            </a:fld>
            <a:endParaRPr lang="es-ES" alt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9" name="Rectangle 6"/>
          <p:cNvSpPr>
            <a:spLocks noGrp="1" noChangeArrowheads="1"/>
          </p:cNvSpPr>
          <p:nvPr>
            <p:ph type="sldNum" sz="quarter" idx="12"/>
          </p:nvPr>
        </p:nvSpPr>
        <p:spPr>
          <a:ln/>
        </p:spPr>
        <p:txBody>
          <a:bodyPr/>
          <a:lstStyle>
            <a:lvl1pPr>
              <a:defRPr/>
            </a:lvl1pPr>
          </a:lstStyle>
          <a:p>
            <a:pPr>
              <a:defRPr/>
            </a:pPr>
            <a:fld id="{70DDFD28-EE8E-4439-930A-40A1BE3E55AF}" type="slidenum">
              <a:rPr lang="es-ES" altLang="es-ES"/>
              <a:pPr>
                <a:defRPr/>
              </a:pPr>
              <a:t>‹Nº›</a:t>
            </a:fld>
            <a:endParaRPr lang="es-ES" alt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5" name="Rectangle 6"/>
          <p:cNvSpPr>
            <a:spLocks noGrp="1" noChangeArrowheads="1"/>
          </p:cNvSpPr>
          <p:nvPr>
            <p:ph type="sldNum" sz="quarter" idx="12"/>
          </p:nvPr>
        </p:nvSpPr>
        <p:spPr>
          <a:ln/>
        </p:spPr>
        <p:txBody>
          <a:bodyPr/>
          <a:lstStyle>
            <a:lvl1pPr>
              <a:defRPr/>
            </a:lvl1pPr>
          </a:lstStyle>
          <a:p>
            <a:pPr>
              <a:defRPr/>
            </a:pPr>
            <a:fld id="{EFABAFDD-6FC3-4A29-8EC4-A45CFE3CA75C}" type="slidenum">
              <a:rPr lang="es-ES" altLang="es-ES"/>
              <a:pPr>
                <a:defRPr/>
              </a:pPr>
              <a:t>‹Nº›</a:t>
            </a:fld>
            <a:endParaRPr lang="es-ES" alt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4" name="Rectangle 6"/>
          <p:cNvSpPr>
            <a:spLocks noGrp="1" noChangeArrowheads="1"/>
          </p:cNvSpPr>
          <p:nvPr>
            <p:ph type="sldNum" sz="quarter" idx="12"/>
          </p:nvPr>
        </p:nvSpPr>
        <p:spPr>
          <a:ln/>
        </p:spPr>
        <p:txBody>
          <a:bodyPr/>
          <a:lstStyle>
            <a:lvl1pPr>
              <a:defRPr/>
            </a:lvl1pPr>
          </a:lstStyle>
          <a:p>
            <a:pPr>
              <a:defRPr/>
            </a:pPr>
            <a:fld id="{05D9275C-A7CA-48EA-8916-B38206E3E4E8}" type="slidenum">
              <a:rPr lang="es-ES" altLang="es-ES"/>
              <a:pPr>
                <a:defRPr/>
              </a:pPr>
              <a:t>‹Nº›</a:t>
            </a:fld>
            <a:endParaRPr lang="es-ES" alt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3538"/>
            <a:ext cx="2255838" cy="154940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7" name="Rectangle 6"/>
          <p:cNvSpPr>
            <a:spLocks noGrp="1" noChangeArrowheads="1"/>
          </p:cNvSpPr>
          <p:nvPr>
            <p:ph type="sldNum" sz="quarter" idx="12"/>
          </p:nvPr>
        </p:nvSpPr>
        <p:spPr>
          <a:ln/>
        </p:spPr>
        <p:txBody>
          <a:bodyPr/>
          <a:lstStyle>
            <a:lvl1pPr>
              <a:defRPr/>
            </a:lvl1pPr>
          </a:lstStyle>
          <a:p>
            <a:pPr>
              <a:defRPr/>
            </a:pPr>
            <a:fld id="{7C3C07B4-3B14-4825-94DF-614EB8DF8E7D}" type="slidenum">
              <a:rPr lang="es-ES" altLang="es-ES"/>
              <a:pPr>
                <a:defRPr/>
              </a:pPr>
              <a:t>‹Nº›</a:t>
            </a:fld>
            <a:endParaRPr lang="es-ES" alt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613" y="6400800"/>
            <a:ext cx="4114800" cy="755650"/>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s-ES"/>
          </a:p>
        </p:txBody>
      </p:sp>
      <p:sp>
        <p:nvSpPr>
          <p:cNvPr id="7" name="Rectangle 6"/>
          <p:cNvSpPr>
            <a:spLocks noGrp="1" noChangeArrowheads="1"/>
          </p:cNvSpPr>
          <p:nvPr>
            <p:ph type="sldNum" sz="quarter" idx="12"/>
          </p:nvPr>
        </p:nvSpPr>
        <p:spPr>
          <a:ln/>
        </p:spPr>
        <p:txBody>
          <a:bodyPr/>
          <a:lstStyle>
            <a:lvl1pPr>
              <a:defRPr/>
            </a:lvl1pPr>
          </a:lstStyle>
          <a:p>
            <a:pPr>
              <a:defRPr/>
            </a:pPr>
            <a:fld id="{1A2F1DB1-9A6C-470C-8347-2A4F8B628677}" type="slidenum">
              <a:rPr lang="es-ES" altLang="es-ES"/>
              <a:pPr>
                <a:defRPr/>
              </a:pPr>
              <a:t>‹Nº›</a:t>
            </a:fld>
            <a:endParaRPr lang="es-ES" alt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cambiar el estilo de título	</a:t>
            </a:r>
          </a:p>
        </p:txBody>
      </p:sp>
      <p:sp>
        <p:nvSpPr>
          <p:cNvPr id="1027" name="Rectangle 3"/>
          <p:cNvSpPr>
            <a:spLocks noGrp="1" noChangeArrowheads="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1028" name="Rectangle 4"/>
          <p:cNvSpPr>
            <a:spLocks noGrp="1" noChangeArrowheads="1"/>
          </p:cNvSpPr>
          <p:nvPr>
            <p:ph type="dt" sz="half" idx="2"/>
          </p:nvPr>
        </p:nvSpPr>
        <p:spPr bwMode="auto">
          <a:xfrm>
            <a:off x="342900" y="8326438"/>
            <a:ext cx="1600200" cy="6350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s-ES" altLang="es-ES"/>
          </a:p>
        </p:txBody>
      </p:sp>
      <p:sp>
        <p:nvSpPr>
          <p:cNvPr id="1029" name="Rectangle 5"/>
          <p:cNvSpPr>
            <a:spLocks noGrp="1" noChangeArrowheads="1"/>
          </p:cNvSpPr>
          <p:nvPr>
            <p:ph type="ftr" sz="quarter" idx="3"/>
          </p:nvPr>
        </p:nvSpPr>
        <p:spPr bwMode="auto">
          <a:xfrm>
            <a:off x="2343150" y="8326438"/>
            <a:ext cx="2171700" cy="6350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s-ES" altLang="es-ES"/>
          </a:p>
        </p:txBody>
      </p:sp>
      <p:sp>
        <p:nvSpPr>
          <p:cNvPr id="1030" name="Rectangle 6"/>
          <p:cNvSpPr>
            <a:spLocks noGrp="1" noChangeArrowheads="1"/>
          </p:cNvSpPr>
          <p:nvPr>
            <p:ph type="sldNum" sz="quarter" idx="4"/>
          </p:nvPr>
        </p:nvSpPr>
        <p:spPr bwMode="auto">
          <a:xfrm>
            <a:off x="4914900" y="8326438"/>
            <a:ext cx="1600200" cy="6350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64A228B-DA73-40CB-9A64-830F63B44A2A}" type="slidenum">
              <a:rPr lang="es-ES" altLang="es-ES"/>
              <a:pPr>
                <a:defRPr/>
              </a:pPr>
              <a:t>‹Nº›</a:t>
            </a:fld>
            <a:endParaRPr lang="es-ES" alt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oleObject" Target="../embeddings/oleObject7.bin"/><Relationship Id="rId3" Type="http://schemas.openxmlformats.org/officeDocument/2006/relationships/oleObject" Target="../embeddings/oleObject1.bin"/><Relationship Id="rId7" Type="http://schemas.openxmlformats.org/officeDocument/2006/relationships/image" Target="../media/image12.png"/><Relationship Id="rId12"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png"/><Relationship Id="rId11" Type="http://schemas.openxmlformats.org/officeDocument/2006/relationships/oleObject" Target="../embeddings/oleObject5.bin"/><Relationship Id="rId5" Type="http://schemas.openxmlformats.org/officeDocument/2006/relationships/image" Target="../media/image10.png"/><Relationship Id="rId10" Type="http://schemas.openxmlformats.org/officeDocument/2006/relationships/oleObject" Target="../embeddings/oleObject4.bin"/><Relationship Id="rId4" Type="http://schemas.openxmlformats.org/officeDocument/2006/relationships/image" Target="../media/image9.png"/><Relationship Id="rId9" Type="http://schemas.openxmlformats.org/officeDocument/2006/relationships/oleObject" Target="../embeddings/oleObject3.bin"/><Relationship Id="rId1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63" name="Object 151"/>
          <p:cNvGraphicFramePr>
            <a:graphicFrameLocks/>
          </p:cNvGraphicFramePr>
          <p:nvPr/>
        </p:nvGraphicFramePr>
        <p:xfrm>
          <a:off x="3690938" y="1450975"/>
          <a:ext cx="576262" cy="576263"/>
        </p:xfrm>
        <a:graphic>
          <a:graphicData uri="http://schemas.openxmlformats.org/presentationml/2006/ole">
            <p:oleObj spid="_x0000_s13463" name="Image" r:id="rId3" imgW="6946032" imgH="7047619" progId="Photoshop.Image.10">
              <p:embed/>
            </p:oleObj>
          </a:graphicData>
        </a:graphic>
      </p:graphicFrame>
      <p:pic>
        <p:nvPicPr>
          <p:cNvPr id="13467" name="Picture 11"/>
          <p:cNvPicPr preferRelativeResize="0">
            <a:picLocks noChangeArrowheads="1"/>
          </p:cNvPicPr>
          <p:nvPr/>
        </p:nvPicPr>
        <p:blipFill>
          <a:blip r:embed="rId4"/>
          <a:srcRect/>
          <a:stretch>
            <a:fillRect/>
          </a:stretch>
        </p:blipFill>
        <p:spPr bwMode="auto">
          <a:xfrm>
            <a:off x="3695700" y="2047875"/>
            <a:ext cx="576263" cy="576263"/>
          </a:xfrm>
          <a:prstGeom prst="rect">
            <a:avLst/>
          </a:prstGeom>
          <a:noFill/>
          <a:ln w="9525">
            <a:noFill/>
            <a:miter lim="800000"/>
            <a:headEnd/>
            <a:tailEnd/>
          </a:ln>
        </p:spPr>
      </p:pic>
      <p:grpSp>
        <p:nvGrpSpPr>
          <p:cNvPr id="13468" name="18 Grupo"/>
          <p:cNvGrpSpPr>
            <a:grpSpLocks/>
          </p:cNvGrpSpPr>
          <p:nvPr/>
        </p:nvGrpSpPr>
        <p:grpSpPr bwMode="auto">
          <a:xfrm>
            <a:off x="557213" y="1427163"/>
            <a:ext cx="1617662" cy="477837"/>
            <a:chOff x="3719863" y="2606330"/>
            <a:chExt cx="1618333" cy="477991"/>
          </a:xfrm>
        </p:grpSpPr>
        <p:sp>
          <p:nvSpPr>
            <p:cNvPr id="13519" name="124 CuadroTexto"/>
            <p:cNvSpPr txBox="1">
              <a:spLocks noChangeArrowheads="1"/>
            </p:cNvSpPr>
            <p:nvPr/>
          </p:nvSpPr>
          <p:spPr bwMode="auto">
            <a:xfrm>
              <a:off x="3719863" y="2713373"/>
              <a:ext cx="1224136" cy="297517"/>
            </a:xfrm>
            <a:prstGeom prst="rect">
              <a:avLst/>
            </a:prstGeom>
            <a:noFill/>
            <a:ln w="9525">
              <a:noFill/>
              <a:miter lim="800000"/>
              <a:headEnd/>
              <a:tailEnd/>
            </a:ln>
          </p:spPr>
          <p:txBody>
            <a:bodyPr>
              <a:spAutoFit/>
            </a:bodyPr>
            <a:lstStyle/>
            <a:p>
              <a:pPr>
                <a:lnSpc>
                  <a:spcPts val="800"/>
                </a:lnSpc>
              </a:pPr>
              <a:r>
                <a:rPr lang="es-ES" altLang="es-ES" sz="800"/>
                <a:t>USP1</a:t>
              </a:r>
              <a:r>
                <a:rPr lang="es-ES" altLang="es-ES" sz="800">
                  <a:latin typeface="Arial Narrow" pitchFamily="34" charset="0"/>
                </a:rPr>
                <a:t>(235-408)</a:t>
              </a:r>
            </a:p>
            <a:p>
              <a:pPr>
                <a:lnSpc>
                  <a:spcPts val="800"/>
                </a:lnSpc>
              </a:pPr>
              <a:r>
                <a:rPr lang="es-ES" altLang="es-ES" sz="800">
                  <a:latin typeface="Arial Narrow" pitchFamily="34" charset="0"/>
                </a:rPr>
                <a:t>NLSm+NLS</a:t>
              </a:r>
            </a:p>
          </p:txBody>
        </p:sp>
        <p:grpSp>
          <p:nvGrpSpPr>
            <p:cNvPr id="13520" name="53 Grupo"/>
            <p:cNvGrpSpPr>
              <a:grpSpLocks/>
            </p:cNvGrpSpPr>
            <p:nvPr/>
          </p:nvGrpSpPr>
          <p:grpSpPr bwMode="auto">
            <a:xfrm>
              <a:off x="4345724" y="2606330"/>
              <a:ext cx="992472" cy="477991"/>
              <a:chOff x="4712142" y="2606330"/>
              <a:chExt cx="992472" cy="477991"/>
            </a:xfrm>
          </p:grpSpPr>
          <p:cxnSp>
            <p:nvCxnSpPr>
              <p:cNvPr id="22" name="21 Conector recto"/>
              <p:cNvCxnSpPr/>
              <p:nvPr/>
            </p:nvCxnSpPr>
            <p:spPr>
              <a:xfrm flipH="1">
                <a:off x="4905770" y="2825476"/>
                <a:ext cx="714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22 Rectángulo redondeado"/>
              <p:cNvSpPr/>
              <p:nvPr/>
            </p:nvSpPr>
            <p:spPr bwMode="auto">
              <a:xfrm>
                <a:off x="4935945" y="2790539"/>
                <a:ext cx="622558" cy="53992"/>
              </a:xfrm>
              <a:prstGeom prst="roundRect">
                <a:avLst>
                  <a:gd name="adj" fmla="val 0"/>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24" name="213 Conector recto"/>
              <p:cNvCxnSpPr/>
              <p:nvPr/>
            </p:nvCxnSpPr>
            <p:spPr bwMode="auto">
              <a:xfrm>
                <a:off x="4942298" y="2768307"/>
                <a:ext cx="0" cy="492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13 Conector recto"/>
              <p:cNvCxnSpPr/>
              <p:nvPr/>
            </p:nvCxnSpPr>
            <p:spPr bwMode="auto">
              <a:xfrm>
                <a:off x="5555327" y="2768307"/>
                <a:ext cx="0" cy="492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25" name="43 CuadroTexto"/>
              <p:cNvSpPr txBox="1">
                <a:spLocks noChangeArrowheads="1"/>
              </p:cNvSpPr>
              <p:nvPr/>
            </p:nvSpPr>
            <p:spPr bwMode="auto">
              <a:xfrm>
                <a:off x="4799230" y="2639229"/>
                <a:ext cx="360362" cy="184666"/>
              </a:xfrm>
              <a:prstGeom prst="rect">
                <a:avLst/>
              </a:prstGeom>
              <a:noFill/>
              <a:ln w="9525">
                <a:noFill/>
                <a:miter lim="800000"/>
                <a:headEnd/>
                <a:tailEnd/>
              </a:ln>
            </p:spPr>
            <p:txBody>
              <a:bodyPr anchor="b">
                <a:spAutoFit/>
              </a:bodyPr>
              <a:lstStyle/>
              <a:p>
                <a:pPr algn="ctr"/>
                <a:r>
                  <a:rPr lang="es-ES" altLang="es-ES" sz="600">
                    <a:latin typeface="Arial Narrow" pitchFamily="34" charset="0"/>
                  </a:rPr>
                  <a:t>235</a:t>
                </a:r>
              </a:p>
            </p:txBody>
          </p:sp>
          <p:sp>
            <p:nvSpPr>
              <p:cNvPr id="13526" name="43 CuadroTexto"/>
              <p:cNvSpPr txBox="1">
                <a:spLocks noChangeArrowheads="1"/>
              </p:cNvSpPr>
              <p:nvPr/>
            </p:nvSpPr>
            <p:spPr bwMode="auto">
              <a:xfrm>
                <a:off x="5344252" y="2639229"/>
                <a:ext cx="360362" cy="184666"/>
              </a:xfrm>
              <a:prstGeom prst="rect">
                <a:avLst/>
              </a:prstGeom>
              <a:noFill/>
              <a:ln w="9525">
                <a:noFill/>
                <a:miter lim="800000"/>
                <a:headEnd/>
                <a:tailEnd/>
              </a:ln>
            </p:spPr>
            <p:txBody>
              <a:bodyPr anchor="b">
                <a:spAutoFit/>
              </a:bodyPr>
              <a:lstStyle/>
              <a:p>
                <a:pPr algn="ctr"/>
                <a:r>
                  <a:rPr lang="es-ES" altLang="es-ES" sz="600">
                    <a:latin typeface="Arial Narrow" pitchFamily="34" charset="0"/>
                  </a:rPr>
                  <a:t>408</a:t>
                </a:r>
              </a:p>
            </p:txBody>
          </p:sp>
          <p:cxnSp>
            <p:nvCxnSpPr>
              <p:cNvPr id="28" name="27 Conector recto"/>
              <p:cNvCxnSpPr/>
              <p:nvPr/>
            </p:nvCxnSpPr>
            <p:spPr bwMode="auto">
              <a:xfrm>
                <a:off x="5175757" y="2769895"/>
                <a:ext cx="0" cy="90517"/>
              </a:xfrm>
              <a:prstGeom prst="line">
                <a:avLst/>
              </a:prstGeom>
              <a:ln w="381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bwMode="auto">
              <a:xfrm>
                <a:off x="5237695" y="2769895"/>
                <a:ext cx="0" cy="90517"/>
              </a:xfrm>
              <a:prstGeom prst="line">
                <a:avLst/>
              </a:prstGeom>
              <a:ln w="38100">
                <a:solidFill>
                  <a:schemeClr val="bg2">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13529" name="209 Grupo"/>
              <p:cNvGrpSpPr>
                <a:grpSpLocks/>
              </p:cNvGrpSpPr>
              <p:nvPr/>
            </p:nvGrpSpPr>
            <p:grpSpPr bwMode="auto">
              <a:xfrm>
                <a:off x="5152771" y="2796595"/>
                <a:ext cx="45719" cy="54769"/>
                <a:chOff x="1997348" y="4069531"/>
                <a:chExt cx="63500" cy="136525"/>
              </a:xfrm>
            </p:grpSpPr>
            <p:cxnSp>
              <p:nvCxnSpPr>
                <p:cNvPr id="39" name="38 Conector recto"/>
                <p:cNvCxnSpPr/>
                <p:nvPr/>
              </p:nvCxnSpPr>
              <p:spPr bwMode="auto">
                <a:xfrm flipH="1">
                  <a:off x="1980746" y="4070269"/>
                  <a:ext cx="77203" cy="1306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bwMode="auto">
                <a:xfrm>
                  <a:off x="1982951" y="4074226"/>
                  <a:ext cx="77205" cy="13063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30 Conector recto"/>
              <p:cNvCxnSpPr/>
              <p:nvPr/>
            </p:nvCxnSpPr>
            <p:spPr bwMode="auto">
              <a:xfrm>
                <a:off x="4899418" y="2765131"/>
                <a:ext cx="0" cy="905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531" name="191 CuadroTexto"/>
              <p:cNvSpPr txBox="1">
                <a:spLocks noChangeArrowheads="1"/>
              </p:cNvSpPr>
              <p:nvPr/>
            </p:nvSpPr>
            <p:spPr bwMode="auto">
              <a:xfrm>
                <a:off x="4712142" y="2884266"/>
                <a:ext cx="576263" cy="200055"/>
              </a:xfrm>
              <a:prstGeom prst="rect">
                <a:avLst/>
              </a:prstGeom>
              <a:noFill/>
              <a:ln w="9525">
                <a:noFill/>
                <a:miter lim="800000"/>
                <a:headEnd/>
                <a:tailEnd/>
              </a:ln>
            </p:spPr>
            <p:txBody>
              <a:bodyPr>
                <a:spAutoFit/>
              </a:bodyPr>
              <a:lstStyle/>
              <a:p>
                <a:pPr algn="r"/>
                <a:r>
                  <a:rPr lang="es-ES" altLang="es-ES" sz="700">
                    <a:latin typeface="Arial Narrow" pitchFamily="34" charset="0"/>
                  </a:rPr>
                  <a:t>SV40NLS</a:t>
                </a:r>
              </a:p>
            </p:txBody>
          </p:sp>
          <p:sp>
            <p:nvSpPr>
              <p:cNvPr id="33" name="32 Triángulo isósceles"/>
              <p:cNvSpPr/>
              <p:nvPr/>
            </p:nvSpPr>
            <p:spPr>
              <a:xfrm>
                <a:off x="4869242" y="2881056"/>
                <a:ext cx="46057" cy="46053"/>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3533" name="43 CuadroTexto"/>
              <p:cNvSpPr txBox="1">
                <a:spLocks noChangeArrowheads="1"/>
              </p:cNvSpPr>
              <p:nvPr/>
            </p:nvSpPr>
            <p:spPr bwMode="auto">
              <a:xfrm>
                <a:off x="5095175" y="2606330"/>
                <a:ext cx="351289" cy="200098"/>
              </a:xfrm>
              <a:prstGeom prst="rect">
                <a:avLst/>
              </a:prstGeom>
              <a:noFill/>
              <a:ln w="9525">
                <a:noFill/>
                <a:miter lim="800000"/>
                <a:headEnd/>
                <a:tailEnd/>
              </a:ln>
            </p:spPr>
            <p:txBody>
              <a:bodyPr anchor="b">
                <a:spAutoFit/>
              </a:bodyPr>
              <a:lstStyle/>
              <a:p>
                <a:pPr algn="ctr"/>
                <a:r>
                  <a:rPr lang="es-ES" altLang="es-ES" sz="700">
                    <a:latin typeface="Arial Narrow" pitchFamily="34" charset="0"/>
                  </a:rPr>
                  <a:t>S/D</a:t>
                </a:r>
              </a:p>
            </p:txBody>
          </p:sp>
          <p:cxnSp>
            <p:nvCxnSpPr>
              <p:cNvPr id="35" name="213 Conector recto"/>
              <p:cNvCxnSpPr/>
              <p:nvPr/>
            </p:nvCxnSpPr>
            <p:spPr bwMode="auto">
              <a:xfrm>
                <a:off x="5242460" y="2752427"/>
                <a:ext cx="0" cy="492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535" name="209 Grupo"/>
              <p:cNvGrpSpPr>
                <a:grpSpLocks/>
              </p:cNvGrpSpPr>
              <p:nvPr/>
            </p:nvGrpSpPr>
            <p:grpSpPr bwMode="auto">
              <a:xfrm>
                <a:off x="5213686" y="2796967"/>
                <a:ext cx="45719" cy="54769"/>
                <a:chOff x="1997348" y="4069531"/>
                <a:chExt cx="63500" cy="136525"/>
              </a:xfrm>
            </p:grpSpPr>
            <p:cxnSp>
              <p:nvCxnSpPr>
                <p:cNvPr id="37" name="36 Conector recto"/>
                <p:cNvCxnSpPr/>
                <p:nvPr/>
              </p:nvCxnSpPr>
              <p:spPr bwMode="auto">
                <a:xfrm flipH="1">
                  <a:off x="1997608" y="4069341"/>
                  <a:ext cx="61763" cy="1345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bwMode="auto">
                <a:xfrm>
                  <a:off x="1999813" y="4073299"/>
                  <a:ext cx="61763" cy="1345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13469" name="Rectangle 19"/>
          <p:cNvSpPr>
            <a:spLocks noChangeArrowheads="1"/>
          </p:cNvSpPr>
          <p:nvPr/>
        </p:nvSpPr>
        <p:spPr bwMode="auto">
          <a:xfrm>
            <a:off x="4178300" y="685800"/>
            <a:ext cx="806450" cy="200025"/>
          </a:xfrm>
          <a:prstGeom prst="rect">
            <a:avLst/>
          </a:prstGeom>
          <a:noFill/>
          <a:ln w="9525">
            <a:noFill/>
            <a:miter lim="800000"/>
            <a:headEnd/>
            <a:tailEnd/>
          </a:ln>
        </p:spPr>
        <p:txBody>
          <a:bodyPr>
            <a:spAutoFit/>
          </a:bodyPr>
          <a:lstStyle/>
          <a:p>
            <a:pPr algn="ctr"/>
            <a:r>
              <a:rPr lang="es-ES" altLang="es-ES" sz="700"/>
              <a:t>UAF1-mRFP</a:t>
            </a:r>
          </a:p>
        </p:txBody>
      </p:sp>
      <p:sp>
        <p:nvSpPr>
          <p:cNvPr id="13470" name="Rectangle 20"/>
          <p:cNvSpPr>
            <a:spLocks noChangeArrowheads="1"/>
          </p:cNvSpPr>
          <p:nvPr/>
        </p:nvSpPr>
        <p:spPr bwMode="auto">
          <a:xfrm>
            <a:off x="4976813" y="685800"/>
            <a:ext cx="498475" cy="200025"/>
          </a:xfrm>
          <a:prstGeom prst="rect">
            <a:avLst/>
          </a:prstGeom>
          <a:noFill/>
          <a:ln w="9525">
            <a:noFill/>
            <a:miter lim="800000"/>
            <a:headEnd/>
            <a:tailEnd/>
          </a:ln>
        </p:spPr>
        <p:txBody>
          <a:bodyPr>
            <a:spAutoFit/>
          </a:bodyPr>
          <a:lstStyle/>
          <a:p>
            <a:pPr algn="ctr"/>
            <a:r>
              <a:rPr lang="es-ES" altLang="es-ES" sz="700"/>
              <a:t>Merge</a:t>
            </a:r>
          </a:p>
        </p:txBody>
      </p:sp>
      <p:sp>
        <p:nvSpPr>
          <p:cNvPr id="13471" name="Rectangle 21"/>
          <p:cNvSpPr>
            <a:spLocks noChangeArrowheads="1"/>
          </p:cNvSpPr>
          <p:nvPr/>
        </p:nvSpPr>
        <p:spPr bwMode="auto">
          <a:xfrm>
            <a:off x="5535613" y="685800"/>
            <a:ext cx="574675" cy="200025"/>
          </a:xfrm>
          <a:prstGeom prst="rect">
            <a:avLst/>
          </a:prstGeom>
          <a:noFill/>
          <a:ln w="9525">
            <a:noFill/>
            <a:miter lim="800000"/>
            <a:headEnd/>
            <a:tailEnd/>
          </a:ln>
        </p:spPr>
        <p:txBody>
          <a:bodyPr>
            <a:spAutoFit/>
          </a:bodyPr>
          <a:lstStyle/>
          <a:p>
            <a:pPr algn="ctr"/>
            <a:r>
              <a:rPr lang="es-ES" altLang="es-ES" sz="700"/>
              <a:t>DNA</a:t>
            </a:r>
          </a:p>
        </p:txBody>
      </p:sp>
      <p:sp>
        <p:nvSpPr>
          <p:cNvPr id="13472" name="Rectangle 17"/>
          <p:cNvSpPr>
            <a:spLocks noChangeArrowheads="1"/>
          </p:cNvSpPr>
          <p:nvPr/>
        </p:nvSpPr>
        <p:spPr bwMode="auto">
          <a:xfrm>
            <a:off x="3751263" y="684213"/>
            <a:ext cx="454025" cy="200025"/>
          </a:xfrm>
          <a:prstGeom prst="rect">
            <a:avLst/>
          </a:prstGeom>
          <a:noFill/>
          <a:ln w="9525">
            <a:noFill/>
            <a:miter lim="800000"/>
            <a:headEnd/>
            <a:tailEnd/>
          </a:ln>
        </p:spPr>
        <p:txBody>
          <a:bodyPr>
            <a:spAutoFit/>
          </a:bodyPr>
          <a:lstStyle/>
          <a:p>
            <a:pPr algn="ctr"/>
            <a:r>
              <a:rPr lang="es-ES" altLang="es-ES" sz="700"/>
              <a:t>USP1</a:t>
            </a:r>
          </a:p>
        </p:txBody>
      </p:sp>
      <p:sp>
        <p:nvSpPr>
          <p:cNvPr id="13473" name="Text Box 27"/>
          <p:cNvSpPr txBox="1">
            <a:spLocks noChangeArrowheads="1"/>
          </p:cNvSpPr>
          <p:nvPr/>
        </p:nvSpPr>
        <p:spPr bwMode="auto">
          <a:xfrm>
            <a:off x="3614738" y="2006600"/>
            <a:ext cx="503237" cy="185738"/>
          </a:xfrm>
          <a:prstGeom prst="rect">
            <a:avLst/>
          </a:prstGeom>
          <a:noFill/>
          <a:ln w="9525">
            <a:noFill/>
            <a:miter lim="800000"/>
            <a:headEnd/>
            <a:tailEnd/>
          </a:ln>
        </p:spPr>
        <p:txBody>
          <a:bodyPr>
            <a:spAutoFit/>
          </a:bodyPr>
          <a:lstStyle/>
          <a:p>
            <a:r>
              <a:rPr lang="es-ES" altLang="es-ES" sz="600">
                <a:solidFill>
                  <a:schemeClr val="bg1"/>
                </a:solidFill>
              </a:rPr>
              <a:t>S313D</a:t>
            </a:r>
          </a:p>
        </p:txBody>
      </p:sp>
      <p:grpSp>
        <p:nvGrpSpPr>
          <p:cNvPr id="13474" name="72 Grupo"/>
          <p:cNvGrpSpPr>
            <a:grpSpLocks/>
          </p:cNvGrpSpPr>
          <p:nvPr/>
        </p:nvGrpSpPr>
        <p:grpSpPr bwMode="auto">
          <a:xfrm>
            <a:off x="554038" y="1182688"/>
            <a:ext cx="1617662" cy="301625"/>
            <a:chOff x="3717032" y="1772742"/>
            <a:chExt cx="1618333" cy="301918"/>
          </a:xfrm>
        </p:grpSpPr>
        <p:sp>
          <p:nvSpPr>
            <p:cNvPr id="13509" name="124 CuadroTexto"/>
            <p:cNvSpPr txBox="1">
              <a:spLocks noChangeArrowheads="1"/>
            </p:cNvSpPr>
            <p:nvPr/>
          </p:nvSpPr>
          <p:spPr bwMode="auto">
            <a:xfrm>
              <a:off x="3717032" y="1879735"/>
              <a:ext cx="1224136" cy="194925"/>
            </a:xfrm>
            <a:prstGeom prst="rect">
              <a:avLst/>
            </a:prstGeom>
            <a:noFill/>
            <a:ln w="9525">
              <a:noFill/>
              <a:miter lim="800000"/>
              <a:headEnd/>
              <a:tailEnd/>
            </a:ln>
          </p:spPr>
          <p:txBody>
            <a:bodyPr>
              <a:spAutoFit/>
            </a:bodyPr>
            <a:lstStyle/>
            <a:p>
              <a:pPr>
                <a:lnSpc>
                  <a:spcPts val="800"/>
                </a:lnSpc>
              </a:pPr>
              <a:r>
                <a:rPr lang="es-ES" altLang="es-ES" sz="800"/>
                <a:t>USP1</a:t>
              </a:r>
              <a:r>
                <a:rPr lang="es-ES" altLang="es-ES" sz="800">
                  <a:latin typeface="Arial Narrow" pitchFamily="34" charset="0"/>
                </a:rPr>
                <a:t>(235-408)</a:t>
              </a:r>
            </a:p>
          </p:txBody>
        </p:sp>
        <p:sp>
          <p:nvSpPr>
            <p:cNvPr id="75" name="74 Rectángulo redondeado"/>
            <p:cNvSpPr/>
            <p:nvPr/>
          </p:nvSpPr>
          <p:spPr bwMode="auto">
            <a:xfrm>
              <a:off x="4566696" y="1957071"/>
              <a:ext cx="622558" cy="54027"/>
            </a:xfrm>
            <a:prstGeom prst="roundRect">
              <a:avLst>
                <a:gd name="adj" fmla="val 0"/>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76" name="213 Conector recto"/>
            <p:cNvCxnSpPr/>
            <p:nvPr/>
          </p:nvCxnSpPr>
          <p:spPr bwMode="auto">
            <a:xfrm>
              <a:off x="4573049" y="1934824"/>
              <a:ext cx="0" cy="492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213 Conector recto"/>
            <p:cNvCxnSpPr/>
            <p:nvPr/>
          </p:nvCxnSpPr>
          <p:spPr bwMode="auto">
            <a:xfrm>
              <a:off x="5186078" y="1934824"/>
              <a:ext cx="0" cy="492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13" name="43 CuadroTexto"/>
            <p:cNvSpPr txBox="1">
              <a:spLocks noChangeArrowheads="1"/>
            </p:cNvSpPr>
            <p:nvPr/>
          </p:nvSpPr>
          <p:spPr bwMode="auto">
            <a:xfrm>
              <a:off x="4429981" y="1805591"/>
              <a:ext cx="360362" cy="184666"/>
            </a:xfrm>
            <a:prstGeom prst="rect">
              <a:avLst/>
            </a:prstGeom>
            <a:noFill/>
            <a:ln w="9525">
              <a:noFill/>
              <a:miter lim="800000"/>
              <a:headEnd/>
              <a:tailEnd/>
            </a:ln>
          </p:spPr>
          <p:txBody>
            <a:bodyPr anchor="b">
              <a:spAutoFit/>
            </a:bodyPr>
            <a:lstStyle/>
            <a:p>
              <a:pPr algn="ctr"/>
              <a:r>
                <a:rPr lang="es-ES" altLang="es-ES" sz="600">
                  <a:latin typeface="Arial Narrow" pitchFamily="34" charset="0"/>
                </a:rPr>
                <a:t>235</a:t>
              </a:r>
            </a:p>
          </p:txBody>
        </p:sp>
        <p:sp>
          <p:nvSpPr>
            <p:cNvPr id="13514" name="43 CuadroTexto"/>
            <p:cNvSpPr txBox="1">
              <a:spLocks noChangeArrowheads="1"/>
            </p:cNvSpPr>
            <p:nvPr/>
          </p:nvSpPr>
          <p:spPr bwMode="auto">
            <a:xfrm>
              <a:off x="4975003" y="1805591"/>
              <a:ext cx="360362" cy="184666"/>
            </a:xfrm>
            <a:prstGeom prst="rect">
              <a:avLst/>
            </a:prstGeom>
            <a:noFill/>
            <a:ln w="9525">
              <a:noFill/>
              <a:miter lim="800000"/>
              <a:headEnd/>
              <a:tailEnd/>
            </a:ln>
          </p:spPr>
          <p:txBody>
            <a:bodyPr anchor="b">
              <a:spAutoFit/>
            </a:bodyPr>
            <a:lstStyle/>
            <a:p>
              <a:pPr algn="ctr"/>
              <a:r>
                <a:rPr lang="es-ES" altLang="es-ES" sz="600">
                  <a:latin typeface="Arial Narrow" pitchFamily="34" charset="0"/>
                </a:rPr>
                <a:t>408</a:t>
              </a:r>
            </a:p>
          </p:txBody>
        </p:sp>
        <p:cxnSp>
          <p:nvCxnSpPr>
            <p:cNvPr id="80" name="79 Conector recto"/>
            <p:cNvCxnSpPr/>
            <p:nvPr/>
          </p:nvCxnSpPr>
          <p:spPr bwMode="auto">
            <a:xfrm>
              <a:off x="4806509" y="1936413"/>
              <a:ext cx="0" cy="905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bwMode="auto">
            <a:xfrm>
              <a:off x="4868446" y="1936413"/>
              <a:ext cx="0" cy="905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517" name="43 CuadroTexto"/>
            <p:cNvSpPr txBox="1">
              <a:spLocks noChangeArrowheads="1"/>
            </p:cNvSpPr>
            <p:nvPr/>
          </p:nvSpPr>
          <p:spPr bwMode="auto">
            <a:xfrm>
              <a:off x="4765821" y="1772742"/>
              <a:ext cx="223917" cy="200055"/>
            </a:xfrm>
            <a:prstGeom prst="rect">
              <a:avLst/>
            </a:prstGeom>
            <a:noFill/>
            <a:ln w="9525">
              <a:noFill/>
              <a:miter lim="800000"/>
              <a:headEnd/>
              <a:tailEnd/>
            </a:ln>
          </p:spPr>
          <p:txBody>
            <a:bodyPr anchor="b">
              <a:spAutoFit/>
            </a:bodyPr>
            <a:lstStyle/>
            <a:p>
              <a:pPr algn="ctr"/>
              <a:r>
                <a:rPr lang="es-ES" altLang="es-ES" sz="700">
                  <a:latin typeface="Arial Narrow" pitchFamily="34" charset="0"/>
                </a:rPr>
                <a:t>S</a:t>
              </a:r>
            </a:p>
          </p:txBody>
        </p:sp>
        <p:cxnSp>
          <p:nvCxnSpPr>
            <p:cNvPr id="83" name="213 Conector recto"/>
            <p:cNvCxnSpPr/>
            <p:nvPr/>
          </p:nvCxnSpPr>
          <p:spPr bwMode="auto">
            <a:xfrm>
              <a:off x="4873211" y="1918934"/>
              <a:ext cx="0" cy="492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475" name="Text Box 7"/>
          <p:cNvSpPr txBox="1">
            <a:spLocks noChangeArrowheads="1"/>
          </p:cNvSpPr>
          <p:nvPr/>
        </p:nvSpPr>
        <p:spPr bwMode="auto">
          <a:xfrm>
            <a:off x="3422650" y="512763"/>
            <a:ext cx="293688" cy="274637"/>
          </a:xfrm>
          <a:prstGeom prst="rect">
            <a:avLst/>
          </a:prstGeom>
          <a:noFill/>
          <a:ln w="9525">
            <a:noFill/>
            <a:miter lim="800000"/>
            <a:headEnd/>
            <a:tailEnd/>
          </a:ln>
        </p:spPr>
        <p:txBody>
          <a:bodyPr wrap="none">
            <a:spAutoFit/>
          </a:bodyPr>
          <a:lstStyle/>
          <a:p>
            <a:pPr algn="ctr"/>
            <a:r>
              <a:rPr lang="es-ES" altLang="es-ES" sz="1200" b="1"/>
              <a:t>B</a:t>
            </a:r>
          </a:p>
        </p:txBody>
      </p:sp>
      <p:sp>
        <p:nvSpPr>
          <p:cNvPr id="13476" name="Text Box 7"/>
          <p:cNvSpPr txBox="1">
            <a:spLocks noChangeArrowheads="1"/>
          </p:cNvSpPr>
          <p:nvPr/>
        </p:nvSpPr>
        <p:spPr bwMode="auto">
          <a:xfrm>
            <a:off x="403225" y="468313"/>
            <a:ext cx="295275" cy="244475"/>
          </a:xfrm>
          <a:prstGeom prst="rect">
            <a:avLst/>
          </a:prstGeom>
          <a:noFill/>
          <a:ln w="9525">
            <a:noFill/>
            <a:miter lim="800000"/>
            <a:headEnd/>
            <a:tailEnd/>
          </a:ln>
        </p:spPr>
        <p:txBody>
          <a:bodyPr wrap="none">
            <a:spAutoFit/>
          </a:bodyPr>
          <a:lstStyle/>
          <a:p>
            <a:pPr algn="ctr"/>
            <a:r>
              <a:rPr lang="es-ES" altLang="es-ES" sz="1200" b="1"/>
              <a:t>A</a:t>
            </a:r>
          </a:p>
        </p:txBody>
      </p:sp>
      <p:sp>
        <p:nvSpPr>
          <p:cNvPr id="13477" name="126 CuadroTexto"/>
          <p:cNvSpPr txBox="1">
            <a:spLocks noChangeArrowheads="1"/>
          </p:cNvSpPr>
          <p:nvPr/>
        </p:nvSpPr>
        <p:spPr bwMode="auto">
          <a:xfrm>
            <a:off x="554038" y="771525"/>
            <a:ext cx="312737" cy="184150"/>
          </a:xfrm>
          <a:prstGeom prst="rect">
            <a:avLst/>
          </a:prstGeom>
          <a:noFill/>
          <a:ln w="9525">
            <a:noFill/>
            <a:miter lim="800000"/>
            <a:headEnd/>
            <a:tailEnd/>
          </a:ln>
        </p:spPr>
        <p:txBody>
          <a:bodyPr>
            <a:spAutoFit/>
          </a:bodyPr>
          <a:lstStyle/>
          <a:p>
            <a:r>
              <a:rPr lang="es-ES" altLang="es-ES" sz="600"/>
              <a:t>1-</a:t>
            </a:r>
          </a:p>
        </p:txBody>
      </p:sp>
      <p:sp>
        <p:nvSpPr>
          <p:cNvPr id="13478" name="43 CuadroTexto"/>
          <p:cNvSpPr txBox="1">
            <a:spLocks noChangeArrowheads="1"/>
          </p:cNvSpPr>
          <p:nvPr/>
        </p:nvSpPr>
        <p:spPr bwMode="auto">
          <a:xfrm>
            <a:off x="2894013" y="776288"/>
            <a:ext cx="544512" cy="165100"/>
          </a:xfrm>
          <a:prstGeom prst="rect">
            <a:avLst/>
          </a:prstGeom>
          <a:noFill/>
          <a:ln w="9525">
            <a:noFill/>
            <a:miter lim="800000"/>
            <a:headEnd/>
            <a:tailEnd/>
          </a:ln>
        </p:spPr>
        <p:txBody>
          <a:bodyPr>
            <a:spAutoFit/>
          </a:bodyPr>
          <a:lstStyle/>
          <a:p>
            <a:pPr algn="ctr"/>
            <a:r>
              <a:rPr lang="es-ES" altLang="es-ES" sz="600"/>
              <a:t>-785</a:t>
            </a:r>
          </a:p>
        </p:txBody>
      </p:sp>
      <p:sp>
        <p:nvSpPr>
          <p:cNvPr id="13479" name="124 CuadroTexto"/>
          <p:cNvSpPr txBox="1">
            <a:spLocks noChangeArrowheads="1"/>
          </p:cNvSpPr>
          <p:nvPr/>
        </p:nvSpPr>
        <p:spPr bwMode="auto">
          <a:xfrm>
            <a:off x="552450" y="655638"/>
            <a:ext cx="450850" cy="214312"/>
          </a:xfrm>
          <a:prstGeom prst="rect">
            <a:avLst/>
          </a:prstGeom>
          <a:noFill/>
          <a:ln w="9525">
            <a:noFill/>
            <a:miter lim="800000"/>
            <a:headEnd/>
            <a:tailEnd/>
          </a:ln>
        </p:spPr>
        <p:txBody>
          <a:bodyPr wrap="none">
            <a:spAutoFit/>
          </a:bodyPr>
          <a:lstStyle/>
          <a:p>
            <a:r>
              <a:rPr lang="es-ES" altLang="es-ES" sz="800"/>
              <a:t>USP1</a:t>
            </a:r>
          </a:p>
        </p:txBody>
      </p:sp>
      <p:sp>
        <p:nvSpPr>
          <p:cNvPr id="113" name="112 Rectángulo redondeado"/>
          <p:cNvSpPr/>
          <p:nvPr/>
        </p:nvSpPr>
        <p:spPr bwMode="auto">
          <a:xfrm>
            <a:off x="709613" y="849313"/>
            <a:ext cx="2376487" cy="57150"/>
          </a:xfrm>
          <a:prstGeom prst="roundRect">
            <a:avLst/>
          </a:prstGeom>
          <a:solidFill>
            <a:schemeClr val="bg1">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115" name="114 Conector recto"/>
          <p:cNvCxnSpPr/>
          <p:nvPr/>
        </p:nvCxnSpPr>
        <p:spPr bwMode="auto">
          <a:xfrm>
            <a:off x="1504950" y="877888"/>
            <a:ext cx="409575" cy="0"/>
          </a:xfrm>
          <a:prstGeom prst="line">
            <a:avLst/>
          </a:prstGeom>
          <a:ln w="22225">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116" name="115 Conector recto"/>
          <p:cNvCxnSpPr/>
          <p:nvPr/>
        </p:nvCxnSpPr>
        <p:spPr bwMode="auto">
          <a:xfrm>
            <a:off x="1662113" y="825500"/>
            <a:ext cx="0" cy="889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213 Conector recto"/>
          <p:cNvCxnSpPr/>
          <p:nvPr/>
        </p:nvCxnSpPr>
        <p:spPr bwMode="auto">
          <a:xfrm>
            <a:off x="1668463" y="806450"/>
            <a:ext cx="0" cy="50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118 Conector recto"/>
          <p:cNvCxnSpPr/>
          <p:nvPr/>
        </p:nvCxnSpPr>
        <p:spPr bwMode="auto">
          <a:xfrm>
            <a:off x="1603375" y="825500"/>
            <a:ext cx="0" cy="889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485" name="43 CuadroTexto"/>
          <p:cNvSpPr txBox="1">
            <a:spLocks noChangeArrowheads="1"/>
          </p:cNvSpPr>
          <p:nvPr/>
        </p:nvSpPr>
        <p:spPr bwMode="auto">
          <a:xfrm>
            <a:off x="1639888" y="657225"/>
            <a:ext cx="360362" cy="200025"/>
          </a:xfrm>
          <a:prstGeom prst="rect">
            <a:avLst/>
          </a:prstGeom>
          <a:noFill/>
          <a:ln w="9525">
            <a:noFill/>
            <a:miter lim="800000"/>
            <a:headEnd/>
            <a:tailEnd/>
          </a:ln>
        </p:spPr>
        <p:txBody>
          <a:bodyPr anchor="b">
            <a:spAutoFit/>
          </a:bodyPr>
          <a:lstStyle/>
          <a:p>
            <a:pPr algn="ctr"/>
            <a:r>
              <a:rPr lang="es-ES" altLang="es-ES" sz="700">
                <a:latin typeface="Arial Narrow" pitchFamily="34" charset="0"/>
              </a:rPr>
              <a:t>S313</a:t>
            </a:r>
          </a:p>
        </p:txBody>
      </p:sp>
      <p:sp>
        <p:nvSpPr>
          <p:cNvPr id="13486" name="43 CuadroTexto"/>
          <p:cNvSpPr txBox="1">
            <a:spLocks noChangeArrowheads="1"/>
          </p:cNvSpPr>
          <p:nvPr/>
        </p:nvSpPr>
        <p:spPr bwMode="auto">
          <a:xfrm>
            <a:off x="1341438" y="655638"/>
            <a:ext cx="431800" cy="200025"/>
          </a:xfrm>
          <a:prstGeom prst="rect">
            <a:avLst/>
          </a:prstGeom>
          <a:noFill/>
          <a:ln w="9525">
            <a:noFill/>
            <a:miter lim="800000"/>
            <a:headEnd/>
            <a:tailEnd/>
          </a:ln>
        </p:spPr>
        <p:txBody>
          <a:bodyPr anchor="b">
            <a:spAutoFit/>
          </a:bodyPr>
          <a:lstStyle/>
          <a:p>
            <a:pPr algn="ctr"/>
            <a:r>
              <a:rPr lang="es-ES" altLang="es-ES" sz="700">
                <a:solidFill>
                  <a:srgbClr val="FF0000"/>
                </a:solidFill>
                <a:latin typeface="Arial Narrow" pitchFamily="34" charset="0"/>
              </a:rPr>
              <a:t>NLSs</a:t>
            </a:r>
          </a:p>
        </p:txBody>
      </p:sp>
      <p:cxnSp>
        <p:nvCxnSpPr>
          <p:cNvPr id="126" name="213 Conector recto"/>
          <p:cNvCxnSpPr/>
          <p:nvPr/>
        </p:nvCxnSpPr>
        <p:spPr bwMode="auto">
          <a:xfrm flipH="1">
            <a:off x="1666875" y="787400"/>
            <a:ext cx="61913" cy="222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126 Rectángulo redondeado"/>
          <p:cNvSpPr/>
          <p:nvPr/>
        </p:nvSpPr>
        <p:spPr bwMode="auto">
          <a:xfrm>
            <a:off x="927100" y="1008063"/>
            <a:ext cx="501650" cy="125412"/>
          </a:xfrm>
          <a:prstGeom prst="roundRect">
            <a:avLst>
              <a:gd name="adj" fmla="val 50000"/>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3489" name="206 CuadroTexto"/>
          <p:cNvSpPr txBox="1">
            <a:spLocks noChangeArrowheads="1"/>
          </p:cNvSpPr>
          <p:nvPr/>
        </p:nvSpPr>
        <p:spPr bwMode="auto">
          <a:xfrm>
            <a:off x="879475" y="954088"/>
            <a:ext cx="647700" cy="215900"/>
          </a:xfrm>
          <a:prstGeom prst="rect">
            <a:avLst/>
          </a:prstGeom>
          <a:noFill/>
          <a:ln w="9525">
            <a:noFill/>
            <a:miter lim="800000"/>
            <a:headEnd/>
            <a:tailEnd/>
          </a:ln>
        </p:spPr>
        <p:txBody>
          <a:bodyPr>
            <a:spAutoFit/>
          </a:bodyPr>
          <a:lstStyle/>
          <a:p>
            <a:r>
              <a:rPr lang="es-ES" altLang="es-ES" sz="800"/>
              <a:t>Importins</a:t>
            </a:r>
          </a:p>
        </p:txBody>
      </p:sp>
      <p:sp>
        <p:nvSpPr>
          <p:cNvPr id="129" name="128 Rectángulo redondeado"/>
          <p:cNvSpPr/>
          <p:nvPr/>
        </p:nvSpPr>
        <p:spPr bwMode="auto">
          <a:xfrm>
            <a:off x="1881188" y="1008063"/>
            <a:ext cx="323850" cy="125412"/>
          </a:xfrm>
          <a:prstGeom prst="roundRect">
            <a:avLst>
              <a:gd name="adj" fmla="val 50000"/>
            </a:avLst>
          </a:prstGeom>
          <a:solidFill>
            <a:srgbClr val="00B0F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3491" name="206 CuadroTexto"/>
          <p:cNvSpPr txBox="1">
            <a:spLocks noChangeArrowheads="1"/>
          </p:cNvSpPr>
          <p:nvPr/>
        </p:nvSpPr>
        <p:spPr bwMode="auto">
          <a:xfrm>
            <a:off x="1831975" y="957263"/>
            <a:ext cx="460375" cy="217487"/>
          </a:xfrm>
          <a:prstGeom prst="rect">
            <a:avLst/>
          </a:prstGeom>
          <a:noFill/>
          <a:ln w="9525">
            <a:noFill/>
            <a:miter lim="800000"/>
            <a:headEnd/>
            <a:tailEnd/>
          </a:ln>
        </p:spPr>
        <p:txBody>
          <a:bodyPr>
            <a:spAutoFit/>
          </a:bodyPr>
          <a:lstStyle/>
          <a:p>
            <a:r>
              <a:rPr lang="es-ES" altLang="es-ES" sz="800"/>
              <a:t>UAF1</a:t>
            </a:r>
          </a:p>
        </p:txBody>
      </p:sp>
      <p:grpSp>
        <p:nvGrpSpPr>
          <p:cNvPr id="13492" name="275 Grupo"/>
          <p:cNvGrpSpPr>
            <a:grpSpLocks/>
          </p:cNvGrpSpPr>
          <p:nvPr/>
        </p:nvGrpSpPr>
        <p:grpSpPr bwMode="auto">
          <a:xfrm>
            <a:off x="1430338" y="996950"/>
            <a:ext cx="173037" cy="88900"/>
            <a:chOff x="1704160" y="3347864"/>
            <a:chExt cx="212672" cy="108848"/>
          </a:xfrm>
        </p:grpSpPr>
        <p:cxnSp>
          <p:nvCxnSpPr>
            <p:cNvPr id="132" name="131 Conector recto de flecha"/>
            <p:cNvCxnSpPr/>
            <p:nvPr/>
          </p:nvCxnSpPr>
          <p:spPr>
            <a:xfrm flipV="1">
              <a:off x="1844641" y="3347864"/>
              <a:ext cx="72191" cy="108848"/>
            </a:xfrm>
            <a:prstGeom prst="straightConnector1">
              <a:avLst/>
            </a:prstGeom>
            <a:ln w="952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3" name="132 Conector recto"/>
            <p:cNvCxnSpPr/>
            <p:nvPr/>
          </p:nvCxnSpPr>
          <p:spPr>
            <a:xfrm flipH="1">
              <a:off x="1704160" y="3456712"/>
              <a:ext cx="1443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493" name="279 Grupo"/>
          <p:cNvGrpSpPr>
            <a:grpSpLocks/>
          </p:cNvGrpSpPr>
          <p:nvPr/>
        </p:nvGrpSpPr>
        <p:grpSpPr bwMode="auto">
          <a:xfrm flipH="1">
            <a:off x="1698625" y="993775"/>
            <a:ext cx="173038" cy="88900"/>
            <a:chOff x="1704160" y="3347864"/>
            <a:chExt cx="212672" cy="108848"/>
          </a:xfrm>
        </p:grpSpPr>
        <p:cxnSp>
          <p:nvCxnSpPr>
            <p:cNvPr id="135" name="134 Conector recto de flecha"/>
            <p:cNvCxnSpPr/>
            <p:nvPr/>
          </p:nvCxnSpPr>
          <p:spPr>
            <a:xfrm flipV="1">
              <a:off x="1844640" y="3347864"/>
              <a:ext cx="72192" cy="108848"/>
            </a:xfrm>
            <a:prstGeom prst="straightConnector1">
              <a:avLst/>
            </a:prstGeom>
            <a:ln w="952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6" name="135 Conector recto"/>
            <p:cNvCxnSpPr/>
            <p:nvPr/>
          </p:nvCxnSpPr>
          <p:spPr>
            <a:xfrm flipH="1">
              <a:off x="1704160" y="3456712"/>
              <a:ext cx="144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494" name="206 CuadroTexto"/>
          <p:cNvSpPr txBox="1">
            <a:spLocks noChangeArrowheads="1"/>
          </p:cNvSpPr>
          <p:nvPr/>
        </p:nvSpPr>
        <p:spPr bwMode="auto">
          <a:xfrm>
            <a:off x="1519238" y="876300"/>
            <a:ext cx="215900" cy="246063"/>
          </a:xfrm>
          <a:prstGeom prst="rect">
            <a:avLst/>
          </a:prstGeom>
          <a:noFill/>
          <a:ln w="9525">
            <a:noFill/>
            <a:miter lim="800000"/>
            <a:headEnd/>
            <a:tailEnd/>
          </a:ln>
        </p:spPr>
        <p:txBody>
          <a:bodyPr>
            <a:spAutoFit/>
          </a:bodyPr>
          <a:lstStyle/>
          <a:p>
            <a:r>
              <a:rPr lang="es-ES_tradnl" altLang="es-ES" sz="1000" b="1"/>
              <a:t>?</a:t>
            </a:r>
            <a:endParaRPr lang="es-ES" altLang="es-ES" sz="1000" b="1"/>
          </a:p>
        </p:txBody>
      </p:sp>
      <p:sp>
        <p:nvSpPr>
          <p:cNvPr id="13495" name="Text Box 27"/>
          <p:cNvSpPr txBox="1">
            <a:spLocks noChangeArrowheads="1"/>
          </p:cNvSpPr>
          <p:nvPr/>
        </p:nvSpPr>
        <p:spPr bwMode="auto">
          <a:xfrm rot="-5400000">
            <a:off x="2995612" y="1835151"/>
            <a:ext cx="1152525" cy="215900"/>
          </a:xfrm>
          <a:prstGeom prst="rect">
            <a:avLst/>
          </a:prstGeom>
          <a:noFill/>
          <a:ln w="9525">
            <a:noFill/>
            <a:miter lim="800000"/>
            <a:headEnd/>
            <a:tailEnd/>
          </a:ln>
        </p:spPr>
        <p:txBody>
          <a:bodyPr>
            <a:spAutoFit/>
          </a:bodyPr>
          <a:lstStyle/>
          <a:p>
            <a:r>
              <a:rPr lang="es-ES" altLang="es-ES" sz="800"/>
              <a:t>235-408 NLSm+NLS</a:t>
            </a:r>
          </a:p>
        </p:txBody>
      </p:sp>
      <p:cxnSp>
        <p:nvCxnSpPr>
          <p:cNvPr id="121" name="120 Conector recto"/>
          <p:cNvCxnSpPr/>
          <p:nvPr/>
        </p:nvCxnSpPr>
        <p:spPr>
          <a:xfrm>
            <a:off x="3644900" y="844550"/>
            <a:ext cx="0" cy="57626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121 Conector recto"/>
          <p:cNvCxnSpPr/>
          <p:nvPr/>
        </p:nvCxnSpPr>
        <p:spPr>
          <a:xfrm>
            <a:off x="3644900" y="1463675"/>
            <a:ext cx="0" cy="11652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3498" name="Text Box 27"/>
          <p:cNvSpPr txBox="1">
            <a:spLocks noChangeArrowheads="1"/>
          </p:cNvSpPr>
          <p:nvPr/>
        </p:nvSpPr>
        <p:spPr bwMode="auto">
          <a:xfrm rot="-5400000">
            <a:off x="3245644" y="969169"/>
            <a:ext cx="641350" cy="214312"/>
          </a:xfrm>
          <a:prstGeom prst="rect">
            <a:avLst/>
          </a:prstGeom>
          <a:noFill/>
          <a:ln w="9525">
            <a:noFill/>
            <a:miter lim="800000"/>
            <a:headEnd/>
            <a:tailEnd/>
          </a:ln>
        </p:spPr>
        <p:txBody>
          <a:bodyPr>
            <a:spAutoFit/>
          </a:bodyPr>
          <a:lstStyle/>
          <a:p>
            <a:r>
              <a:rPr lang="es-ES" altLang="es-ES" sz="800"/>
              <a:t>235-408</a:t>
            </a:r>
          </a:p>
        </p:txBody>
      </p:sp>
      <p:sp>
        <p:nvSpPr>
          <p:cNvPr id="13499" name="Text Box 27"/>
          <p:cNvSpPr txBox="1">
            <a:spLocks noChangeArrowheads="1"/>
          </p:cNvSpPr>
          <p:nvPr/>
        </p:nvSpPr>
        <p:spPr bwMode="auto">
          <a:xfrm>
            <a:off x="3616325" y="1406525"/>
            <a:ext cx="439738" cy="184150"/>
          </a:xfrm>
          <a:prstGeom prst="rect">
            <a:avLst/>
          </a:prstGeom>
          <a:noFill/>
          <a:ln w="9525">
            <a:noFill/>
            <a:miter lim="800000"/>
            <a:headEnd/>
            <a:tailEnd/>
          </a:ln>
        </p:spPr>
        <p:txBody>
          <a:bodyPr wrap="none">
            <a:spAutoFit/>
          </a:bodyPr>
          <a:lstStyle/>
          <a:p>
            <a:r>
              <a:rPr lang="es-ES" altLang="es-ES" sz="600">
                <a:solidFill>
                  <a:schemeClr val="bg1"/>
                </a:solidFill>
              </a:rPr>
              <a:t>S313wt</a:t>
            </a:r>
          </a:p>
        </p:txBody>
      </p:sp>
      <p:sp>
        <p:nvSpPr>
          <p:cNvPr id="13500" name="Text Box 4"/>
          <p:cNvSpPr txBox="1">
            <a:spLocks noChangeArrowheads="1"/>
          </p:cNvSpPr>
          <p:nvPr/>
        </p:nvSpPr>
        <p:spPr bwMode="auto">
          <a:xfrm>
            <a:off x="228600" y="100013"/>
            <a:ext cx="1568450" cy="274637"/>
          </a:xfrm>
          <a:prstGeom prst="rect">
            <a:avLst/>
          </a:prstGeom>
          <a:noFill/>
          <a:ln w="9525">
            <a:noFill/>
            <a:miter lim="800000"/>
            <a:headEnd/>
            <a:tailEnd/>
          </a:ln>
        </p:spPr>
        <p:txBody>
          <a:bodyPr wrap="none">
            <a:spAutoFit/>
          </a:bodyPr>
          <a:lstStyle/>
          <a:p>
            <a:r>
              <a:rPr lang="es-ES" altLang="es-ES" sz="1200" b="1"/>
              <a:t>Additional Figure 3</a:t>
            </a:r>
          </a:p>
        </p:txBody>
      </p:sp>
      <p:pic>
        <p:nvPicPr>
          <p:cNvPr id="13501" name="Picture 12"/>
          <p:cNvPicPr preferRelativeResize="0">
            <a:picLocks noChangeArrowheads="1"/>
          </p:cNvPicPr>
          <p:nvPr/>
        </p:nvPicPr>
        <p:blipFill>
          <a:blip r:embed="rId5"/>
          <a:srcRect/>
          <a:stretch>
            <a:fillRect/>
          </a:stretch>
        </p:blipFill>
        <p:spPr bwMode="auto">
          <a:xfrm>
            <a:off x="4300538" y="2054225"/>
            <a:ext cx="576262" cy="576263"/>
          </a:xfrm>
          <a:prstGeom prst="rect">
            <a:avLst/>
          </a:prstGeom>
          <a:noFill/>
          <a:ln w="9525">
            <a:noFill/>
            <a:miter lim="800000"/>
            <a:headEnd/>
            <a:tailEnd/>
          </a:ln>
        </p:spPr>
      </p:pic>
      <p:pic>
        <p:nvPicPr>
          <p:cNvPr id="13502" name="Picture 13"/>
          <p:cNvPicPr preferRelativeResize="0">
            <a:picLocks noChangeArrowheads="1"/>
          </p:cNvPicPr>
          <p:nvPr/>
        </p:nvPicPr>
        <p:blipFill>
          <a:blip r:embed="rId6"/>
          <a:srcRect/>
          <a:stretch>
            <a:fillRect/>
          </a:stretch>
        </p:blipFill>
        <p:spPr bwMode="auto">
          <a:xfrm>
            <a:off x="4916488" y="2054225"/>
            <a:ext cx="576262" cy="576263"/>
          </a:xfrm>
          <a:prstGeom prst="rect">
            <a:avLst/>
          </a:prstGeom>
          <a:noFill/>
          <a:ln w="9525">
            <a:noFill/>
            <a:miter lim="800000"/>
            <a:headEnd/>
            <a:tailEnd/>
          </a:ln>
        </p:spPr>
      </p:pic>
      <p:pic>
        <p:nvPicPr>
          <p:cNvPr id="13503" name="Picture 14"/>
          <p:cNvPicPr preferRelativeResize="0">
            <a:picLocks noChangeArrowheads="1"/>
          </p:cNvPicPr>
          <p:nvPr/>
        </p:nvPicPr>
        <p:blipFill>
          <a:blip r:embed="rId7"/>
          <a:srcRect/>
          <a:stretch>
            <a:fillRect/>
          </a:stretch>
        </p:blipFill>
        <p:spPr bwMode="auto">
          <a:xfrm>
            <a:off x="5524500" y="2054225"/>
            <a:ext cx="576263" cy="576263"/>
          </a:xfrm>
          <a:prstGeom prst="rect">
            <a:avLst/>
          </a:prstGeom>
          <a:noFill/>
          <a:ln w="9525">
            <a:noFill/>
            <a:miter lim="800000"/>
            <a:headEnd/>
            <a:tailEnd/>
          </a:ln>
        </p:spPr>
      </p:pic>
      <p:graphicFrame>
        <p:nvGraphicFramePr>
          <p:cNvPr id="13459" name="Object 147"/>
          <p:cNvGraphicFramePr>
            <a:graphicFrameLocks/>
          </p:cNvGraphicFramePr>
          <p:nvPr/>
        </p:nvGraphicFramePr>
        <p:xfrm>
          <a:off x="3690938" y="850900"/>
          <a:ext cx="576262" cy="576263"/>
        </p:xfrm>
        <a:graphic>
          <a:graphicData uri="http://schemas.openxmlformats.org/presentationml/2006/ole">
            <p:oleObj spid="_x0000_s13459" name="Image" r:id="rId8" imgW="7174603" imgH="7187302" progId="Photoshop.Image.10">
              <p:embed/>
            </p:oleObj>
          </a:graphicData>
        </a:graphic>
      </p:graphicFrame>
      <p:graphicFrame>
        <p:nvGraphicFramePr>
          <p:cNvPr id="13460" name="Object 148"/>
          <p:cNvGraphicFramePr>
            <a:graphicFrameLocks/>
          </p:cNvGraphicFramePr>
          <p:nvPr/>
        </p:nvGraphicFramePr>
        <p:xfrm>
          <a:off x="4300538" y="846138"/>
          <a:ext cx="576262" cy="576262"/>
        </p:xfrm>
        <a:graphic>
          <a:graphicData uri="http://schemas.openxmlformats.org/presentationml/2006/ole">
            <p:oleObj spid="_x0000_s13460" name="Image" r:id="rId9" imgW="7301587" imgH="7123810" progId="Photoshop.Image.10">
              <p:embed/>
            </p:oleObj>
          </a:graphicData>
        </a:graphic>
      </p:graphicFrame>
      <p:graphicFrame>
        <p:nvGraphicFramePr>
          <p:cNvPr id="13461" name="Object 149"/>
          <p:cNvGraphicFramePr>
            <a:graphicFrameLocks/>
          </p:cNvGraphicFramePr>
          <p:nvPr/>
        </p:nvGraphicFramePr>
        <p:xfrm>
          <a:off x="4914900" y="846138"/>
          <a:ext cx="576263" cy="576262"/>
        </p:xfrm>
        <a:graphic>
          <a:graphicData uri="http://schemas.openxmlformats.org/presentationml/2006/ole">
            <p:oleObj spid="_x0000_s13461" name="Image" r:id="rId10" imgW="7352381" imgH="6920635" progId="Photoshop.Image.10">
              <p:embed/>
            </p:oleObj>
          </a:graphicData>
        </a:graphic>
      </p:graphicFrame>
      <p:graphicFrame>
        <p:nvGraphicFramePr>
          <p:cNvPr id="13462" name="Object 150"/>
          <p:cNvGraphicFramePr>
            <a:graphicFrameLocks/>
          </p:cNvGraphicFramePr>
          <p:nvPr/>
        </p:nvGraphicFramePr>
        <p:xfrm>
          <a:off x="5524500" y="846138"/>
          <a:ext cx="576263" cy="576262"/>
        </p:xfrm>
        <a:graphic>
          <a:graphicData uri="http://schemas.openxmlformats.org/presentationml/2006/ole">
            <p:oleObj spid="_x0000_s13462" name="Image" r:id="rId11" imgW="7060317" imgH="6958730" progId="Photoshop.Image.10">
              <p:embed/>
            </p:oleObj>
          </a:graphicData>
        </a:graphic>
      </p:graphicFrame>
      <p:graphicFrame>
        <p:nvGraphicFramePr>
          <p:cNvPr id="13464" name="Object 152"/>
          <p:cNvGraphicFramePr>
            <a:graphicFrameLocks/>
          </p:cNvGraphicFramePr>
          <p:nvPr/>
        </p:nvGraphicFramePr>
        <p:xfrm>
          <a:off x="4300538" y="1450975"/>
          <a:ext cx="576262" cy="576263"/>
        </p:xfrm>
        <a:graphic>
          <a:graphicData uri="http://schemas.openxmlformats.org/presentationml/2006/ole">
            <p:oleObj spid="_x0000_s13464" name="Image" r:id="rId12" imgW="6933333" imgH="7085714" progId="Photoshop.Image.10">
              <p:embed/>
            </p:oleObj>
          </a:graphicData>
        </a:graphic>
      </p:graphicFrame>
      <p:graphicFrame>
        <p:nvGraphicFramePr>
          <p:cNvPr id="13465" name="Object 153"/>
          <p:cNvGraphicFramePr>
            <a:graphicFrameLocks/>
          </p:cNvGraphicFramePr>
          <p:nvPr/>
        </p:nvGraphicFramePr>
        <p:xfrm>
          <a:off x="4914900" y="1446213"/>
          <a:ext cx="576263" cy="576262"/>
        </p:xfrm>
        <a:graphic>
          <a:graphicData uri="http://schemas.openxmlformats.org/presentationml/2006/ole">
            <p:oleObj spid="_x0000_s13465" name="Image" r:id="rId13" imgW="6920635" imgH="7111111" progId="Photoshop.Image.10">
              <p:embed/>
            </p:oleObj>
          </a:graphicData>
        </a:graphic>
      </p:graphicFrame>
      <p:graphicFrame>
        <p:nvGraphicFramePr>
          <p:cNvPr id="13466" name="Object 154"/>
          <p:cNvGraphicFramePr>
            <a:graphicFrameLocks/>
          </p:cNvGraphicFramePr>
          <p:nvPr/>
        </p:nvGraphicFramePr>
        <p:xfrm>
          <a:off x="5524500" y="1447800"/>
          <a:ext cx="576263" cy="576263"/>
        </p:xfrm>
        <a:graphic>
          <a:graphicData uri="http://schemas.openxmlformats.org/presentationml/2006/ole">
            <p:oleObj spid="_x0000_s13466" name="Image" r:id="rId14" imgW="6679365" imgH="6234921" progId="Photoshop.Image.10">
              <p:embed/>
            </p:oleObj>
          </a:graphicData>
        </a:graphic>
      </p:graphicFrame>
      <p:sp>
        <p:nvSpPr>
          <p:cNvPr id="13504" name="Rectangle 155"/>
          <p:cNvSpPr>
            <a:spLocks noChangeArrowheads="1"/>
          </p:cNvSpPr>
          <p:nvPr/>
        </p:nvSpPr>
        <p:spPr bwMode="auto">
          <a:xfrm>
            <a:off x="333375" y="2820988"/>
            <a:ext cx="6119813" cy="2111375"/>
          </a:xfrm>
          <a:prstGeom prst="rect">
            <a:avLst/>
          </a:prstGeom>
          <a:noFill/>
          <a:ln w="9525">
            <a:noFill/>
            <a:miter lim="800000"/>
            <a:headEnd/>
            <a:tailEnd/>
          </a:ln>
        </p:spPr>
        <p:txBody>
          <a:bodyPr anchor="ctr">
            <a:spAutoFit/>
          </a:bodyPr>
          <a:lstStyle/>
          <a:p>
            <a:pPr algn="just"/>
            <a:r>
              <a:rPr lang="en-US" sz="1100" b="1">
                <a:latin typeface="Times New Roman" pitchFamily="18" charset="0"/>
                <a:cs typeface="Times New Roman" pitchFamily="18" charset="0"/>
              </a:rPr>
              <a:t>Additional Figure 3. </a:t>
            </a:r>
          </a:p>
          <a:p>
            <a:pPr algn="just"/>
            <a:r>
              <a:rPr lang="en-US" sz="1100" u="sng">
                <a:latin typeface="Times New Roman" pitchFamily="18" charset="0"/>
                <a:cs typeface="Times New Roman" pitchFamily="18" charset="0"/>
              </a:rPr>
              <a:t>A. Schematic representation of USP1 protein illustrating the hypothesis that UAF1 and importins might compete for binding to USP1(235-408).</a:t>
            </a:r>
            <a:r>
              <a:rPr lang="en-US" sz="1100">
                <a:latin typeface="Times New Roman" pitchFamily="18" charset="0"/>
                <a:cs typeface="Times New Roman" pitchFamily="18" charset="0"/>
              </a:rPr>
              <a:t> The UAF1-binding motif reported by Villamil et al., (orange) including the S313 phosphorylation site, overlaps with USP1 NLSs (red). In order to test this hypothesis, the variant USP1(235-408NLSm+NLS) (represented below) was generated. In this variant, USP1 NLSs are inactivated, and its nuclear localization is mediated by an SV40 NLS fused to its amino terminus. S313 wild type and S313D phosphomimetic mutants of USP1(235-408NLSm+NLS) were used. </a:t>
            </a:r>
          </a:p>
          <a:p>
            <a:pPr algn="just"/>
            <a:r>
              <a:rPr lang="en-US" sz="1100" u="sng">
                <a:latin typeface="Times New Roman" pitchFamily="18" charset="0"/>
                <a:cs typeface="Times New Roman" pitchFamily="18" charset="0"/>
              </a:rPr>
              <a:t>B. Mutation of USP1 NLSs does not result in UAF1 binding to the 235-408 segment.</a:t>
            </a:r>
            <a:r>
              <a:rPr lang="en-US" sz="1100">
                <a:latin typeface="Times New Roman" pitchFamily="18" charset="0"/>
                <a:cs typeface="Times New Roman" pitchFamily="18" charset="0"/>
              </a:rPr>
              <a:t> Confocal images showing representative examples of the results using the </a:t>
            </a:r>
            <a:r>
              <a:rPr lang="en-US" sz="1100" i="1">
                <a:latin typeface="Times New Roman" pitchFamily="18" charset="0"/>
                <a:cs typeface="Times New Roman" pitchFamily="18" charset="0"/>
              </a:rPr>
              <a:t>in vivo </a:t>
            </a:r>
            <a:r>
              <a:rPr lang="en-US" sz="1100">
                <a:latin typeface="Times New Roman" pitchFamily="18" charset="0"/>
                <a:cs typeface="Times New Roman" pitchFamily="18" charset="0"/>
              </a:rPr>
              <a:t>nuclear relocation assay. 293T cells were co-transfected with UAF1-mRFP and YFP-USP1(235-408), GFP-USP1(235-408NLSm+NLS), and GFP-USP1(235-408NLSm+NLS)</a:t>
            </a:r>
            <a:r>
              <a:rPr lang="en-US" sz="1100" baseline="30000">
                <a:latin typeface="Times New Roman" pitchFamily="18" charset="0"/>
                <a:cs typeface="Times New Roman" pitchFamily="18" charset="0"/>
              </a:rPr>
              <a:t>S313D</a:t>
            </a:r>
            <a:r>
              <a:rPr lang="en-US" sz="1100">
                <a:latin typeface="Times New Roman" pitchFamily="18" charset="0"/>
                <a:cs typeface="Times New Roman" pitchFamily="18" charset="0"/>
              </a:rPr>
              <a:t>. Cells were counterstained with Hoechst to show the nuclei (DNA panels). </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2071</TotalTime>
  <Words>170</Words>
  <Application>Microsoft Office PowerPoint</Application>
  <PresentationFormat>Presentación en pantalla (4:3)</PresentationFormat>
  <Paragraphs>32</Paragraphs>
  <Slides>1</Slides>
  <Notes>0</Notes>
  <HiddenSlides>0</HiddenSlides>
  <MMClips>0</MMClips>
  <ScaleCrop>false</ScaleCrop>
  <HeadingPairs>
    <vt:vector size="8" baseType="variant">
      <vt:variant>
        <vt:lpstr>Fuentes usadas</vt:lpstr>
      </vt:variant>
      <vt:variant>
        <vt:i4>4</vt:i4>
      </vt:variant>
      <vt:variant>
        <vt:lpstr>Plantilla de diseño</vt:lpstr>
      </vt:variant>
      <vt:variant>
        <vt:i4>1</vt:i4>
      </vt:variant>
      <vt:variant>
        <vt:lpstr>Servidores OLE incrustados</vt:lpstr>
      </vt:variant>
      <vt:variant>
        <vt:i4>1</vt:i4>
      </vt:variant>
      <vt:variant>
        <vt:lpstr>Títulos de diapositiva</vt:lpstr>
      </vt:variant>
      <vt:variant>
        <vt:i4>1</vt:i4>
      </vt:variant>
    </vt:vector>
  </HeadingPairs>
  <TitlesOfParts>
    <vt:vector size="7" baseType="lpstr">
      <vt:lpstr>Arial</vt:lpstr>
      <vt:lpstr>Calibri</vt:lpstr>
      <vt:lpstr>Arial Narrow</vt:lpstr>
      <vt:lpstr>Times New Roman</vt:lpstr>
      <vt:lpstr>Diseño predeterminado</vt:lpstr>
      <vt:lpstr>Image</vt:lpstr>
      <vt:lpstr>Diapositiva 1</vt:lpstr>
    </vt:vector>
  </TitlesOfParts>
  <Company>UPV / EHU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UPV / EHU</dc:creator>
  <cp:lastModifiedBy>UPV / EHU</cp:lastModifiedBy>
  <cp:revision>175</cp:revision>
  <dcterms:created xsi:type="dcterms:W3CDTF">2013-10-16T14:59:17Z</dcterms:created>
  <dcterms:modified xsi:type="dcterms:W3CDTF">2014-12-19T10:47:29Z</dcterms:modified>
</cp:coreProperties>
</file>