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794500" cy="992187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92D050"/>
    <a:srgbClr val="FFCC66"/>
    <a:srgbClr val="FF33CC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1" autoAdjust="0"/>
  </p:normalViewPr>
  <p:slideViewPr>
    <p:cSldViewPr>
      <p:cViewPr>
        <p:scale>
          <a:sx n="150" d="100"/>
          <a:sy n="150" d="100"/>
        </p:scale>
        <p:origin x="-1092" y="6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6FF8E-202C-481D-A5AF-193037CD1A5A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99E9E-53EE-4072-8F8C-008EADC350A4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F660B-6317-4A17-884C-0A9C460EC5F9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726A3-F598-4B97-A25F-D25E936B4D91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B7708-F244-49BF-A952-3F0198EB07DB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1A542-93C8-4110-983B-4360DDF07D18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9697A-9F90-46D7-909F-E934A7350F04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2BEDB-2DEE-4E3E-86BC-8BDD4F8226E5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5E345-11D3-4B8C-8CDA-481CE981E7F7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08682-F049-4F01-9216-965574E1F578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9E959-10FD-430F-B2C6-0D224FF2F4CB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681D0E9-9741-4701-9432-C42B0731352C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oleObject" Target="../embeddings/oleObject2.bin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emf"/><Relationship Id="rId17" Type="http://schemas.openxmlformats.org/officeDocument/2006/relationships/image" Target="../media/image19.png"/><Relationship Id="rId25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27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13.emf"/><Relationship Id="rId24" Type="http://schemas.openxmlformats.org/officeDocument/2006/relationships/image" Target="../media/image26.png"/><Relationship Id="rId32" Type="http://schemas.openxmlformats.org/officeDocument/2006/relationships/image" Target="../media/image30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oleObject" Target="../embeddings/oleObject4.bin"/><Relationship Id="rId10" Type="http://schemas.openxmlformats.org/officeDocument/2006/relationships/image" Target="../media/image12.emf"/><Relationship Id="rId19" Type="http://schemas.openxmlformats.org/officeDocument/2006/relationships/image" Target="../media/image21.png"/><Relationship Id="rId31" Type="http://schemas.openxmlformats.org/officeDocument/2006/relationships/image" Target="../media/image29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oleObject" Target="../embeddings/oleObject3.bin"/><Relationship Id="rId30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4"/>
          <p:cNvSpPr>
            <a:spLocks noChangeArrowheads="1"/>
          </p:cNvSpPr>
          <p:nvPr/>
        </p:nvSpPr>
        <p:spPr bwMode="auto">
          <a:xfrm rot="-5400000">
            <a:off x="2524125" y="1019175"/>
            <a:ext cx="7191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ES" sz="700"/>
              <a:t>YFP/GFP</a:t>
            </a:r>
          </a:p>
        </p:txBody>
      </p:sp>
      <p:sp>
        <p:nvSpPr>
          <p:cNvPr id="1031" name="Rectangle 5"/>
          <p:cNvSpPr>
            <a:spLocks noChangeArrowheads="1"/>
          </p:cNvSpPr>
          <p:nvPr/>
        </p:nvSpPr>
        <p:spPr bwMode="auto">
          <a:xfrm rot="-5400000">
            <a:off x="2526506" y="1510507"/>
            <a:ext cx="701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ES" sz="700"/>
              <a:t>UAF1-mRFP</a:t>
            </a:r>
          </a:p>
        </p:txBody>
      </p:sp>
      <p:sp>
        <p:nvSpPr>
          <p:cNvPr id="1032" name="Rectangle 6"/>
          <p:cNvSpPr>
            <a:spLocks noChangeArrowheads="1"/>
          </p:cNvSpPr>
          <p:nvPr/>
        </p:nvSpPr>
        <p:spPr bwMode="auto">
          <a:xfrm rot="-5400000">
            <a:off x="2591594" y="2004219"/>
            <a:ext cx="5588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ES" sz="700"/>
              <a:t>Merge</a:t>
            </a:r>
          </a:p>
        </p:txBody>
      </p:sp>
      <p:sp>
        <p:nvSpPr>
          <p:cNvPr id="1033" name="Rectangle 7"/>
          <p:cNvSpPr>
            <a:spLocks noChangeArrowheads="1"/>
          </p:cNvSpPr>
          <p:nvPr/>
        </p:nvSpPr>
        <p:spPr bwMode="auto">
          <a:xfrm rot="-5400000">
            <a:off x="2664619" y="2499519"/>
            <a:ext cx="4159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ES" sz="700"/>
              <a:t>DNA</a:t>
            </a:r>
          </a:p>
        </p:txBody>
      </p:sp>
      <p:sp>
        <p:nvSpPr>
          <p:cNvPr id="1034" name="Text Box 36"/>
          <p:cNvSpPr txBox="1">
            <a:spLocks noChangeArrowheads="1"/>
          </p:cNvSpPr>
          <p:nvPr/>
        </p:nvSpPr>
        <p:spPr bwMode="auto">
          <a:xfrm>
            <a:off x="3482975" y="690563"/>
            <a:ext cx="4619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sz="700"/>
              <a:t>G667A</a:t>
            </a:r>
          </a:p>
        </p:txBody>
      </p:sp>
      <p:sp>
        <p:nvSpPr>
          <p:cNvPr id="1035" name="Text Box 36"/>
          <p:cNvSpPr txBox="1">
            <a:spLocks noChangeArrowheads="1"/>
          </p:cNvSpPr>
          <p:nvPr/>
        </p:nvSpPr>
        <p:spPr bwMode="auto">
          <a:xfrm>
            <a:off x="4013200" y="690563"/>
            <a:ext cx="4413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sz="700"/>
              <a:t>L669P</a:t>
            </a:r>
          </a:p>
        </p:txBody>
      </p:sp>
      <p:sp>
        <p:nvSpPr>
          <p:cNvPr id="1036" name="Text Box 36"/>
          <p:cNvSpPr txBox="1">
            <a:spLocks noChangeArrowheads="1"/>
          </p:cNvSpPr>
          <p:nvPr/>
        </p:nvSpPr>
        <p:spPr bwMode="auto">
          <a:xfrm>
            <a:off x="4535488" y="690563"/>
            <a:ext cx="44608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sz="700"/>
              <a:t>K673T</a:t>
            </a:r>
          </a:p>
        </p:txBody>
      </p:sp>
      <p:sp>
        <p:nvSpPr>
          <p:cNvPr id="1037" name="Text Box 36"/>
          <p:cNvSpPr txBox="1">
            <a:spLocks noChangeArrowheads="1"/>
          </p:cNvSpPr>
          <p:nvPr/>
        </p:nvSpPr>
        <p:spPr bwMode="auto">
          <a:xfrm>
            <a:off x="5041900" y="690563"/>
            <a:ext cx="446088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sz="700"/>
              <a:t>A676T</a:t>
            </a:r>
          </a:p>
        </p:txBody>
      </p:sp>
      <p:sp>
        <p:nvSpPr>
          <p:cNvPr id="1038" name="Text Box 7"/>
          <p:cNvSpPr txBox="1">
            <a:spLocks noChangeArrowheads="1"/>
          </p:cNvSpPr>
          <p:nvPr/>
        </p:nvSpPr>
        <p:spPr bwMode="auto">
          <a:xfrm>
            <a:off x="398463" y="468313"/>
            <a:ext cx="293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altLang="es-ES" sz="1200" b="1"/>
              <a:t>A</a:t>
            </a:r>
          </a:p>
        </p:txBody>
      </p:sp>
      <p:sp>
        <p:nvSpPr>
          <p:cNvPr id="1039" name="Text Box 4"/>
          <p:cNvSpPr txBox="1">
            <a:spLocks noChangeArrowheads="1"/>
          </p:cNvSpPr>
          <p:nvPr/>
        </p:nvSpPr>
        <p:spPr bwMode="auto">
          <a:xfrm>
            <a:off x="404813" y="179388"/>
            <a:ext cx="15684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sz="1200" b="1"/>
              <a:t>Additional Figure 5</a:t>
            </a:r>
          </a:p>
        </p:txBody>
      </p:sp>
      <p:sp>
        <p:nvSpPr>
          <p:cNvPr id="1040" name="Rectangle 24"/>
          <p:cNvSpPr>
            <a:spLocks noChangeArrowheads="1"/>
          </p:cNvSpPr>
          <p:nvPr/>
        </p:nvSpPr>
        <p:spPr bwMode="auto">
          <a:xfrm>
            <a:off x="2849563" y="682625"/>
            <a:ext cx="71913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ES" sz="700"/>
              <a:t>YFP vector</a:t>
            </a:r>
          </a:p>
        </p:txBody>
      </p:sp>
      <p:sp>
        <p:nvSpPr>
          <p:cNvPr id="1041" name="Rectangle 24"/>
          <p:cNvSpPr>
            <a:spLocks noChangeArrowheads="1"/>
          </p:cNvSpPr>
          <p:nvPr/>
        </p:nvSpPr>
        <p:spPr bwMode="auto">
          <a:xfrm>
            <a:off x="3408363" y="539750"/>
            <a:ext cx="7175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ES" sz="700"/>
              <a:t>GFP-USP1</a:t>
            </a:r>
          </a:p>
        </p:txBody>
      </p:sp>
      <p:sp>
        <p:nvSpPr>
          <p:cNvPr id="1042" name="Line 62"/>
          <p:cNvSpPr>
            <a:spLocks noChangeShapeType="1"/>
          </p:cNvSpPr>
          <p:nvPr/>
        </p:nvSpPr>
        <p:spPr bwMode="auto">
          <a:xfrm>
            <a:off x="3463925" y="717550"/>
            <a:ext cx="2051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781175" y="1989138"/>
            <a:ext cx="349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600" dirty="0">
                <a:latin typeface="+mn-lt"/>
                <a:cs typeface="Arial" charset="0"/>
              </a:rPr>
              <a:t>115</a:t>
            </a:r>
            <a:endParaRPr lang="el-GR" sz="600" dirty="0">
              <a:latin typeface="+mn-lt"/>
              <a:cs typeface="Arial" charset="0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1781175" y="2251075"/>
            <a:ext cx="3492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600" dirty="0">
                <a:latin typeface="+mn-lt"/>
                <a:cs typeface="Arial" charset="0"/>
              </a:rPr>
              <a:t>82</a:t>
            </a:r>
            <a:endParaRPr lang="el-GR" sz="600" dirty="0">
              <a:latin typeface="+mn-lt"/>
              <a:cs typeface="Arial" charset="0"/>
            </a:endParaRPr>
          </a:p>
        </p:txBody>
      </p:sp>
      <p:sp>
        <p:nvSpPr>
          <p:cNvPr id="1045" name="Text Box 12"/>
          <p:cNvSpPr txBox="1">
            <a:spLocks noChangeArrowheads="1"/>
          </p:cNvSpPr>
          <p:nvPr/>
        </p:nvSpPr>
        <p:spPr bwMode="auto">
          <a:xfrm>
            <a:off x="1781175" y="2590800"/>
            <a:ext cx="3444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">
                <a:cs typeface="Arial" charset="0"/>
              </a:rPr>
              <a:t>37</a:t>
            </a:r>
            <a:endParaRPr lang="el-GR" sz="600">
              <a:cs typeface="Arial" charset="0"/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1781175" y="1552575"/>
            <a:ext cx="2873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600" dirty="0">
                <a:latin typeface="+mn-lt"/>
                <a:cs typeface="Arial" charset="0"/>
              </a:rPr>
              <a:t>37</a:t>
            </a:r>
            <a:endParaRPr lang="el-GR" sz="600" dirty="0">
              <a:latin typeface="+mn-lt"/>
              <a:cs typeface="Arial" charset="0"/>
            </a:endParaRPr>
          </a:p>
        </p:txBody>
      </p:sp>
      <p:sp>
        <p:nvSpPr>
          <p:cNvPr id="1047" name="Text Box 18"/>
          <p:cNvSpPr txBox="1">
            <a:spLocks noChangeArrowheads="1"/>
          </p:cNvSpPr>
          <p:nvPr/>
        </p:nvSpPr>
        <p:spPr bwMode="auto">
          <a:xfrm>
            <a:off x="1781175" y="1433513"/>
            <a:ext cx="28257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">
                <a:cs typeface="Arial" charset="0"/>
              </a:rPr>
              <a:t>37 </a:t>
            </a:r>
            <a:endParaRPr lang="el-GR" sz="600">
              <a:cs typeface="Arial" charset="0"/>
            </a:endParaRPr>
          </a:p>
        </p:txBody>
      </p:sp>
      <p:sp>
        <p:nvSpPr>
          <p:cNvPr id="9" name="Text Box 37"/>
          <p:cNvSpPr txBox="1">
            <a:spLocks noChangeArrowheads="1"/>
          </p:cNvSpPr>
          <p:nvPr/>
        </p:nvSpPr>
        <p:spPr bwMode="auto">
          <a:xfrm>
            <a:off x="1727200" y="1241425"/>
            <a:ext cx="57467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600" dirty="0">
                <a:latin typeface="+mn-lt"/>
              </a:rPr>
              <a:t>MW (</a:t>
            </a:r>
            <a:r>
              <a:rPr lang="es-ES" sz="600" dirty="0" err="1">
                <a:latin typeface="+mn-lt"/>
              </a:rPr>
              <a:t>KDa</a:t>
            </a:r>
            <a:r>
              <a:rPr lang="es-ES" sz="600" dirty="0">
                <a:latin typeface="+mn-lt"/>
              </a:rPr>
              <a:t>)</a:t>
            </a:r>
          </a:p>
        </p:txBody>
      </p:sp>
      <p:sp>
        <p:nvSpPr>
          <p:cNvPr id="10" name="Line 110"/>
          <p:cNvSpPr>
            <a:spLocks noChangeShapeType="1"/>
          </p:cNvSpPr>
          <p:nvPr/>
        </p:nvSpPr>
        <p:spPr bwMode="auto">
          <a:xfrm>
            <a:off x="611188" y="1079500"/>
            <a:ext cx="1474787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S" sz="700">
              <a:latin typeface="+mn-lt"/>
            </a:endParaRPr>
          </a:p>
        </p:txBody>
      </p:sp>
      <p:sp>
        <p:nvSpPr>
          <p:cNvPr id="1050" name="Text Box 111"/>
          <p:cNvSpPr txBox="1">
            <a:spLocks noChangeArrowheads="1"/>
          </p:cNvSpPr>
          <p:nvPr/>
        </p:nvSpPr>
        <p:spPr bwMode="auto">
          <a:xfrm rot="-2700000">
            <a:off x="952500" y="1133475"/>
            <a:ext cx="35401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700">
                <a:cs typeface="Arial" charset="0"/>
              </a:rPr>
              <a:t>WT</a:t>
            </a:r>
          </a:p>
        </p:txBody>
      </p:sp>
      <p:sp>
        <p:nvSpPr>
          <p:cNvPr id="1051" name="Text Box 111"/>
          <p:cNvSpPr txBox="1">
            <a:spLocks noChangeArrowheads="1"/>
          </p:cNvSpPr>
          <p:nvPr/>
        </p:nvSpPr>
        <p:spPr bwMode="auto">
          <a:xfrm>
            <a:off x="488950" y="876300"/>
            <a:ext cx="17795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800">
                <a:cs typeface="Arial" charset="0"/>
              </a:rPr>
              <a:t>Xpress-UAF1+ GFP-USP1 (+HU)</a:t>
            </a:r>
          </a:p>
        </p:txBody>
      </p:sp>
      <p:sp>
        <p:nvSpPr>
          <p:cNvPr id="1052" name="Text Box 66"/>
          <p:cNvSpPr txBox="1">
            <a:spLocks noChangeArrowheads="1"/>
          </p:cNvSpPr>
          <p:nvPr/>
        </p:nvSpPr>
        <p:spPr bwMode="auto">
          <a:xfrm>
            <a:off x="541338" y="2503488"/>
            <a:ext cx="5016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l-GR" sz="700">
                <a:cs typeface="Arial" charset="0"/>
              </a:rPr>
              <a:t>β</a:t>
            </a:r>
            <a:r>
              <a:rPr lang="es-ES" sz="700">
                <a:cs typeface="Arial" charset="0"/>
              </a:rPr>
              <a:t>-actin</a:t>
            </a:r>
            <a:endParaRPr lang="el-GR" sz="700">
              <a:cs typeface="Arial" charset="0"/>
            </a:endParaRPr>
          </a:p>
        </p:txBody>
      </p:sp>
      <p:sp>
        <p:nvSpPr>
          <p:cNvPr id="1053" name="Text Box 87"/>
          <p:cNvSpPr txBox="1">
            <a:spLocks noChangeArrowheads="1"/>
          </p:cNvSpPr>
          <p:nvPr/>
        </p:nvSpPr>
        <p:spPr bwMode="auto">
          <a:xfrm>
            <a:off x="617538" y="1952625"/>
            <a:ext cx="4254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700">
                <a:cs typeface="Arial" charset="0"/>
              </a:rPr>
              <a:t>USP1</a:t>
            </a:r>
            <a:endParaRPr lang="el-GR" sz="700">
              <a:cs typeface="Arial" charset="0"/>
            </a:endParaRPr>
          </a:p>
        </p:txBody>
      </p:sp>
      <p:sp>
        <p:nvSpPr>
          <p:cNvPr id="15" name="Text Box 87"/>
          <p:cNvSpPr txBox="1">
            <a:spLocks noChangeArrowheads="1"/>
          </p:cNvSpPr>
          <p:nvPr/>
        </p:nvSpPr>
        <p:spPr bwMode="auto">
          <a:xfrm>
            <a:off x="454025" y="1309688"/>
            <a:ext cx="5889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" sz="700" dirty="0" err="1">
                <a:latin typeface="+mn-lt"/>
                <a:cs typeface="Arial" charset="0"/>
              </a:rPr>
              <a:t>ubPCNA</a:t>
            </a:r>
            <a:endParaRPr lang="el-GR" sz="700" dirty="0">
              <a:latin typeface="+mn-lt"/>
              <a:cs typeface="Arial" charset="0"/>
            </a:endParaRP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333375" y="1616075"/>
            <a:ext cx="70961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" sz="700" dirty="0">
                <a:latin typeface="+mn-lt"/>
              </a:rPr>
              <a:t>PCNA</a:t>
            </a:r>
          </a:p>
        </p:txBody>
      </p:sp>
      <p:sp>
        <p:nvSpPr>
          <p:cNvPr id="1056" name="Text Box 111"/>
          <p:cNvSpPr txBox="1">
            <a:spLocks noChangeArrowheads="1"/>
          </p:cNvSpPr>
          <p:nvPr/>
        </p:nvSpPr>
        <p:spPr bwMode="auto">
          <a:xfrm rot="-2700000">
            <a:off x="1189038" y="1117600"/>
            <a:ext cx="4318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600">
                <a:cs typeface="Arial" charset="0"/>
              </a:rPr>
              <a:t>C90S</a:t>
            </a:r>
          </a:p>
        </p:txBody>
      </p:sp>
      <p:sp>
        <p:nvSpPr>
          <p:cNvPr id="1057" name="Text Box 87"/>
          <p:cNvSpPr txBox="1">
            <a:spLocks noChangeArrowheads="1"/>
          </p:cNvSpPr>
          <p:nvPr/>
        </p:nvSpPr>
        <p:spPr bwMode="auto">
          <a:xfrm>
            <a:off x="612775" y="2260600"/>
            <a:ext cx="43021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700">
                <a:cs typeface="Arial" charset="0"/>
              </a:rPr>
              <a:t>UAF1</a:t>
            </a:r>
            <a:endParaRPr lang="el-GR" sz="700">
              <a:cs typeface="Arial" charset="0"/>
            </a:endParaRPr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1819275" y="1533525"/>
            <a:ext cx="4286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>
            <a:off x="1819275" y="2346325"/>
            <a:ext cx="4286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1819275" y="2695575"/>
            <a:ext cx="4286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1819275" y="1641475"/>
            <a:ext cx="4286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23" name="Line 11"/>
          <p:cNvSpPr>
            <a:spLocks noChangeShapeType="1"/>
          </p:cNvSpPr>
          <p:nvPr/>
        </p:nvSpPr>
        <p:spPr bwMode="auto">
          <a:xfrm>
            <a:off x="1819275" y="2093913"/>
            <a:ext cx="4286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1063" name="Text Box 111"/>
          <p:cNvSpPr txBox="1">
            <a:spLocks noChangeArrowheads="1"/>
          </p:cNvSpPr>
          <p:nvPr/>
        </p:nvSpPr>
        <p:spPr bwMode="auto">
          <a:xfrm rot="-2700000">
            <a:off x="1498600" y="1104900"/>
            <a:ext cx="488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600">
                <a:cs typeface="Arial" charset="0"/>
              </a:rPr>
              <a:t>GG/AA</a:t>
            </a:r>
          </a:p>
        </p:txBody>
      </p:sp>
      <p:pic>
        <p:nvPicPr>
          <p:cNvPr id="1064" name="Picture 8"/>
          <p:cNvPicPr preferRelativeResize="0">
            <a:picLocks noChangeArrowheads="1"/>
          </p:cNvPicPr>
          <p:nvPr/>
        </p:nvPicPr>
        <p:blipFill>
          <a:blip r:embed="rId3"/>
          <a:srcRect l="89388" r="1331" b="-3627"/>
          <a:stretch>
            <a:fillRect/>
          </a:stretch>
        </p:blipFill>
        <p:spPr bwMode="auto">
          <a:xfrm>
            <a:off x="1541463" y="2514600"/>
            <a:ext cx="2555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" name="Picture 9"/>
          <p:cNvPicPr preferRelativeResize="0">
            <a:picLocks noChangeArrowheads="1"/>
          </p:cNvPicPr>
          <p:nvPr/>
        </p:nvPicPr>
        <p:blipFill>
          <a:blip r:embed="rId4"/>
          <a:srcRect l="90208"/>
          <a:stretch>
            <a:fillRect/>
          </a:stretch>
        </p:blipFill>
        <p:spPr bwMode="auto">
          <a:xfrm>
            <a:off x="1538288" y="1919288"/>
            <a:ext cx="261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6" name="Picture 10"/>
          <p:cNvPicPr preferRelativeResize="0">
            <a:picLocks noChangeArrowheads="1"/>
          </p:cNvPicPr>
          <p:nvPr/>
        </p:nvPicPr>
        <p:blipFill>
          <a:blip r:embed="rId5"/>
          <a:srcRect l="90147" r="46"/>
          <a:stretch>
            <a:fillRect/>
          </a:stretch>
        </p:blipFill>
        <p:spPr bwMode="auto">
          <a:xfrm>
            <a:off x="1538288" y="1630363"/>
            <a:ext cx="2603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7" name="Picture 11"/>
          <p:cNvPicPr preferRelativeResize="0">
            <a:picLocks noChangeArrowheads="1"/>
          </p:cNvPicPr>
          <p:nvPr/>
        </p:nvPicPr>
        <p:blipFill>
          <a:blip r:embed="rId6"/>
          <a:srcRect l="90021"/>
          <a:stretch>
            <a:fillRect/>
          </a:stretch>
        </p:blipFill>
        <p:spPr bwMode="auto">
          <a:xfrm>
            <a:off x="1535113" y="1322388"/>
            <a:ext cx="2651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8" name="Picture 12"/>
          <p:cNvPicPr preferRelativeResize="0">
            <a:picLocks noChangeArrowheads="1"/>
          </p:cNvPicPr>
          <p:nvPr/>
        </p:nvPicPr>
        <p:blipFill>
          <a:blip r:embed="rId7"/>
          <a:srcRect l="88426" t="6635" r="1701"/>
          <a:stretch>
            <a:fillRect/>
          </a:stretch>
        </p:blipFill>
        <p:spPr bwMode="auto">
          <a:xfrm>
            <a:off x="1531938" y="2224088"/>
            <a:ext cx="2667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9" name="Picture 11"/>
          <p:cNvPicPr preferRelativeResize="0">
            <a:picLocks noChangeArrowheads="1"/>
          </p:cNvPicPr>
          <p:nvPr/>
        </p:nvPicPr>
        <p:blipFill>
          <a:blip r:embed="rId8"/>
          <a:srcRect r="79353" b="-1009"/>
          <a:stretch>
            <a:fillRect/>
          </a:stretch>
        </p:blipFill>
        <p:spPr bwMode="auto">
          <a:xfrm>
            <a:off x="993775" y="1323975"/>
            <a:ext cx="5476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0" name="Picture 10"/>
          <p:cNvPicPr preferRelativeResize="0">
            <a:picLocks noChangeArrowheads="1"/>
          </p:cNvPicPr>
          <p:nvPr/>
        </p:nvPicPr>
        <p:blipFill>
          <a:blip r:embed="rId5"/>
          <a:srcRect t="2222" r="79353" b="2808"/>
          <a:stretch>
            <a:fillRect/>
          </a:stretch>
        </p:blipFill>
        <p:spPr bwMode="auto">
          <a:xfrm>
            <a:off x="989013" y="1630363"/>
            <a:ext cx="5492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1" name="Picture 9"/>
          <p:cNvPicPr preferRelativeResize="0">
            <a:picLocks noChangeArrowheads="1"/>
          </p:cNvPicPr>
          <p:nvPr/>
        </p:nvPicPr>
        <p:blipFill>
          <a:blip r:embed="rId4"/>
          <a:srcRect l="609" r="78870" b="269"/>
          <a:stretch>
            <a:fillRect/>
          </a:stretch>
        </p:blipFill>
        <p:spPr bwMode="auto">
          <a:xfrm>
            <a:off x="989013" y="1919288"/>
            <a:ext cx="5492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2" name="Picture 12"/>
          <p:cNvPicPr preferRelativeResize="0">
            <a:picLocks noChangeArrowheads="1"/>
          </p:cNvPicPr>
          <p:nvPr/>
        </p:nvPicPr>
        <p:blipFill>
          <a:blip r:embed="rId9"/>
          <a:srcRect l="-111" t="3369" r="80475" b="3378"/>
          <a:stretch>
            <a:fillRect/>
          </a:stretch>
        </p:blipFill>
        <p:spPr bwMode="auto">
          <a:xfrm>
            <a:off x="993775" y="2224088"/>
            <a:ext cx="53816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3" name="Picture 8"/>
          <p:cNvPicPr preferRelativeResize="0">
            <a:picLocks noChangeArrowheads="1"/>
          </p:cNvPicPr>
          <p:nvPr/>
        </p:nvPicPr>
        <p:blipFill>
          <a:blip r:embed="rId3"/>
          <a:srcRect l="1923" r="78996" b="-1208"/>
          <a:stretch>
            <a:fillRect/>
          </a:stretch>
        </p:blipFill>
        <p:spPr bwMode="auto">
          <a:xfrm>
            <a:off x="990600" y="2511425"/>
            <a:ext cx="5476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34 Rectángulo"/>
          <p:cNvSpPr/>
          <p:nvPr/>
        </p:nvSpPr>
        <p:spPr>
          <a:xfrm>
            <a:off x="989013" y="1320800"/>
            <a:ext cx="811212" cy="2762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6" name="35 Rectángulo"/>
          <p:cNvSpPr/>
          <p:nvPr/>
        </p:nvSpPr>
        <p:spPr>
          <a:xfrm>
            <a:off x="989013" y="1622425"/>
            <a:ext cx="811212" cy="2714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7" name="36 Rectángulo"/>
          <p:cNvSpPr/>
          <p:nvPr/>
        </p:nvSpPr>
        <p:spPr>
          <a:xfrm>
            <a:off x="989013" y="1920875"/>
            <a:ext cx="811212" cy="2714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8" name="37 Rectángulo"/>
          <p:cNvSpPr/>
          <p:nvPr/>
        </p:nvSpPr>
        <p:spPr>
          <a:xfrm>
            <a:off x="989013" y="2219325"/>
            <a:ext cx="811212" cy="2635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9" name="38 Rectángulo"/>
          <p:cNvSpPr/>
          <p:nvPr/>
        </p:nvSpPr>
        <p:spPr>
          <a:xfrm>
            <a:off x="989013" y="2516188"/>
            <a:ext cx="811212" cy="20478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40" name="39 Conector recto"/>
          <p:cNvCxnSpPr/>
          <p:nvPr/>
        </p:nvCxnSpPr>
        <p:spPr>
          <a:xfrm>
            <a:off x="1528763" y="1330325"/>
            <a:ext cx="0" cy="1373188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0" name="Text Box 12"/>
          <p:cNvSpPr txBox="1">
            <a:spLocks noChangeArrowheads="1"/>
          </p:cNvSpPr>
          <p:nvPr/>
        </p:nvSpPr>
        <p:spPr bwMode="auto">
          <a:xfrm>
            <a:off x="1790700" y="2432050"/>
            <a:ext cx="3444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">
                <a:cs typeface="Arial" charset="0"/>
              </a:rPr>
              <a:t>49</a:t>
            </a:r>
            <a:endParaRPr lang="el-GR" sz="600">
              <a:cs typeface="Arial" charset="0"/>
            </a:endParaRPr>
          </a:p>
        </p:txBody>
      </p:sp>
      <p:sp>
        <p:nvSpPr>
          <p:cNvPr id="42" name="Line 11"/>
          <p:cNvSpPr>
            <a:spLocks noChangeShapeType="1"/>
          </p:cNvSpPr>
          <p:nvPr/>
        </p:nvSpPr>
        <p:spPr bwMode="auto">
          <a:xfrm>
            <a:off x="1828800" y="2536825"/>
            <a:ext cx="4286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1082" name="Text Box 7"/>
          <p:cNvSpPr txBox="1">
            <a:spLocks noChangeArrowheads="1"/>
          </p:cNvSpPr>
          <p:nvPr/>
        </p:nvSpPr>
        <p:spPr bwMode="auto">
          <a:xfrm>
            <a:off x="2420938" y="468313"/>
            <a:ext cx="293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altLang="es-ES" sz="1200" b="1"/>
              <a:t>B</a:t>
            </a:r>
          </a:p>
        </p:txBody>
      </p:sp>
      <p:pic>
        <p:nvPicPr>
          <p:cNvPr id="1083" name="Picture 103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57263" y="3763963"/>
            <a:ext cx="2519362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84" name="Picture 104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57263" y="4019550"/>
            <a:ext cx="2519362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85" name="Picture 105"/>
          <p:cNvPicPr>
            <a:picLocks noChangeArrowheads="1"/>
          </p:cNvPicPr>
          <p:nvPr/>
        </p:nvPicPr>
        <p:blipFill>
          <a:blip r:embed="rId12"/>
          <a:srcRect t="13260" b="33482"/>
          <a:stretch>
            <a:fillRect/>
          </a:stretch>
        </p:blipFill>
        <p:spPr bwMode="auto">
          <a:xfrm>
            <a:off x="957263" y="4287838"/>
            <a:ext cx="2519362" cy="252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86" name="Text Box 78"/>
          <p:cNvSpPr txBox="1">
            <a:spLocks noChangeArrowheads="1"/>
          </p:cNvSpPr>
          <p:nvPr/>
        </p:nvSpPr>
        <p:spPr bwMode="auto">
          <a:xfrm rot="-5400000">
            <a:off x="934244" y="3547269"/>
            <a:ext cx="35718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WT</a:t>
            </a:r>
          </a:p>
        </p:txBody>
      </p:sp>
      <p:sp>
        <p:nvSpPr>
          <p:cNvPr id="1087" name="Text Box 78"/>
          <p:cNvSpPr txBox="1">
            <a:spLocks noChangeArrowheads="1"/>
          </p:cNvSpPr>
          <p:nvPr/>
        </p:nvSpPr>
        <p:spPr bwMode="auto">
          <a:xfrm rot="-5400000">
            <a:off x="1127919" y="3518694"/>
            <a:ext cx="41433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C90S</a:t>
            </a:r>
          </a:p>
        </p:txBody>
      </p:sp>
      <p:sp>
        <p:nvSpPr>
          <p:cNvPr id="1088" name="Text Box 78"/>
          <p:cNvSpPr txBox="1">
            <a:spLocks noChangeArrowheads="1"/>
          </p:cNvSpPr>
          <p:nvPr/>
        </p:nvSpPr>
        <p:spPr bwMode="auto">
          <a:xfrm rot="-5400000">
            <a:off x="1305719" y="3477419"/>
            <a:ext cx="49688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GG/AA</a:t>
            </a:r>
          </a:p>
        </p:txBody>
      </p:sp>
      <p:sp>
        <p:nvSpPr>
          <p:cNvPr id="1089" name="Text Box 78"/>
          <p:cNvSpPr txBox="1">
            <a:spLocks noChangeArrowheads="1"/>
          </p:cNvSpPr>
          <p:nvPr/>
        </p:nvSpPr>
        <p:spPr bwMode="auto">
          <a:xfrm rot="-5400000">
            <a:off x="1400969" y="3364706"/>
            <a:ext cx="723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G667A</a:t>
            </a:r>
          </a:p>
        </p:txBody>
      </p:sp>
      <p:sp>
        <p:nvSpPr>
          <p:cNvPr id="1090" name="Text Box 78"/>
          <p:cNvSpPr txBox="1">
            <a:spLocks noChangeArrowheads="1"/>
          </p:cNvSpPr>
          <p:nvPr/>
        </p:nvSpPr>
        <p:spPr bwMode="auto">
          <a:xfrm rot="-5400000">
            <a:off x="1842294" y="3378994"/>
            <a:ext cx="69373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L669P</a:t>
            </a:r>
          </a:p>
        </p:txBody>
      </p:sp>
      <p:sp>
        <p:nvSpPr>
          <p:cNvPr id="1091" name="Text Box 78"/>
          <p:cNvSpPr txBox="1">
            <a:spLocks noChangeArrowheads="1"/>
          </p:cNvSpPr>
          <p:nvPr/>
        </p:nvSpPr>
        <p:spPr bwMode="auto">
          <a:xfrm rot="-5400000">
            <a:off x="2305845" y="3383756"/>
            <a:ext cx="684212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K673T</a:t>
            </a:r>
          </a:p>
        </p:txBody>
      </p:sp>
      <p:sp>
        <p:nvSpPr>
          <p:cNvPr id="1092" name="Text Box 78"/>
          <p:cNvSpPr txBox="1">
            <a:spLocks noChangeArrowheads="1"/>
          </p:cNvSpPr>
          <p:nvPr/>
        </p:nvSpPr>
        <p:spPr bwMode="auto">
          <a:xfrm rot="-5400000">
            <a:off x="2729707" y="3367881"/>
            <a:ext cx="715962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A676T</a:t>
            </a:r>
          </a:p>
        </p:txBody>
      </p:sp>
      <p:cxnSp>
        <p:nvCxnSpPr>
          <p:cNvPr id="236" name="55 Conector recto"/>
          <p:cNvCxnSpPr/>
          <p:nvPr/>
        </p:nvCxnSpPr>
        <p:spPr bwMode="auto">
          <a:xfrm>
            <a:off x="955675" y="3194050"/>
            <a:ext cx="251936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4" name="Text Box 23"/>
          <p:cNvSpPr txBox="1">
            <a:spLocks noChangeArrowheads="1"/>
          </p:cNvSpPr>
          <p:nvPr/>
        </p:nvSpPr>
        <p:spPr bwMode="auto">
          <a:xfrm>
            <a:off x="3395663" y="3625850"/>
            <a:ext cx="5302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"/>
              <a:t>MW(KDa)</a:t>
            </a:r>
          </a:p>
        </p:txBody>
      </p:sp>
      <p:sp>
        <p:nvSpPr>
          <p:cNvPr id="1095" name="Text Box 78"/>
          <p:cNvSpPr txBox="1">
            <a:spLocks noChangeArrowheads="1"/>
          </p:cNvSpPr>
          <p:nvPr/>
        </p:nvSpPr>
        <p:spPr bwMode="auto">
          <a:xfrm rot="-5400000">
            <a:off x="1620838" y="3365500"/>
            <a:ext cx="7239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G667A(</a:t>
            </a:r>
            <a:r>
              <a:rPr lang="es-ES" sz="700">
                <a:solidFill>
                  <a:srgbClr val="FF0000"/>
                </a:solidFill>
              </a:rPr>
              <a:t>S90</a:t>
            </a:r>
            <a:r>
              <a:rPr lang="es-ES" sz="700"/>
              <a:t>)</a:t>
            </a:r>
          </a:p>
        </p:txBody>
      </p:sp>
      <p:sp>
        <p:nvSpPr>
          <p:cNvPr id="1096" name="Text Box 78"/>
          <p:cNvSpPr txBox="1">
            <a:spLocks noChangeArrowheads="1"/>
          </p:cNvSpPr>
          <p:nvPr/>
        </p:nvSpPr>
        <p:spPr bwMode="auto">
          <a:xfrm rot="-5400000">
            <a:off x="2085182" y="3380581"/>
            <a:ext cx="693738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L669P(</a:t>
            </a:r>
            <a:r>
              <a:rPr lang="es-ES" sz="700">
                <a:solidFill>
                  <a:srgbClr val="FF0000"/>
                </a:solidFill>
              </a:rPr>
              <a:t>S90</a:t>
            </a:r>
            <a:r>
              <a:rPr lang="es-ES" sz="700"/>
              <a:t>)</a:t>
            </a:r>
          </a:p>
        </p:txBody>
      </p:sp>
      <p:sp>
        <p:nvSpPr>
          <p:cNvPr id="1097" name="Text Box 78"/>
          <p:cNvSpPr txBox="1">
            <a:spLocks noChangeArrowheads="1"/>
          </p:cNvSpPr>
          <p:nvPr/>
        </p:nvSpPr>
        <p:spPr bwMode="auto">
          <a:xfrm rot="-5400000">
            <a:off x="2507456" y="3385344"/>
            <a:ext cx="68421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K673T(</a:t>
            </a:r>
            <a:r>
              <a:rPr lang="es-ES" sz="700">
                <a:solidFill>
                  <a:srgbClr val="FF0000"/>
                </a:solidFill>
              </a:rPr>
              <a:t>S90</a:t>
            </a:r>
            <a:r>
              <a:rPr lang="es-ES" sz="700"/>
              <a:t>)</a:t>
            </a:r>
          </a:p>
        </p:txBody>
      </p:sp>
      <p:sp>
        <p:nvSpPr>
          <p:cNvPr id="1098" name="Text Box 78"/>
          <p:cNvSpPr txBox="1">
            <a:spLocks noChangeArrowheads="1"/>
          </p:cNvSpPr>
          <p:nvPr/>
        </p:nvSpPr>
        <p:spPr bwMode="auto">
          <a:xfrm rot="-5400000">
            <a:off x="2969419" y="3369469"/>
            <a:ext cx="715963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00"/>
              <a:t>A676T(</a:t>
            </a:r>
            <a:r>
              <a:rPr lang="es-ES" sz="700">
                <a:solidFill>
                  <a:srgbClr val="FF0000"/>
                </a:solidFill>
              </a:rPr>
              <a:t>S90</a:t>
            </a:r>
            <a:r>
              <a:rPr lang="es-ES" sz="700"/>
              <a:t>)</a:t>
            </a:r>
          </a:p>
        </p:txBody>
      </p:sp>
      <p:sp>
        <p:nvSpPr>
          <p:cNvPr id="1099" name="Text Box 111"/>
          <p:cNvSpPr txBox="1">
            <a:spLocks noChangeArrowheads="1"/>
          </p:cNvSpPr>
          <p:nvPr/>
        </p:nvSpPr>
        <p:spPr bwMode="auto">
          <a:xfrm>
            <a:off x="1271588" y="2987675"/>
            <a:ext cx="18621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800">
                <a:cs typeface="Arial" charset="0"/>
              </a:rPr>
              <a:t>Xpress-UAF1+GFP-USP1</a:t>
            </a:r>
          </a:p>
        </p:txBody>
      </p:sp>
      <p:sp>
        <p:nvSpPr>
          <p:cNvPr id="1100" name="Text Box 81"/>
          <p:cNvSpPr txBox="1">
            <a:spLocks noChangeArrowheads="1"/>
          </p:cNvSpPr>
          <p:nvPr/>
        </p:nvSpPr>
        <p:spPr bwMode="auto">
          <a:xfrm>
            <a:off x="3414713" y="3752850"/>
            <a:ext cx="647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"/>
              <a:t>-115</a:t>
            </a:r>
          </a:p>
        </p:txBody>
      </p:sp>
      <p:sp>
        <p:nvSpPr>
          <p:cNvPr id="1101" name="Text Box 82"/>
          <p:cNvSpPr txBox="1">
            <a:spLocks noChangeArrowheads="1"/>
          </p:cNvSpPr>
          <p:nvPr/>
        </p:nvSpPr>
        <p:spPr bwMode="auto">
          <a:xfrm>
            <a:off x="3409950" y="4013200"/>
            <a:ext cx="647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"/>
              <a:t>-82</a:t>
            </a:r>
          </a:p>
        </p:txBody>
      </p:sp>
      <p:sp>
        <p:nvSpPr>
          <p:cNvPr id="1102" name="Text Box 83"/>
          <p:cNvSpPr txBox="1">
            <a:spLocks noChangeArrowheads="1"/>
          </p:cNvSpPr>
          <p:nvPr/>
        </p:nvSpPr>
        <p:spPr bwMode="auto">
          <a:xfrm>
            <a:off x="3414713" y="4216400"/>
            <a:ext cx="647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"/>
              <a:t>-64</a:t>
            </a:r>
          </a:p>
        </p:txBody>
      </p:sp>
      <p:sp>
        <p:nvSpPr>
          <p:cNvPr id="1103" name="Text Box 84"/>
          <p:cNvSpPr txBox="1">
            <a:spLocks noChangeArrowheads="1"/>
          </p:cNvSpPr>
          <p:nvPr/>
        </p:nvSpPr>
        <p:spPr bwMode="auto">
          <a:xfrm>
            <a:off x="3414713" y="4398963"/>
            <a:ext cx="647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"/>
              <a:t>-49</a:t>
            </a:r>
          </a:p>
        </p:txBody>
      </p:sp>
      <p:sp>
        <p:nvSpPr>
          <p:cNvPr id="1104" name="Text Box 86"/>
          <p:cNvSpPr txBox="1">
            <a:spLocks noChangeArrowheads="1"/>
          </p:cNvSpPr>
          <p:nvPr/>
        </p:nvSpPr>
        <p:spPr bwMode="auto">
          <a:xfrm>
            <a:off x="500063" y="3995738"/>
            <a:ext cx="5095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800">
                <a:cs typeface="Arial" charset="0"/>
              </a:rPr>
              <a:t>UAF1</a:t>
            </a:r>
            <a:endParaRPr lang="el-GR" sz="800">
              <a:cs typeface="Arial" charset="0"/>
            </a:endParaRPr>
          </a:p>
        </p:txBody>
      </p:sp>
      <p:sp>
        <p:nvSpPr>
          <p:cNvPr id="1105" name="Text Box 87"/>
          <p:cNvSpPr txBox="1">
            <a:spLocks noChangeArrowheads="1"/>
          </p:cNvSpPr>
          <p:nvPr/>
        </p:nvSpPr>
        <p:spPr bwMode="auto">
          <a:xfrm>
            <a:off x="412750" y="3762375"/>
            <a:ext cx="5969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800">
                <a:cs typeface="Arial" charset="0"/>
              </a:rPr>
              <a:t>USP1</a:t>
            </a:r>
            <a:endParaRPr lang="el-GR" sz="800">
              <a:cs typeface="Arial" charset="0"/>
            </a:endParaRPr>
          </a:p>
        </p:txBody>
      </p:sp>
      <p:sp>
        <p:nvSpPr>
          <p:cNvPr id="1106" name="Text Box 66"/>
          <p:cNvSpPr txBox="1">
            <a:spLocks noChangeArrowheads="1"/>
          </p:cNvSpPr>
          <p:nvPr/>
        </p:nvSpPr>
        <p:spPr bwMode="auto">
          <a:xfrm>
            <a:off x="333375" y="4298950"/>
            <a:ext cx="6762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l-GR" sz="800">
                <a:cs typeface="Arial" charset="0"/>
              </a:rPr>
              <a:t>α</a:t>
            </a:r>
            <a:r>
              <a:rPr lang="es-ES" sz="800">
                <a:cs typeface="Arial" charset="0"/>
              </a:rPr>
              <a:t>-tubulin</a:t>
            </a:r>
            <a:endParaRPr lang="el-GR" sz="800">
              <a:cs typeface="Arial" charset="0"/>
            </a:endParaRPr>
          </a:p>
        </p:txBody>
      </p:sp>
      <p:sp>
        <p:nvSpPr>
          <p:cNvPr id="1107" name="Text Box 7"/>
          <p:cNvSpPr txBox="1">
            <a:spLocks noChangeArrowheads="1"/>
          </p:cNvSpPr>
          <p:nvPr/>
        </p:nvSpPr>
        <p:spPr bwMode="auto">
          <a:xfrm>
            <a:off x="398463" y="2916238"/>
            <a:ext cx="293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altLang="es-ES" sz="1200" b="1"/>
              <a:t>C</a:t>
            </a:r>
          </a:p>
        </p:txBody>
      </p:sp>
      <p:grpSp>
        <p:nvGrpSpPr>
          <p:cNvPr id="1108" name="Group 103"/>
          <p:cNvGrpSpPr>
            <a:grpSpLocks/>
          </p:cNvGrpSpPr>
          <p:nvPr/>
        </p:nvGrpSpPr>
        <p:grpSpPr bwMode="auto">
          <a:xfrm>
            <a:off x="2951163" y="860425"/>
            <a:ext cx="2565400" cy="1982788"/>
            <a:chOff x="1859" y="542"/>
            <a:chExt cx="1798" cy="1405"/>
          </a:xfrm>
        </p:grpSpPr>
        <p:pic>
          <p:nvPicPr>
            <p:cNvPr id="1110" name="Picture 5"/>
            <p:cNvPicPr preferRelativeResize="0"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586" y="544"/>
              <a:ext cx="343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1" name="Picture 7"/>
            <p:cNvPicPr preferRelativeResize="0">
              <a:picLocks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586" y="1253"/>
              <a:ext cx="34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2" name="Picture 8"/>
            <p:cNvPicPr preferRelativeResize="0">
              <a:picLocks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586" y="897"/>
              <a:ext cx="34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3" name="Picture 9"/>
            <p:cNvPicPr preferRelativeResize="0">
              <a:picLocks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586" y="1609"/>
              <a:ext cx="343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4" name="Picture 10"/>
            <p:cNvPicPr preferRelativeResize="0">
              <a:picLocks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222" y="1253"/>
              <a:ext cx="342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5" name="Picture 11"/>
            <p:cNvPicPr preferRelativeResize="0">
              <a:picLocks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2222" y="1609"/>
              <a:ext cx="343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6" name="Picture 12"/>
            <p:cNvPicPr preferRelativeResize="0">
              <a:picLocks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222" y="897"/>
              <a:ext cx="342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7" name="Picture 13"/>
            <p:cNvPicPr preferRelativeResize="0">
              <a:picLocks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2222" y="544"/>
              <a:ext cx="343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8" name="Picture 14"/>
            <p:cNvPicPr preferRelativeResize="0">
              <a:picLocks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2950" y="1253"/>
              <a:ext cx="34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9" name="Picture 15"/>
            <p:cNvPicPr preferRelativeResize="0">
              <a:picLocks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2950" y="897"/>
              <a:ext cx="34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0" name="Picture 16"/>
            <p:cNvPicPr preferRelativeResize="0">
              <a:picLocks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2950" y="544"/>
              <a:ext cx="343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1" name="Picture 17"/>
            <p:cNvPicPr preferRelativeResize="0">
              <a:picLocks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950" y="1609"/>
              <a:ext cx="343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1859" y="1613"/>
            <a:ext cx="343" cy="334"/>
          </p:xfrm>
          <a:graphic>
            <a:graphicData uri="http://schemas.openxmlformats.org/presentationml/2006/ole">
              <p:oleObj spid="_x0000_s1026" name="Image" r:id="rId25" imgW="7619048" imgH="7619048" progId="Photoshop.Image.10">
                <p:embed/>
              </p:oleObj>
            </a:graphicData>
          </a:graphic>
        </p:graphicFrame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1859" y="542"/>
            <a:ext cx="343" cy="335"/>
          </p:xfrm>
          <a:graphic>
            <a:graphicData uri="http://schemas.openxmlformats.org/presentationml/2006/ole">
              <p:oleObj spid="_x0000_s1027" name="Image" r:id="rId26" imgW="7619048" imgH="7619048" progId="Photoshop.Image.10">
                <p:embed/>
              </p:oleObj>
            </a:graphicData>
          </a:graphic>
        </p:graphicFrame>
        <p:graphicFrame>
          <p:nvGraphicFramePr>
            <p:cNvPr id="1028" name="Object 4"/>
            <p:cNvGraphicFramePr>
              <a:graphicFrameLocks noChangeAspect="1"/>
            </p:cNvGraphicFramePr>
            <p:nvPr/>
          </p:nvGraphicFramePr>
          <p:xfrm>
            <a:off x="1859" y="901"/>
            <a:ext cx="342" cy="335"/>
          </p:xfrm>
          <a:graphic>
            <a:graphicData uri="http://schemas.openxmlformats.org/presentationml/2006/ole">
              <p:oleObj spid="_x0000_s1028" name="Image" r:id="rId27" imgW="7619048" imgH="7619048" progId="Photoshop.Image.10">
                <p:embed/>
              </p:oleObj>
            </a:graphicData>
          </a:graphic>
        </p:graphicFrame>
        <p:graphicFrame>
          <p:nvGraphicFramePr>
            <p:cNvPr id="1029" name="Object 5"/>
            <p:cNvGraphicFramePr>
              <a:graphicFrameLocks noChangeAspect="1"/>
            </p:cNvGraphicFramePr>
            <p:nvPr/>
          </p:nvGraphicFramePr>
          <p:xfrm>
            <a:off x="1859" y="1257"/>
            <a:ext cx="342" cy="334"/>
          </p:xfrm>
          <a:graphic>
            <a:graphicData uri="http://schemas.openxmlformats.org/presentationml/2006/ole">
              <p:oleObj spid="_x0000_s1029" name="Image" r:id="rId28" imgW="7619048" imgH="7619048" progId="Photoshop.Image.10">
                <p:embed/>
              </p:oleObj>
            </a:graphicData>
          </a:graphic>
        </p:graphicFrame>
        <p:pic>
          <p:nvPicPr>
            <p:cNvPr id="1122" name="Picture 26"/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3310" y="1251"/>
              <a:ext cx="344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3" name="Picture 27"/>
            <p:cNvPicPr>
              <a:picLocks noChangeAspect="1" noChangeArrowheads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3314" y="545"/>
              <a:ext cx="343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4" name="Picture 28"/>
            <p:cNvPicPr>
              <a:picLocks noChangeAspect="1" noChangeArrowheads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 bwMode="auto">
            <a:xfrm>
              <a:off x="3311" y="896"/>
              <a:ext cx="34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5" name="Picture 29"/>
            <p:cNvPicPr>
              <a:picLocks noChangeAspect="1" noChangeArrowheads="1"/>
            </p:cNvPicPr>
            <p:nvPr/>
          </p:nvPicPr>
          <p:blipFill>
            <a:blip r:embed="rId32"/>
            <a:srcRect/>
            <a:stretch>
              <a:fillRect/>
            </a:stretch>
          </p:blipFill>
          <p:spPr bwMode="auto">
            <a:xfrm>
              <a:off x="3311" y="1606"/>
              <a:ext cx="34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09" name="Rectangle 102"/>
          <p:cNvSpPr>
            <a:spLocks noChangeArrowheads="1"/>
          </p:cNvSpPr>
          <p:nvPr/>
        </p:nvSpPr>
        <p:spPr bwMode="auto">
          <a:xfrm>
            <a:off x="188913" y="4716463"/>
            <a:ext cx="633571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100" b="1">
                <a:latin typeface="Times New Roman" pitchFamily="18" charset="0"/>
              </a:rPr>
              <a:t>Additional Figure 5.</a:t>
            </a:r>
          </a:p>
          <a:p>
            <a:pPr algn="just"/>
            <a:r>
              <a:rPr lang="en-US" sz="1100" u="sng">
                <a:latin typeface="Times New Roman" pitchFamily="18" charset="0"/>
              </a:rPr>
              <a:t>(A) The USP1GG/AA autocleavage site mutant deubiquitinates PCNA.</a:t>
            </a:r>
            <a:r>
              <a:rPr lang="en-US" sz="1100">
                <a:latin typeface="Times New Roman" pitchFamily="18" charset="0"/>
              </a:rPr>
              <a:t> Immunoblot analysis of 293T cells co-transfected with Xpress-UAF1 and GFP-USP1 wild type (WT), the catalytically inactive GFP-USP</a:t>
            </a:r>
            <a:r>
              <a:rPr lang="en-US" sz="1100" baseline="30000">
                <a:latin typeface="Times New Roman" pitchFamily="18" charset="0"/>
              </a:rPr>
              <a:t>C90S</a:t>
            </a:r>
            <a:r>
              <a:rPr lang="en-US" sz="1100">
                <a:latin typeface="Times New Roman" pitchFamily="18" charset="0"/>
              </a:rPr>
              <a:t> or the autocleavage site mutant GFP-USP1</a:t>
            </a:r>
            <a:r>
              <a:rPr lang="en-US" sz="1100" baseline="30000">
                <a:latin typeface="Times New Roman" pitchFamily="18" charset="0"/>
              </a:rPr>
              <a:t>GG/AA</a:t>
            </a:r>
            <a:r>
              <a:rPr lang="en-US" sz="1100">
                <a:latin typeface="Times New Roman" pitchFamily="18" charset="0"/>
              </a:rPr>
              <a:t>. Cells were treated with 4 mM hydroxyurea (HU) for 24 h. Using an anti-PCNA antibody, monoubiquitinated PCNA (ubPCNA) is detected as a band migrating slightly above the non-ubiquitinated form. The image in the ubPCNA panel was obtained using a longer exposure time. The dotted line indicates that the panel is a composite of two images from a single exposure of the same gel. Expression of wild type GFP-USP1 or GFP-USP1</a:t>
            </a:r>
            <a:r>
              <a:rPr lang="en-US" sz="1100" baseline="30000">
                <a:latin typeface="Times New Roman" pitchFamily="18" charset="0"/>
              </a:rPr>
              <a:t>GG/AA</a:t>
            </a:r>
            <a:r>
              <a:rPr lang="en-US" sz="1100">
                <a:latin typeface="Times New Roman" pitchFamily="18" charset="0"/>
              </a:rPr>
              <a:t> decreased PCNA monoubiquitination, whereas expression of GFP-USP1</a:t>
            </a:r>
            <a:r>
              <a:rPr lang="en-US" sz="1100" baseline="30000">
                <a:latin typeface="Times New Roman" pitchFamily="18" charset="0"/>
              </a:rPr>
              <a:t>C90S</a:t>
            </a:r>
            <a:r>
              <a:rPr lang="en-US" sz="1100">
                <a:latin typeface="Times New Roman" pitchFamily="18" charset="0"/>
              </a:rPr>
              <a:t> did not. Expression of </a:t>
            </a:r>
            <a:r>
              <a:rPr lang="en-US" sz="1100">
                <a:latin typeface="Symbol" pitchFamily="18" charset="2"/>
              </a:rPr>
              <a:t>b</a:t>
            </a:r>
            <a:r>
              <a:rPr lang="en-US" sz="1100">
                <a:latin typeface="Times New Roman" pitchFamily="18" charset="0"/>
              </a:rPr>
              <a:t>-actin was used as a loading control. </a:t>
            </a:r>
          </a:p>
          <a:p>
            <a:pPr algn="just"/>
            <a:r>
              <a:rPr lang="en-US" sz="1100" u="sng">
                <a:latin typeface="Times New Roman" pitchFamily="18" charset="0"/>
              </a:rPr>
              <a:t>(B) Cancer-associated USP1 mutants relocate UAF1 to the nucleus.</a:t>
            </a:r>
            <a:r>
              <a:rPr lang="en-US" sz="1100">
                <a:latin typeface="Times New Roman" pitchFamily="18" charset="0"/>
              </a:rPr>
              <a:t> Confocal images showing representative examples of nuclear relocation assay results with four cancer-associated USP1 mutants. 293T cells were co-transfected with UAF1-mRFP and YFP vector (negative control), GFP-USP1</a:t>
            </a:r>
            <a:r>
              <a:rPr lang="en-US" sz="1100" baseline="30000">
                <a:latin typeface="Times New Roman" pitchFamily="18" charset="0"/>
              </a:rPr>
              <a:t>G667A</a:t>
            </a:r>
            <a:r>
              <a:rPr lang="en-US" sz="1100">
                <a:latin typeface="Times New Roman" pitchFamily="18" charset="0"/>
              </a:rPr>
              <a:t>, GFP-USP1</a:t>
            </a:r>
            <a:r>
              <a:rPr lang="en-US" sz="1100" baseline="30000">
                <a:latin typeface="Times New Roman" pitchFamily="18" charset="0"/>
              </a:rPr>
              <a:t>L669P</a:t>
            </a:r>
            <a:r>
              <a:rPr lang="en-US" sz="1100">
                <a:latin typeface="Times New Roman" pitchFamily="18" charset="0"/>
              </a:rPr>
              <a:t>, GFP-USP1</a:t>
            </a:r>
            <a:r>
              <a:rPr lang="en-US" sz="1100" baseline="30000">
                <a:latin typeface="Times New Roman" pitchFamily="18" charset="0"/>
              </a:rPr>
              <a:t>K673T</a:t>
            </a:r>
            <a:r>
              <a:rPr lang="en-US" sz="1100">
                <a:latin typeface="Times New Roman" pitchFamily="18" charset="0"/>
              </a:rPr>
              <a:t>, and GFP-USP1</a:t>
            </a:r>
            <a:r>
              <a:rPr lang="en-US" sz="1100" baseline="30000">
                <a:latin typeface="Times New Roman" pitchFamily="18" charset="0"/>
              </a:rPr>
              <a:t>A676T</a:t>
            </a:r>
            <a:r>
              <a:rPr lang="en-US" sz="1100">
                <a:latin typeface="Times New Roman" pitchFamily="18" charset="0"/>
              </a:rPr>
              <a:t>. Cells were counterstained with Hoechst to show the nuclei (DNA panels). The four mutants were able to induce the nuclear relocation of UAF1-mRFP, suggesting that the ability to interact with UAF1 is not disrupted by these mutations. </a:t>
            </a:r>
          </a:p>
          <a:p>
            <a:pPr algn="just"/>
            <a:r>
              <a:rPr lang="en-US" sz="1100" u="sng">
                <a:latin typeface="Times New Roman" pitchFamily="18" charset="0"/>
              </a:rPr>
              <a:t>(C) Mutation of the catalytic C90 residue abrogates autocleavage of USP1 cancer-related mutants.</a:t>
            </a:r>
            <a:r>
              <a:rPr lang="en-US" sz="1100">
                <a:latin typeface="Times New Roman" pitchFamily="18" charset="0"/>
              </a:rPr>
              <a:t> Immunoblot analysis of 293T cells co-transfected with different USP1 constructs and Xpress-UAF1. By introducing a C90S point mutation (S90), the autocleavage of USP1 cancer-related mutants was completely abrogated (note disappearance of the lower band). Note that the cleavage of L669P is </a:t>
            </a:r>
            <a:r>
              <a:rPr lang="en-US" sz="1100" i="1">
                <a:latin typeface="Times New Roman" pitchFamily="18" charset="0"/>
              </a:rPr>
              <a:t>per se</a:t>
            </a:r>
            <a:r>
              <a:rPr lang="en-US" sz="1100">
                <a:latin typeface="Times New Roman" pitchFamily="18" charset="0"/>
              </a:rPr>
              <a:t> very inefficient, and totally abrogated by the C90S mutation. </a:t>
            </a:r>
          </a:p>
        </p:txBody>
      </p:sp>
      <p:sp>
        <p:nvSpPr>
          <p:cNvPr id="1127" name="Text Box 335"/>
          <p:cNvSpPr txBox="1">
            <a:spLocks noChangeArrowheads="1"/>
          </p:cNvSpPr>
          <p:nvPr/>
        </p:nvSpPr>
        <p:spPr bwMode="auto">
          <a:xfrm>
            <a:off x="331788" y="1419225"/>
            <a:ext cx="720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"/>
              <a:t>(long exposure)</a:t>
            </a:r>
          </a:p>
        </p:txBody>
      </p:sp>
      <p:sp>
        <p:nvSpPr>
          <p:cNvPr id="1128" name="Text Box 335"/>
          <p:cNvSpPr txBox="1">
            <a:spLocks noChangeArrowheads="1"/>
          </p:cNvSpPr>
          <p:nvPr/>
        </p:nvSpPr>
        <p:spPr bwMode="auto">
          <a:xfrm>
            <a:off x="309563" y="1706563"/>
            <a:ext cx="8620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"/>
              <a:t>(short exposure)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2200</TotalTime>
  <Words>326</Words>
  <Application>Microsoft Office PowerPoint</Application>
  <PresentationFormat>Presentación en pantalla (4:3)</PresentationFormat>
  <Paragraphs>56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Plantilla de diseño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Symbol</vt:lpstr>
      <vt:lpstr>Diseño predeterminado</vt:lpstr>
      <vt:lpstr>Image</vt:lpstr>
      <vt:lpstr>Diapositiva 1</vt:lpstr>
    </vt:vector>
  </TitlesOfParts>
  <Company>UPV / EHU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UPV / EHU</dc:creator>
  <cp:lastModifiedBy>UPV / EHU</cp:lastModifiedBy>
  <cp:revision>193</cp:revision>
  <dcterms:created xsi:type="dcterms:W3CDTF">2013-10-16T14:59:17Z</dcterms:created>
  <dcterms:modified xsi:type="dcterms:W3CDTF">2014-12-19T10:52:50Z</dcterms:modified>
</cp:coreProperties>
</file>