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4" r:id="rId2"/>
    <p:sldId id="262" r:id="rId3"/>
    <p:sldId id="271" r:id="rId4"/>
    <p:sldId id="272" r:id="rId5"/>
  </p:sldIdLst>
  <p:sldSz cx="6858000" cy="9144000" type="screen4x3"/>
  <p:notesSz cx="6858000" cy="9144000"/>
  <p:defaultTextStyle>
    <a:defPPr>
      <a:defRPr lang="en-US"/>
    </a:defPPr>
    <a:lvl1pPr marL="0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4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8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23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97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71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45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21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95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7" autoAdjust="0"/>
    <p:restoredTop sz="93767" autoAdjust="0"/>
  </p:normalViewPr>
  <p:slideViewPr>
    <p:cSldViewPr snapToGrid="0" snapToObjects="1">
      <p:cViewPr varScale="1">
        <p:scale>
          <a:sx n="71" d="100"/>
          <a:sy n="71" d="100"/>
        </p:scale>
        <p:origin x="-136" y="-112"/>
      </p:cViewPr>
      <p:guideLst>
        <p:guide orient="horz" pos="2881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1" d="100"/>
        <a:sy n="201" d="100"/>
      </p:scale>
      <p:origin x="0" y="64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natalie:Documents:Gruduate%20Thesis:Data:DR:bacteria%20concentration:OP50%20concentration%20with%20time%20in%20Juan%20DR.xls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natalie:Documents:Gruduate%20Thesis:Data:DR:respiration:compiled%20respiration%20analysis:respiration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natalie:Documents:Gruduate%20Thesis:Data:DR:respiration:compiled%20respiration%20analysis:respiration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145845804362"/>
          <c:y val="0.208027928634602"/>
          <c:w val="0.319282129207533"/>
          <c:h val="0.693813393799892"/>
        </c:manualLayout>
      </c:layout>
      <c:scatterChart>
        <c:scatterStyle val="lineMarker"/>
        <c:varyColors val="0"/>
        <c:ser>
          <c:idx val="1"/>
          <c:order val="0"/>
          <c:tx>
            <c:v>A600 1.5</c:v>
          </c:tx>
          <c:errBars>
            <c:errDir val="y"/>
            <c:errBarType val="both"/>
            <c:errValType val="cust"/>
            <c:noEndCap val="0"/>
            <c:plus>
              <c:numRef>
                <c:f>Sheet2!$C$66:$C$67</c:f>
                <c:numCache>
                  <c:formatCode>General</c:formatCode>
                  <c:ptCount val="2"/>
                  <c:pt idx="0">
                    <c:v>2.1073424255447E-8</c:v>
                  </c:pt>
                  <c:pt idx="1">
                    <c:v>0.147705788647568</c:v>
                  </c:pt>
                </c:numCache>
              </c:numRef>
            </c:plus>
            <c:minus>
              <c:numRef>
                <c:f>Sheet2!$C$66:$C$67</c:f>
                <c:numCache>
                  <c:formatCode>General</c:formatCode>
                  <c:ptCount val="2"/>
                  <c:pt idx="0">
                    <c:v>2.1073424255447E-8</c:v>
                  </c:pt>
                  <c:pt idx="1">
                    <c:v>0.147705788647568</c:v>
                  </c:pt>
                </c:numCache>
              </c:numRef>
            </c:minus>
          </c:errBars>
          <c:xVal>
            <c:numRef>
              <c:f>Sheet2!$A$66:$A$67</c:f>
              <c:numCache>
                <c:formatCode>General</c:formatCode>
                <c:ptCount val="2"/>
                <c:pt idx="0">
                  <c:v>0.0</c:v>
                </c:pt>
                <c:pt idx="1">
                  <c:v>10.0</c:v>
                </c:pt>
              </c:numCache>
            </c:numRef>
          </c:xVal>
          <c:yVal>
            <c:numRef>
              <c:f>Sheet2!$B$66:$B$67</c:f>
              <c:numCache>
                <c:formatCode>General</c:formatCode>
                <c:ptCount val="2"/>
                <c:pt idx="0">
                  <c:v>1.55</c:v>
                </c:pt>
                <c:pt idx="1">
                  <c:v>1.269</c:v>
                </c:pt>
              </c:numCache>
            </c:numRef>
          </c:yVal>
          <c:smooth val="0"/>
        </c:ser>
        <c:ser>
          <c:idx val="2"/>
          <c:order val="1"/>
          <c:tx>
            <c:v>A600 0.3</c:v>
          </c:tx>
          <c:errBars>
            <c:errDir val="y"/>
            <c:errBarType val="both"/>
            <c:errValType val="cust"/>
            <c:noEndCap val="0"/>
            <c:plus>
              <c:numRef>
                <c:f>Sheet2!$H$66:$H$67</c:f>
                <c:numCache>
                  <c:formatCode>General</c:formatCode>
                  <c:ptCount val="2"/>
                  <c:pt idx="0">
                    <c:v>5.26835606386175E-9</c:v>
                  </c:pt>
                  <c:pt idx="1">
                    <c:v>0.0196723155729063</c:v>
                  </c:pt>
                </c:numCache>
              </c:numRef>
            </c:plus>
            <c:minus>
              <c:numRef>
                <c:f>Sheet2!$H$66:$H$67</c:f>
                <c:numCache>
                  <c:formatCode>General</c:formatCode>
                  <c:ptCount val="2"/>
                  <c:pt idx="0">
                    <c:v>5.26835606386175E-9</c:v>
                  </c:pt>
                  <c:pt idx="1">
                    <c:v>0.0196723155729063</c:v>
                  </c:pt>
                </c:numCache>
              </c:numRef>
            </c:minus>
          </c:errBars>
          <c:xVal>
            <c:numRef>
              <c:f>Sheet2!$K$66:$K$67</c:f>
              <c:numCache>
                <c:formatCode>General</c:formatCode>
                <c:ptCount val="2"/>
                <c:pt idx="0">
                  <c:v>0.0</c:v>
                </c:pt>
                <c:pt idx="1">
                  <c:v>10.0</c:v>
                </c:pt>
              </c:numCache>
            </c:numRef>
          </c:xVal>
          <c:yVal>
            <c:numRef>
              <c:f>Sheet2!$G$66:$G$67</c:f>
              <c:numCache>
                <c:formatCode>General</c:formatCode>
                <c:ptCount val="2"/>
                <c:pt idx="0">
                  <c:v>0.3</c:v>
                </c:pt>
                <c:pt idx="1">
                  <c:v>0.238</c:v>
                </c:pt>
              </c:numCache>
            </c:numRef>
          </c:yVal>
          <c:smooth val="0"/>
        </c:ser>
        <c:ser>
          <c:idx val="3"/>
          <c:order val="2"/>
          <c:tx>
            <c:v>A600 0.15</c:v>
          </c:tx>
          <c:errBars>
            <c:errDir val="y"/>
            <c:errBarType val="both"/>
            <c:errValType val="cust"/>
            <c:noEndCap val="0"/>
            <c:plus>
              <c:numRef>
                <c:f>Sheet2!$M$66:$M$67</c:f>
                <c:numCache>
                  <c:formatCode>General</c:formatCode>
                  <c:ptCount val="2"/>
                  <c:pt idx="0">
                    <c:v>2.63417803193088E-9</c:v>
                  </c:pt>
                  <c:pt idx="1">
                    <c:v>0.00416333199893198</c:v>
                  </c:pt>
                </c:numCache>
              </c:numRef>
            </c:plus>
            <c:minus>
              <c:numRef>
                <c:f>Sheet2!$M$66:$M$67</c:f>
                <c:numCache>
                  <c:formatCode>General</c:formatCode>
                  <c:ptCount val="2"/>
                  <c:pt idx="0">
                    <c:v>2.63417803193088E-9</c:v>
                  </c:pt>
                  <c:pt idx="1">
                    <c:v>0.00416333199893198</c:v>
                  </c:pt>
                </c:numCache>
              </c:numRef>
            </c:minus>
          </c:errBars>
          <c:xVal>
            <c:numRef>
              <c:f>Sheet2!$K$66:$K$67</c:f>
              <c:numCache>
                <c:formatCode>General</c:formatCode>
                <c:ptCount val="2"/>
                <c:pt idx="0">
                  <c:v>0.0</c:v>
                </c:pt>
                <c:pt idx="1">
                  <c:v>10.0</c:v>
                </c:pt>
              </c:numCache>
            </c:numRef>
          </c:xVal>
          <c:yVal>
            <c:numRef>
              <c:f>Sheet2!$L$66:$L$67</c:f>
              <c:numCache>
                <c:formatCode>General</c:formatCode>
                <c:ptCount val="2"/>
                <c:pt idx="0">
                  <c:v>0.15</c:v>
                </c:pt>
                <c:pt idx="1">
                  <c:v>0.111666666666667</c:v>
                </c:pt>
              </c:numCache>
            </c:numRef>
          </c:yVal>
          <c:smooth val="0"/>
        </c:ser>
        <c:ser>
          <c:idx val="0"/>
          <c:order val="3"/>
          <c:tx>
            <c:v>A600 0.1</c:v>
          </c:tx>
          <c:xVal>
            <c:numRef>
              <c:f>Sheet2!$A$66:$A$67</c:f>
              <c:numCache>
                <c:formatCode>General</c:formatCode>
                <c:ptCount val="2"/>
                <c:pt idx="0">
                  <c:v>0.0</c:v>
                </c:pt>
                <c:pt idx="1">
                  <c:v>10.0</c:v>
                </c:pt>
              </c:numCache>
            </c:numRef>
          </c:xVal>
          <c:yVal>
            <c:numRef>
              <c:f>Sheet2!$P$66:$P$67</c:f>
              <c:numCache>
                <c:formatCode>General</c:formatCode>
                <c:ptCount val="2"/>
                <c:pt idx="0">
                  <c:v>0.105</c:v>
                </c:pt>
                <c:pt idx="1">
                  <c:v>0.0476666666666667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0896856"/>
        <c:axId val="-2125528712"/>
      </c:scatterChart>
      <c:valAx>
        <c:axId val="-2050896856"/>
        <c:scaling>
          <c:orientation val="minMax"/>
          <c:max val="12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400" b="0">
                    <a:latin typeface="Arial"/>
                    <a:cs typeface="Arial"/>
                  </a:defRPr>
                </a:pPr>
                <a:r>
                  <a:rPr lang="en-US" sz="1400" b="0">
                    <a:latin typeface="Arial"/>
                    <a:cs typeface="Arial"/>
                  </a:rPr>
                  <a:t>Days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/>
                <a:cs typeface="Arial"/>
              </a:defRPr>
            </a:pPr>
            <a:endParaRPr lang="en-US"/>
          </a:p>
        </c:txPr>
        <c:crossAx val="-2125528712"/>
        <c:crosses val="autoZero"/>
        <c:crossBetween val="midCat"/>
        <c:majorUnit val="3.0"/>
      </c:valAx>
      <c:valAx>
        <c:axId val="-212552871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 b="0">
                    <a:latin typeface="Arial"/>
                    <a:cs typeface="Arial"/>
                  </a:defRPr>
                </a:pPr>
                <a:r>
                  <a:rPr lang="en-US" sz="1400" b="0">
                    <a:latin typeface="Arial"/>
                    <a:cs typeface="Arial"/>
                  </a:rPr>
                  <a:t>A</a:t>
                </a:r>
                <a:r>
                  <a:rPr lang="en-US" sz="1400" b="0" baseline="-25000">
                    <a:latin typeface="Arial"/>
                    <a:cs typeface="Arial"/>
                  </a:rPr>
                  <a:t>600</a:t>
                </a:r>
              </a:p>
            </c:rich>
          </c:tx>
          <c:layout>
            <c:manualLayout>
              <c:xMode val="edge"/>
              <c:yMode val="edge"/>
              <c:x val="0.0135230464612976"/>
              <c:y val="0.51900313763143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/>
                <a:cs typeface="Arial"/>
              </a:defRPr>
            </a:pPr>
            <a:endParaRPr lang="en-US"/>
          </a:p>
        </c:txPr>
        <c:crossAx val="-20508968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73059968381145"/>
          <c:y val="0.519861485574182"/>
          <c:w val="0.190810261620523"/>
          <c:h val="0.16645109738516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aseline="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1025031489028"/>
          <c:y val="0.202642041810953"/>
          <c:w val="0.42154774809881"/>
          <c:h val="0.510923004574409"/>
        </c:manualLayout>
      </c:layout>
      <c:barChart>
        <c:barDir val="col"/>
        <c:grouping val="clustered"/>
        <c:varyColors val="0"/>
        <c:ser>
          <c:idx val="0"/>
          <c:order val="0"/>
          <c:tx>
            <c:v>N2 AL</c:v>
          </c:tx>
          <c:spPr>
            <a:solidFill>
              <a:srgbClr val="376092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protein'!$U$4</c:f>
                <c:numCache>
                  <c:formatCode>General</c:formatCode>
                  <c:ptCount val="1"/>
                  <c:pt idx="0">
                    <c:v>5.703086921859366</c:v>
                  </c:pt>
                </c:numCache>
              </c:numRef>
            </c:plus>
            <c:minus>
              <c:numRef>
                <c:f>'respiration per protein'!$U$4</c:f>
                <c:numCache>
                  <c:formatCode>General</c:formatCode>
                  <c:ptCount val="1"/>
                  <c:pt idx="0">
                    <c:v>5.703086921859366</c:v>
                  </c:pt>
                </c:numCache>
              </c:numRef>
            </c:minus>
          </c:errBars>
          <c:val>
            <c:numRef>
              <c:f>'respiration per protein'!$T$4</c:f>
              <c:numCache>
                <c:formatCode>0.00</c:formatCode>
                <c:ptCount val="1"/>
                <c:pt idx="0">
                  <c:v>27.92415248974225</c:v>
                </c:pt>
              </c:numCache>
            </c:numRef>
          </c:val>
        </c:ser>
        <c:ser>
          <c:idx val="1"/>
          <c:order val="1"/>
          <c:tx>
            <c:v>N2 DR</c:v>
          </c:tx>
          <c:spPr>
            <a:solidFill>
              <a:srgbClr val="4F81BD">
                <a:lumMod val="60000"/>
                <a:lumOff val="40000"/>
              </a:srgb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protein'!$U$9</c:f>
                <c:numCache>
                  <c:formatCode>General</c:formatCode>
                  <c:ptCount val="1"/>
                  <c:pt idx="0">
                    <c:v>11.00816446157541</c:v>
                  </c:pt>
                </c:numCache>
              </c:numRef>
            </c:plus>
            <c:minus>
              <c:numRef>
                <c:f>'respiration per protein'!$U$9</c:f>
                <c:numCache>
                  <c:formatCode>General</c:formatCode>
                  <c:ptCount val="1"/>
                  <c:pt idx="0">
                    <c:v>11.00816446157541</c:v>
                  </c:pt>
                </c:numCache>
              </c:numRef>
            </c:minus>
          </c:errBars>
          <c:val>
            <c:numRef>
              <c:f>'respiration per protein'!$T$9</c:f>
              <c:numCache>
                <c:formatCode>0.00</c:formatCode>
                <c:ptCount val="1"/>
                <c:pt idx="0">
                  <c:v>78.6929526440162</c:v>
                </c:pt>
              </c:numCache>
            </c:numRef>
          </c:val>
        </c:ser>
        <c:ser>
          <c:idx val="2"/>
          <c:order val="2"/>
          <c:spPr>
            <a:noFill/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noFill/>
              <a:ln>
                <a:noFill/>
              </a:ln>
              <a:effectLst/>
            </c:spPr>
          </c:dPt>
          <c:val>
            <c:numLit>
              <c:formatCode>General</c:formatCode>
              <c:ptCount val="1"/>
              <c:pt idx="0">
                <c:v>1.0</c:v>
              </c:pt>
            </c:numLit>
          </c:val>
        </c:ser>
        <c:ser>
          <c:idx val="3"/>
          <c:order val="3"/>
          <c:tx>
            <c:v>N2 AL</c:v>
          </c:tx>
          <c:spPr>
            <a:solidFill>
              <a:srgbClr val="4F81BD">
                <a:lumMod val="75000"/>
              </a:srgb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protein'!$U$22</c:f>
                <c:numCache>
                  <c:formatCode>General</c:formatCode>
                  <c:ptCount val="1"/>
                  <c:pt idx="0">
                    <c:v>26.17366137105847</c:v>
                  </c:pt>
                </c:numCache>
              </c:numRef>
            </c:plus>
            <c:minus>
              <c:numRef>
                <c:f>'respiration per protein'!$U$22</c:f>
                <c:numCache>
                  <c:formatCode>General</c:formatCode>
                  <c:ptCount val="1"/>
                  <c:pt idx="0">
                    <c:v>26.17366137105847</c:v>
                  </c:pt>
                </c:numCache>
              </c:numRef>
            </c:minus>
          </c:errBars>
          <c:val>
            <c:numRef>
              <c:f>'respiration per protein'!$T$22</c:f>
              <c:numCache>
                <c:formatCode>0.00</c:formatCode>
                <c:ptCount val="1"/>
                <c:pt idx="0">
                  <c:v>56.52368645638532</c:v>
                </c:pt>
              </c:numCache>
            </c:numRef>
          </c:val>
        </c:ser>
        <c:ser>
          <c:idx val="4"/>
          <c:order val="4"/>
          <c:tx>
            <c:v>N2 DR</c:v>
          </c:tx>
          <c:spPr>
            <a:solidFill>
              <a:srgbClr val="95B3D7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protein'!$U$27</c:f>
                <c:numCache>
                  <c:formatCode>General</c:formatCode>
                  <c:ptCount val="1"/>
                  <c:pt idx="0">
                    <c:v>26.74377867707419</c:v>
                  </c:pt>
                </c:numCache>
              </c:numRef>
            </c:plus>
            <c:minus>
              <c:numRef>
                <c:f>'respiration per protein'!$U$27</c:f>
                <c:numCache>
                  <c:formatCode>General</c:formatCode>
                  <c:ptCount val="1"/>
                  <c:pt idx="0">
                    <c:v>26.74377867707419</c:v>
                  </c:pt>
                </c:numCache>
              </c:numRef>
            </c:minus>
          </c:errBars>
          <c:val>
            <c:numRef>
              <c:f>'respiration per protein'!$T$27</c:f>
              <c:numCache>
                <c:formatCode>0.00</c:formatCode>
                <c:ptCount val="1"/>
                <c:pt idx="0">
                  <c:v>91.51210664102616</c:v>
                </c:pt>
              </c:numCache>
            </c:numRef>
          </c:val>
        </c:ser>
        <c:ser>
          <c:idx val="5"/>
          <c:order val="5"/>
          <c:spPr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c:spPr>
          <c:invertIfNegative val="0"/>
          <c:val>
            <c:numLit>
              <c:formatCode>General</c:formatCode>
              <c:ptCount val="1"/>
              <c:pt idx="0">
                <c:v>1.0</c:v>
              </c:pt>
            </c:numLit>
          </c:val>
        </c:ser>
        <c:ser>
          <c:idx val="6"/>
          <c:order val="6"/>
          <c:tx>
            <c:v>N2 AL</c:v>
          </c:tx>
          <c:spPr>
            <a:solidFill>
              <a:srgbClr val="376092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protein'!$U$38</c:f>
                <c:numCache>
                  <c:formatCode>General</c:formatCode>
                  <c:ptCount val="1"/>
                  <c:pt idx="0">
                    <c:v>11.9754213180009</c:v>
                  </c:pt>
                </c:numCache>
              </c:numRef>
            </c:plus>
            <c:minus>
              <c:numRef>
                <c:f>'respiration per protein'!$U$38</c:f>
                <c:numCache>
                  <c:formatCode>General</c:formatCode>
                  <c:ptCount val="1"/>
                  <c:pt idx="0">
                    <c:v>11.9754213180009</c:v>
                  </c:pt>
                </c:numCache>
              </c:numRef>
            </c:minus>
          </c:errBars>
          <c:val>
            <c:numRef>
              <c:f>'respiration per protein'!$T$38</c:f>
              <c:numCache>
                <c:formatCode>0.00</c:formatCode>
                <c:ptCount val="1"/>
                <c:pt idx="0">
                  <c:v>71.3486047785494</c:v>
                </c:pt>
              </c:numCache>
            </c:numRef>
          </c:val>
        </c:ser>
        <c:ser>
          <c:idx val="7"/>
          <c:order val="7"/>
          <c:tx>
            <c:v>N2 DR</c:v>
          </c:tx>
          <c:spPr>
            <a:solidFill>
              <a:srgbClr val="95B3D7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protein'!$U$42</c:f>
                <c:numCache>
                  <c:formatCode>General</c:formatCode>
                  <c:ptCount val="1"/>
                  <c:pt idx="0">
                    <c:v>49.96377393716461</c:v>
                  </c:pt>
                </c:numCache>
              </c:numRef>
            </c:plus>
            <c:minus>
              <c:numRef>
                <c:f>'respiration per protein'!$U$42</c:f>
                <c:numCache>
                  <c:formatCode>General</c:formatCode>
                  <c:ptCount val="1"/>
                  <c:pt idx="0">
                    <c:v>49.96377393716461</c:v>
                  </c:pt>
                </c:numCache>
              </c:numRef>
            </c:minus>
          </c:errBars>
          <c:val>
            <c:numRef>
              <c:f>'respiration per protein'!$T$42</c:f>
              <c:numCache>
                <c:formatCode>0.00</c:formatCode>
                <c:ptCount val="1"/>
                <c:pt idx="0">
                  <c:v>107.3092782941535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0459896"/>
        <c:axId val="-2051689624"/>
      </c:barChart>
      <c:catAx>
        <c:axId val="-2130459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-2051689624"/>
        <c:crosses val="autoZero"/>
        <c:auto val="1"/>
        <c:lblAlgn val="ctr"/>
        <c:lblOffset val="100"/>
        <c:noMultiLvlLbl val="0"/>
      </c:catAx>
      <c:valAx>
        <c:axId val="-20516896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>
                  <a:defRPr/>
                </a:pPr>
                <a:r>
                  <a:rPr lang="en-US" sz="900" b="1" i="0" baseline="0" dirty="0" smtClean="0">
                    <a:effectLst/>
                    <a:latin typeface="Arial"/>
                    <a:cs typeface="Arial"/>
                  </a:rPr>
                  <a:t>Average % Increase </a:t>
                </a:r>
                <a:endParaRPr lang="en-US" sz="900" dirty="0" smtClean="0">
                  <a:effectLst/>
                  <a:latin typeface="Arial"/>
                  <a:cs typeface="Arial"/>
                </a:endParaRPr>
              </a:p>
              <a:p>
                <a:pPr algn="ctr">
                  <a:defRPr/>
                </a:pPr>
                <a:r>
                  <a:rPr lang="en-US" sz="900" b="1" i="0" baseline="0" dirty="0" smtClean="0">
                    <a:effectLst/>
                    <a:latin typeface="Arial"/>
                    <a:cs typeface="Arial"/>
                  </a:rPr>
                  <a:t>OCR/mg/ml</a:t>
                </a:r>
                <a:endParaRPr lang="en-US" sz="900" dirty="0" smtClean="0">
                  <a:effectLst/>
                  <a:latin typeface="Arial"/>
                  <a:cs typeface="Arial"/>
                </a:endParaRPr>
              </a:p>
              <a:p>
                <a:pPr algn="ctr">
                  <a:defRPr/>
                </a:pPr>
                <a:r>
                  <a:rPr lang="en-US" sz="900" b="1" i="0" baseline="0" dirty="0" smtClean="0">
                    <a:effectLst/>
                    <a:latin typeface="Arial"/>
                    <a:cs typeface="Arial"/>
                  </a:rPr>
                  <a:t> FCCP (+) vs. FCCP (-) </a:t>
                </a:r>
                <a:endParaRPr lang="en-US" sz="900" dirty="0">
                  <a:effectLst/>
                  <a:latin typeface="Arial"/>
                  <a:cs typeface="Arial"/>
                </a:endParaRPr>
              </a:p>
            </c:rich>
          </c:tx>
          <c:layout>
            <c:manualLayout>
              <c:xMode val="edge"/>
              <c:yMode val="edge"/>
              <c:x val="0.013290968470592"/>
              <c:y val="0.228295289560525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-2130459896"/>
        <c:crosses val="autoZero"/>
        <c:crossBetween val="between"/>
        <c:majorUnit val="50.0"/>
      </c:valAx>
    </c:plotArea>
    <c:legend>
      <c:legendPos val="r"/>
      <c:legendEntry>
        <c:idx val="2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</c:legendEntry>
      <c:legendEntry>
        <c:idx val="5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0.309160018215119"/>
          <c:y val="0.19323469522062"/>
          <c:w val="0.28789183873104"/>
          <c:h val="0.095771406796543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Arial"/>
          <a:cs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97878663819625"/>
          <c:y val="0.167009372609028"/>
          <c:w val="0.367943944558323"/>
          <c:h val="0.524871731401053"/>
        </c:manualLayout>
      </c:layout>
      <c:barChart>
        <c:barDir val="col"/>
        <c:grouping val="clustered"/>
        <c:varyColors val="0"/>
        <c:ser>
          <c:idx val="3"/>
          <c:order val="0"/>
          <c:tx>
            <c:v>pnc-1 AL</c:v>
          </c:tx>
          <c:spPr>
            <a:solidFill>
              <a:srgbClr val="C0504D">
                <a:lumMod val="75000"/>
              </a:srgb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protein'!$U$14</c:f>
                <c:numCache>
                  <c:formatCode>General</c:formatCode>
                  <c:ptCount val="1"/>
                  <c:pt idx="0">
                    <c:v>9.471817767912993</c:v>
                  </c:pt>
                </c:numCache>
              </c:numRef>
            </c:plus>
            <c:minus>
              <c:numRef>
                <c:f>'respiration per protein'!$U$14</c:f>
                <c:numCache>
                  <c:formatCode>General</c:formatCode>
                  <c:ptCount val="1"/>
                  <c:pt idx="0">
                    <c:v>9.471817767912993</c:v>
                  </c:pt>
                </c:numCache>
              </c:numRef>
            </c:minus>
          </c:errBars>
          <c:val>
            <c:numRef>
              <c:f>'respiration per protein'!$T$14</c:f>
              <c:numCache>
                <c:formatCode>0.00</c:formatCode>
                <c:ptCount val="1"/>
                <c:pt idx="0">
                  <c:v>38.05128320854685</c:v>
                </c:pt>
              </c:numCache>
            </c:numRef>
          </c:val>
        </c:ser>
        <c:ser>
          <c:idx val="4"/>
          <c:order val="1"/>
          <c:tx>
            <c:v>pnc-1 DR</c:v>
          </c:tx>
          <c:spPr>
            <a:solidFill>
              <a:srgbClr val="D99694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protein'!$U$18</c:f>
                <c:numCache>
                  <c:formatCode>General</c:formatCode>
                  <c:ptCount val="1"/>
                  <c:pt idx="0">
                    <c:v>50.22356284083301</c:v>
                  </c:pt>
                </c:numCache>
              </c:numRef>
            </c:plus>
            <c:minus>
              <c:numRef>
                <c:f>'respiration per protein'!$U$18</c:f>
                <c:numCache>
                  <c:formatCode>General</c:formatCode>
                  <c:ptCount val="1"/>
                  <c:pt idx="0">
                    <c:v>50.22356284083301</c:v>
                  </c:pt>
                </c:numCache>
              </c:numRef>
            </c:minus>
          </c:errBars>
          <c:val>
            <c:numRef>
              <c:f>'respiration per protein'!$T$18</c:f>
              <c:numCache>
                <c:formatCode>0.00</c:formatCode>
                <c:ptCount val="1"/>
                <c:pt idx="0">
                  <c:v>108.2103266276821</c:v>
                </c:pt>
              </c:numCache>
            </c:numRef>
          </c:val>
        </c:ser>
        <c:ser>
          <c:idx val="0"/>
          <c:order val="2"/>
          <c:spPr>
            <a:solidFill>
              <a:sysClr val="window" lastClr="FFFFFF"/>
            </a:solidFill>
          </c:spPr>
          <c:invertIfNegative val="0"/>
          <c:val>
            <c:numLit>
              <c:formatCode>General</c:formatCode>
              <c:ptCount val="1"/>
              <c:pt idx="0">
                <c:v>1.0</c:v>
              </c:pt>
            </c:numLit>
          </c:val>
        </c:ser>
        <c:ser>
          <c:idx val="1"/>
          <c:order val="3"/>
          <c:tx>
            <c:v>pnc-1 D6</c:v>
          </c:tx>
          <c:spPr>
            <a:solidFill>
              <a:srgbClr val="C0504D">
                <a:lumMod val="75000"/>
              </a:srgb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protein'!$U$32</c:f>
                <c:numCache>
                  <c:formatCode>General</c:formatCode>
                  <c:ptCount val="1"/>
                  <c:pt idx="0">
                    <c:v>28.38536747158928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'respiration per protein'!$T$32</c:f>
              <c:numCache>
                <c:formatCode>0.00</c:formatCode>
                <c:ptCount val="1"/>
                <c:pt idx="0">
                  <c:v>21.78925230588635</c:v>
                </c:pt>
              </c:numCache>
            </c:numRef>
          </c:val>
        </c:ser>
        <c:ser>
          <c:idx val="2"/>
          <c:order val="4"/>
          <c:tx>
            <c:v>pnc-1 DR D6</c:v>
          </c:tx>
          <c:spPr>
            <a:solidFill>
              <a:srgbClr val="C0504D">
                <a:lumMod val="60000"/>
                <a:lumOff val="40000"/>
              </a:srgb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protein'!$U$35</c:f>
                <c:numCache>
                  <c:formatCode>General</c:formatCode>
                  <c:ptCount val="1"/>
                  <c:pt idx="0">
                    <c:v>49.5197130673916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'respiration per protein'!$T$35</c:f>
              <c:numCache>
                <c:formatCode>0.00</c:formatCode>
                <c:ptCount val="1"/>
                <c:pt idx="0">
                  <c:v>58.17428350231016</c:v>
                </c:pt>
              </c:numCache>
            </c:numRef>
          </c:val>
        </c:ser>
        <c:ser>
          <c:idx val="5"/>
          <c:order val="5"/>
          <c:spPr>
            <a:solidFill>
              <a:srgbClr val="FFFFFF"/>
            </a:solidFill>
          </c:spPr>
          <c:invertIfNegative val="0"/>
          <c:val>
            <c:numLit>
              <c:formatCode>General</c:formatCode>
              <c:ptCount val="1"/>
              <c:pt idx="0">
                <c:v>1.0</c:v>
              </c:pt>
            </c:numLit>
          </c:val>
        </c:ser>
        <c:ser>
          <c:idx val="6"/>
          <c:order val="6"/>
          <c:tx>
            <c:v>pnc-1 D10</c:v>
          </c:tx>
          <c:spPr>
            <a:solidFill>
              <a:srgbClr val="953735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protein'!$U$46</c:f>
                <c:numCache>
                  <c:formatCode>General</c:formatCode>
                  <c:ptCount val="1"/>
                  <c:pt idx="0">
                    <c:v>17.45968791931656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'respiration per protein'!$T$46</c:f>
              <c:numCache>
                <c:formatCode>0.00</c:formatCode>
                <c:ptCount val="1"/>
                <c:pt idx="0">
                  <c:v>64.81035474377147</c:v>
                </c:pt>
              </c:numCache>
            </c:numRef>
          </c:val>
        </c:ser>
        <c:ser>
          <c:idx val="7"/>
          <c:order val="7"/>
          <c:tx>
            <c:v>pnc-1 D10 DR</c:v>
          </c:tx>
          <c:spPr>
            <a:solidFill>
              <a:srgbClr val="D99694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'respiration per protein'!$U$50</c:f>
                <c:numCache>
                  <c:formatCode>General</c:formatCode>
                  <c:ptCount val="1"/>
                  <c:pt idx="0">
                    <c:v>28.74822854949617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'respiration per protein'!$T$50</c:f>
              <c:numCache>
                <c:formatCode>0.00</c:formatCode>
                <c:ptCount val="1"/>
                <c:pt idx="0">
                  <c:v>86.63875220852985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0335560"/>
        <c:axId val="-2051700472"/>
      </c:barChart>
      <c:catAx>
        <c:axId val="-2130335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-2051700472"/>
        <c:crosses val="autoZero"/>
        <c:auto val="1"/>
        <c:lblAlgn val="ctr"/>
        <c:lblOffset val="100"/>
        <c:noMultiLvlLbl val="0"/>
      </c:catAx>
      <c:valAx>
        <c:axId val="-20517004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>
                  <a:defRPr/>
                </a:pPr>
                <a:r>
                  <a:rPr lang="en-US" sz="900" b="1" i="0" baseline="0" dirty="0" smtClean="0">
                    <a:effectLst/>
                    <a:latin typeface="Arial"/>
                    <a:cs typeface="Arial"/>
                  </a:rPr>
                  <a:t>Average % Increase</a:t>
                </a:r>
                <a:endParaRPr lang="en-US" sz="900" dirty="0" smtClean="0">
                  <a:effectLst/>
                  <a:latin typeface="Arial"/>
                  <a:cs typeface="Arial"/>
                </a:endParaRPr>
              </a:p>
              <a:p>
                <a:pPr algn="ctr">
                  <a:defRPr/>
                </a:pPr>
                <a:r>
                  <a:rPr lang="en-US" sz="900" b="1" i="0" baseline="0" dirty="0" smtClean="0">
                    <a:effectLst/>
                    <a:latin typeface="Arial"/>
                    <a:cs typeface="Arial"/>
                  </a:rPr>
                  <a:t> OCR/mg/ml </a:t>
                </a:r>
                <a:endParaRPr lang="en-US" sz="900" dirty="0" smtClean="0">
                  <a:effectLst/>
                  <a:latin typeface="Arial"/>
                  <a:cs typeface="Arial"/>
                </a:endParaRPr>
              </a:p>
              <a:p>
                <a:pPr algn="ctr">
                  <a:defRPr/>
                </a:pPr>
                <a:r>
                  <a:rPr lang="en-US" sz="900" b="1" i="0" baseline="0" dirty="0" smtClean="0">
                    <a:effectLst/>
                    <a:latin typeface="Arial"/>
                    <a:cs typeface="Arial"/>
                  </a:rPr>
                  <a:t>FCCP (+) vs. FCCP (-) </a:t>
                </a:r>
                <a:endParaRPr lang="en-US" sz="900" dirty="0">
                  <a:effectLst/>
                  <a:latin typeface="Arial"/>
                  <a:cs typeface="Arial"/>
                </a:endParaRPr>
              </a:p>
            </c:rich>
          </c:tx>
          <c:layout>
            <c:manualLayout>
              <c:xMode val="edge"/>
              <c:yMode val="edge"/>
              <c:x val="0.00277593080019812"/>
              <c:y val="0.190668037490436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-2130335560"/>
        <c:crosses val="autoZero"/>
        <c:crossBetween val="between"/>
        <c:majorUnit val="50.0"/>
      </c:valAx>
    </c:plotArea>
    <c:legend>
      <c:legendPos val="r"/>
      <c:layout>
        <c:manualLayout>
          <c:xMode val="edge"/>
          <c:yMode val="edge"/>
          <c:x val="0.296557277506961"/>
          <c:y val="0.149399866105585"/>
          <c:w val="0.228758605660583"/>
          <c:h val="0.10014514604617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Arial"/>
          <a:cs typeface="Arial"/>
        </a:defRPr>
      </a:pPr>
      <a:endParaRPr lang="en-US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0.01648</cdr:y>
    </cdr:from>
    <cdr:to>
      <cdr:x>0.1</cdr:x>
      <cdr:y>0.15264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-14269" y="92274"/>
          <a:ext cx="651510" cy="7623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en-US" sz="3300" dirty="0"/>
        </a:p>
      </cdr:txBody>
    </cdr:sp>
  </cdr:relSizeAnchor>
  <cdr:relSizeAnchor xmlns:cdr="http://schemas.openxmlformats.org/drawingml/2006/chartDrawing">
    <cdr:from>
      <cdr:x>0.13472</cdr:x>
      <cdr:y>0.15264</cdr:y>
    </cdr:from>
    <cdr:to>
      <cdr:x>0.23472</cdr:x>
      <cdr:y>0.2888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31900" y="10251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</cdr:x>
      <cdr:y>0.01648</cdr:y>
    </cdr:from>
    <cdr:to>
      <cdr:x>0.1</cdr:x>
      <cdr:y>0.15264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0" y="11069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en-US" sz="3300" dirty="0"/>
        </a:p>
      </cdr:txBody>
    </cdr:sp>
  </cdr:relSizeAnchor>
  <cdr:relSizeAnchor xmlns:cdr="http://schemas.openxmlformats.org/drawingml/2006/chartDrawing">
    <cdr:from>
      <cdr:x>0.13472</cdr:x>
      <cdr:y>0.16284</cdr:y>
    </cdr:from>
    <cdr:to>
      <cdr:x>0.23472</cdr:x>
      <cdr:y>0.299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877714" y="911735"/>
          <a:ext cx="651510" cy="7623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9ACC3-88D4-454B-B5CD-AB75A86C3496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1EB34C-B22C-5644-92B0-463CF33BFE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35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174" algn="l" defTabSz="457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348" algn="l" defTabSz="457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523" algn="l" defTabSz="457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697" algn="l" defTabSz="457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871" algn="l" defTabSz="457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3045" algn="l" defTabSz="457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200221" algn="l" defTabSz="457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7395" algn="l" defTabSz="457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A6376A-D131-5348-8AE5-8BF2AE61A573}" type="slidenum">
              <a:rPr lang="en-US"/>
              <a:pPr/>
              <a:t>1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28600" marR="0" indent="-228600" algn="l" defTabSz="4571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Fig. S1</a:t>
            </a:r>
          </a:p>
          <a:p>
            <a:pPr marL="228600" indent="-228600"/>
            <a:endParaRPr lang="en-US" dirty="0" smtClean="0"/>
          </a:p>
          <a:p>
            <a:pPr marL="228600" indent="-228600"/>
            <a:endParaRPr lang="en-US" dirty="0" smtClean="0"/>
          </a:p>
          <a:p>
            <a:pPr marL="228600" indent="-228600"/>
            <a:r>
              <a:rPr lang="en-US" dirty="0" err="1" smtClean="0"/>
              <a:t>Nicotinam</a:t>
            </a:r>
            <a:r>
              <a:rPr lang="en-US" dirty="0" smtClean="0"/>
              <a:t> </a:t>
            </a:r>
            <a:r>
              <a:rPr lang="en-US" dirty="0"/>
              <a:t>rate limiting enzyme in NAD salvage path</a:t>
            </a:r>
          </a:p>
          <a:p>
            <a:pPr marL="228600" indent="-228600"/>
            <a:r>
              <a:rPr lang="en-US" dirty="0"/>
              <a:t>Regenerates NAD+</a:t>
            </a:r>
          </a:p>
          <a:p>
            <a:pPr marL="228600" indent="-228600"/>
            <a:r>
              <a:rPr lang="en-US" dirty="0"/>
              <a:t>NAD+ is essential for </a:t>
            </a:r>
            <a:r>
              <a:rPr lang="en-US" dirty="0" err="1"/>
              <a:t>glycolysis</a:t>
            </a:r>
            <a:r>
              <a:rPr lang="en-US" dirty="0"/>
              <a:t> and oxidative </a:t>
            </a:r>
            <a:r>
              <a:rPr lang="en-US" dirty="0" err="1"/>
              <a:t>phosphorylation</a:t>
            </a:r>
            <a:endParaRPr lang="en-US" dirty="0"/>
          </a:p>
          <a:p>
            <a:pPr marL="228600" indent="-228600"/>
            <a:endParaRPr lang="en-US" dirty="0"/>
          </a:p>
          <a:p>
            <a:pPr marL="228600" indent="-228600"/>
            <a:r>
              <a:rPr lang="en-US" dirty="0"/>
              <a:t>So what are </a:t>
            </a:r>
            <a:r>
              <a:rPr lang="en-US" dirty="0" err="1"/>
              <a:t>nicotinamidases</a:t>
            </a:r>
            <a:r>
              <a:rPr lang="en-US" dirty="0"/>
              <a:t>. </a:t>
            </a:r>
            <a:r>
              <a:rPr lang="en-US" dirty="0" err="1"/>
              <a:t>Nicotinamidases</a:t>
            </a:r>
            <a:r>
              <a:rPr lang="en-US" dirty="0"/>
              <a:t> are rate limiting enzymes in the NAD+ salvage pathway. While in yeast, drosophila and mammals NAD+ can be synthesized de novo from </a:t>
            </a:r>
            <a:r>
              <a:rPr lang="en-US" dirty="0" err="1"/>
              <a:t>trypophan</a:t>
            </a:r>
            <a:r>
              <a:rPr lang="en-US" dirty="0"/>
              <a:t>, </a:t>
            </a:r>
            <a:r>
              <a:rPr lang="en-US" dirty="0" err="1"/>
              <a:t>C.elegans</a:t>
            </a:r>
            <a:r>
              <a:rPr lang="en-US" dirty="0"/>
              <a:t> are unique and a great model for the proposed analysis, in that they synthesize NAD+ solely through the NAD+ salvage pathway. NAD+ consumers, such as </a:t>
            </a:r>
            <a:r>
              <a:rPr lang="en-US" dirty="0" err="1"/>
              <a:t>sirtuins</a:t>
            </a:r>
            <a:r>
              <a:rPr lang="en-US" dirty="0"/>
              <a:t> and </a:t>
            </a:r>
            <a:r>
              <a:rPr lang="en-US" dirty="0" err="1"/>
              <a:t>PARPs</a:t>
            </a:r>
            <a:r>
              <a:rPr lang="en-US" dirty="0"/>
              <a:t> utilize </a:t>
            </a:r>
            <a:r>
              <a:rPr lang="en-US" dirty="0" smtClean="0"/>
              <a:t>NAD</a:t>
            </a:r>
          </a:p>
          <a:p>
            <a:pPr marL="228600" indent="-228600">
              <a:buFontTx/>
              <a:buAutoNum type="arabicParenR"/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1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Fig. S2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1EB34C-B22C-5644-92B0-463CF33BFE8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18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1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rial"/>
                <a:cs typeface="Arial"/>
              </a:rPr>
              <a:t>Fig. S3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 more coupled – efficient, than AL</a:t>
            </a:r>
          </a:p>
          <a:p>
            <a:r>
              <a:rPr lang="en-US" dirty="0" smtClean="0"/>
              <a:t>AL maybe trend</a:t>
            </a:r>
            <a:r>
              <a:rPr lang="en-US" baseline="0" dirty="0" smtClean="0"/>
              <a:t> toward more coupled w age, more efficient w age</a:t>
            </a:r>
            <a:endParaRPr lang="en-US" dirty="0" smtClean="0"/>
          </a:p>
          <a:p>
            <a:r>
              <a:rPr lang="en-US" dirty="0" smtClean="0"/>
              <a:t>Mito function no change w age, maybe a little increase – </a:t>
            </a:r>
            <a:r>
              <a:rPr lang="en-US" dirty="0" err="1" smtClean="0"/>
              <a:t>elimin</a:t>
            </a:r>
            <a:r>
              <a:rPr lang="en-US" dirty="0" smtClean="0"/>
              <a:t> when norm for mg/ml</a:t>
            </a:r>
          </a:p>
          <a:p>
            <a:r>
              <a:rPr lang="en-US" dirty="0" smtClean="0"/>
              <a:t>DR no affect on </a:t>
            </a:r>
            <a:r>
              <a:rPr lang="en-US" dirty="0" err="1" smtClean="0"/>
              <a:t>mito</a:t>
            </a:r>
            <a:r>
              <a:rPr lang="en-US" dirty="0" smtClean="0"/>
              <a:t> function, maybe decrease w 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1EB34C-B22C-5644-92B0-463CF33BFE8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59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1EB34C-B22C-5644-92B0-463CF33BFE8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5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2" y="2840570"/>
            <a:ext cx="5829299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1" y="5181601"/>
            <a:ext cx="4800601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8" y="488952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7" y="488952"/>
            <a:ext cx="3357562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299" cy="1816100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299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715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3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6184"/>
            <a:ext cx="6172201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2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3" indent="0">
              <a:buNone/>
              <a:defRPr sz="1500" b="1"/>
            </a:lvl4pPr>
            <a:lvl5pPr marL="1828697" indent="0">
              <a:buNone/>
              <a:defRPr sz="1500" b="1"/>
            </a:lvl5pPr>
            <a:lvl6pPr marL="2285871" indent="0">
              <a:buNone/>
              <a:defRPr sz="1500" b="1"/>
            </a:lvl6pPr>
            <a:lvl7pPr marL="2743045" indent="0">
              <a:buNone/>
              <a:defRPr sz="1500" b="1"/>
            </a:lvl7pPr>
            <a:lvl8pPr marL="3200221" indent="0">
              <a:buNone/>
              <a:defRPr sz="1500" b="1"/>
            </a:lvl8pPr>
            <a:lvl9pPr marL="365739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4"/>
            <a:ext cx="3030142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3" indent="0">
              <a:buNone/>
              <a:defRPr sz="1500" b="1"/>
            </a:lvl4pPr>
            <a:lvl5pPr marL="1828697" indent="0">
              <a:buNone/>
              <a:defRPr sz="1500" b="1"/>
            </a:lvl5pPr>
            <a:lvl6pPr marL="2285871" indent="0">
              <a:buNone/>
              <a:defRPr sz="1500" b="1"/>
            </a:lvl6pPr>
            <a:lvl7pPr marL="2743045" indent="0">
              <a:buNone/>
              <a:defRPr sz="1500" b="1"/>
            </a:lvl7pPr>
            <a:lvl8pPr marL="3200221" indent="0">
              <a:buNone/>
              <a:defRPr sz="1500" b="1"/>
            </a:lvl8pPr>
            <a:lvl9pPr marL="365739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4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4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4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0"/>
            <a:ext cx="2256234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74" indent="0">
              <a:buNone/>
              <a:defRPr sz="1300"/>
            </a:lvl2pPr>
            <a:lvl3pPr marL="914348" indent="0">
              <a:buNone/>
              <a:defRPr sz="1000"/>
            </a:lvl3pPr>
            <a:lvl4pPr marL="1371523" indent="0">
              <a:buNone/>
              <a:defRPr sz="800"/>
            </a:lvl4pPr>
            <a:lvl5pPr marL="1828697" indent="0">
              <a:buNone/>
              <a:defRPr sz="800"/>
            </a:lvl5pPr>
            <a:lvl6pPr marL="2285871" indent="0">
              <a:buNone/>
              <a:defRPr sz="800"/>
            </a:lvl6pPr>
            <a:lvl7pPr marL="2743045" indent="0">
              <a:buNone/>
              <a:defRPr sz="800"/>
            </a:lvl7pPr>
            <a:lvl8pPr marL="3200221" indent="0">
              <a:buNone/>
              <a:defRPr sz="800"/>
            </a:lvl8pPr>
            <a:lvl9pPr marL="365739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8" y="6400802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8" y="817034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74" indent="0">
              <a:buNone/>
              <a:defRPr sz="2800"/>
            </a:lvl2pPr>
            <a:lvl3pPr marL="914348" indent="0">
              <a:buNone/>
              <a:defRPr sz="2400"/>
            </a:lvl3pPr>
            <a:lvl4pPr marL="1371523" indent="0">
              <a:buNone/>
              <a:defRPr sz="2000"/>
            </a:lvl4pPr>
            <a:lvl5pPr marL="1828697" indent="0">
              <a:buNone/>
              <a:defRPr sz="2000"/>
            </a:lvl5pPr>
            <a:lvl6pPr marL="2285871" indent="0">
              <a:buNone/>
              <a:defRPr sz="2000"/>
            </a:lvl6pPr>
            <a:lvl7pPr marL="2743045" indent="0">
              <a:buNone/>
              <a:defRPr sz="2000"/>
            </a:lvl7pPr>
            <a:lvl8pPr marL="3200221" indent="0">
              <a:buNone/>
              <a:defRPr sz="2000"/>
            </a:lvl8pPr>
            <a:lvl9pPr marL="3657395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8" y="7156453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174" indent="0">
              <a:buNone/>
              <a:defRPr sz="1300"/>
            </a:lvl2pPr>
            <a:lvl3pPr marL="914348" indent="0">
              <a:buNone/>
              <a:defRPr sz="1000"/>
            </a:lvl3pPr>
            <a:lvl4pPr marL="1371523" indent="0">
              <a:buNone/>
              <a:defRPr sz="800"/>
            </a:lvl4pPr>
            <a:lvl5pPr marL="1828697" indent="0">
              <a:buNone/>
              <a:defRPr sz="800"/>
            </a:lvl5pPr>
            <a:lvl6pPr marL="2285871" indent="0">
              <a:buNone/>
              <a:defRPr sz="800"/>
            </a:lvl6pPr>
            <a:lvl7pPr marL="2743045" indent="0">
              <a:buNone/>
              <a:defRPr sz="800"/>
            </a:lvl7pPr>
            <a:lvl8pPr marL="3200221" indent="0">
              <a:buNone/>
              <a:defRPr sz="800"/>
            </a:lvl8pPr>
            <a:lvl9pPr marL="365739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1" y="366184"/>
            <a:ext cx="6172201" cy="15240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133602"/>
            <a:ext cx="6172201" cy="6034617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1" y="8475137"/>
            <a:ext cx="1600201" cy="48683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1F1CF-0947-314A-A352-BED3FA702521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2" y="8475137"/>
            <a:ext cx="2171699" cy="48683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1" y="8475137"/>
            <a:ext cx="1600201" cy="48683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5D2E8-F116-874F-8962-CDE2E8D12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7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1" indent="-342881" algn="l" defTabSz="45717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9" indent="-285735" algn="l" defTabSz="457174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36" indent="-228587" algn="l" defTabSz="45717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10" indent="-228587" algn="l" defTabSz="45717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84" indent="-228587" algn="l" defTabSz="45717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8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34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8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82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4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8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3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7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71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5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21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95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35691" y="1335459"/>
            <a:ext cx="3447996" cy="3130322"/>
            <a:chOff x="1535691" y="834651"/>
            <a:chExt cx="3447996" cy="3130322"/>
          </a:xfrm>
        </p:grpSpPr>
        <p:sp>
          <p:nvSpPr>
            <p:cNvPr id="37" name="TextBox 36"/>
            <p:cNvSpPr txBox="1"/>
            <p:nvPr/>
          </p:nvSpPr>
          <p:spPr>
            <a:xfrm>
              <a:off x="1535691" y="2179075"/>
              <a:ext cx="1061968" cy="338548"/>
            </a:xfrm>
            <a:prstGeom prst="rect">
              <a:avLst/>
            </a:prstGeom>
            <a:noFill/>
          </p:spPr>
          <p:txBody>
            <a:bodyPr wrap="square" lIns="91434" tIns="45717" rIns="91434" bIns="45717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NAD+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204926" y="2154737"/>
              <a:ext cx="640608" cy="338548"/>
            </a:xfrm>
            <a:prstGeom prst="rect">
              <a:avLst/>
            </a:prstGeom>
            <a:noFill/>
          </p:spPr>
          <p:txBody>
            <a:bodyPr wrap="none" lIns="91434" tIns="45717" rIns="91434" bIns="45717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NAM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32072" y="834651"/>
              <a:ext cx="467234" cy="338548"/>
            </a:xfrm>
            <a:prstGeom prst="rect">
              <a:avLst/>
            </a:prstGeom>
            <a:noFill/>
          </p:spPr>
          <p:txBody>
            <a:bodyPr wrap="square" lIns="91434" tIns="45717" rIns="91434" bIns="45717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NA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42" name="Right Bracket 41"/>
            <p:cNvSpPr/>
            <p:nvPr/>
          </p:nvSpPr>
          <p:spPr>
            <a:xfrm rot="16200000">
              <a:off x="3475285" y="1240879"/>
              <a:ext cx="768046" cy="1190602"/>
            </a:xfrm>
            <a:prstGeom prst="rightBracke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4" tIns="45717" rIns="91434" bIns="45717"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V="1">
              <a:off x="2225484" y="2351137"/>
              <a:ext cx="2033328" cy="13092"/>
            </a:xfrm>
            <a:prstGeom prst="straightConnector1">
              <a:avLst/>
            </a:prstGeom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Bent-Up Arrow 50"/>
            <p:cNvSpPr/>
            <p:nvPr/>
          </p:nvSpPr>
          <p:spPr>
            <a:xfrm rot="16200000">
              <a:off x="3422959" y="1013411"/>
              <a:ext cx="1270040" cy="1117347"/>
            </a:xfrm>
            <a:prstGeom prst="bentUpArrow">
              <a:avLst>
                <a:gd name="adj1" fmla="val 1761"/>
                <a:gd name="adj2" fmla="val 5860"/>
                <a:gd name="adj3" fmla="val 7814"/>
              </a:avLst>
            </a:prstGeom>
            <a:solidFill>
              <a:schemeClr val="tx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52" name="Bent-Up Arrow 51"/>
            <p:cNvSpPr/>
            <p:nvPr/>
          </p:nvSpPr>
          <p:spPr>
            <a:xfrm rot="10800000">
              <a:off x="1701948" y="1002527"/>
              <a:ext cx="1330123" cy="1217670"/>
            </a:xfrm>
            <a:prstGeom prst="bentUpArrow">
              <a:avLst>
                <a:gd name="adj1" fmla="val 2031"/>
                <a:gd name="adj2" fmla="val 5156"/>
                <a:gd name="adj3" fmla="val 8447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rtlCol="0" anchor="ctr"/>
            <a:lstStyle/>
            <a:p>
              <a:pPr algn="ctr"/>
              <a:endParaRPr lang="en-US" sz="1600">
                <a:latin typeface="Arial"/>
                <a:cs typeface="Arial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3142067" y="2228842"/>
              <a:ext cx="261880" cy="15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 rot="5400000">
              <a:off x="4414259" y="1459741"/>
              <a:ext cx="800307" cy="338548"/>
            </a:xfrm>
            <a:prstGeom prst="rect">
              <a:avLst/>
            </a:prstGeom>
            <a:noFill/>
          </p:spPr>
          <p:txBody>
            <a:bodyPr wrap="none" lIns="91434" tIns="45717" rIns="91434" bIns="45717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PNC-1</a:t>
              </a:r>
              <a:endParaRPr 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827921" y="2406231"/>
              <a:ext cx="834571" cy="338548"/>
            </a:xfrm>
            <a:prstGeom prst="rect">
              <a:avLst/>
            </a:prstGeom>
            <a:noFill/>
          </p:spPr>
          <p:txBody>
            <a:bodyPr wrap="none" lIns="91434" tIns="45717" rIns="91434" bIns="45717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rgbClr val="FF0000"/>
                  </a:solidFill>
                  <a:latin typeface="Arial"/>
                  <a:cs typeface="Arial"/>
                </a:rPr>
                <a:t>s</a:t>
              </a:r>
              <a:r>
                <a:rPr lang="en-US" sz="16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irtuins</a:t>
              </a:r>
              <a:endParaRPr 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rot="5400000">
              <a:off x="2847873" y="3237892"/>
              <a:ext cx="795968" cy="1587"/>
            </a:xfrm>
            <a:prstGeom prst="straightConnector1">
              <a:avLst/>
            </a:prstGeom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547803" y="3626425"/>
              <a:ext cx="1416361" cy="338548"/>
            </a:xfrm>
            <a:prstGeom prst="rect">
              <a:avLst/>
            </a:prstGeom>
            <a:noFill/>
          </p:spPr>
          <p:txBody>
            <a:bodyPr wrap="none" lIns="91434" tIns="45717" rIns="91434" bIns="45717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DR Longevity</a:t>
              </a:r>
              <a:endParaRPr lang="en-US" sz="1600" dirty="0">
                <a:latin typeface="Arial"/>
                <a:cs typeface="Arial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500808"/>
            <a:ext cx="1827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Supplementary</a:t>
            </a:r>
            <a:r>
              <a:rPr lang="en-US" sz="1200" b="1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Figure 1</a:t>
            </a:r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72746242"/>
              </p:ext>
            </p:extLst>
          </p:nvPr>
        </p:nvGraphicFramePr>
        <p:xfrm>
          <a:off x="1248457" y="-38368"/>
          <a:ext cx="6515101" cy="5599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4184144" y="2732088"/>
            <a:ext cx="861568" cy="1807882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228967" y="2776913"/>
            <a:ext cx="953306" cy="1273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 dirty="0" smtClean="0">
                <a:latin typeface="Arial"/>
                <a:cs typeface="Arial"/>
              </a:rPr>
              <a:t>A</a:t>
            </a:r>
            <a:r>
              <a:rPr lang="en-US" sz="1400" baseline="-25000" dirty="0" smtClean="0">
                <a:latin typeface="Arial"/>
                <a:cs typeface="Arial"/>
              </a:rPr>
              <a:t>600 </a:t>
            </a:r>
            <a:r>
              <a:rPr lang="en-US" sz="1400" dirty="0" smtClean="0">
                <a:latin typeface="Arial"/>
                <a:cs typeface="Arial"/>
              </a:rPr>
              <a:t> 1.5</a:t>
            </a:r>
          </a:p>
          <a:p>
            <a:pPr>
              <a:lnSpc>
                <a:spcPct val="110000"/>
              </a:lnSpc>
            </a:pPr>
            <a:r>
              <a:rPr lang="en-US" sz="1400" dirty="0" smtClean="0">
                <a:latin typeface="Arial"/>
                <a:cs typeface="Arial"/>
              </a:rPr>
              <a:t>A</a:t>
            </a:r>
            <a:r>
              <a:rPr lang="en-US" sz="1400" baseline="-25000" dirty="0" smtClean="0">
                <a:latin typeface="Arial"/>
                <a:cs typeface="Arial"/>
              </a:rPr>
              <a:t>600 </a:t>
            </a:r>
            <a:r>
              <a:rPr lang="en-US" sz="1400" dirty="0" smtClean="0">
                <a:latin typeface="Arial"/>
                <a:cs typeface="Arial"/>
              </a:rPr>
              <a:t> 0.3</a:t>
            </a:r>
            <a:endParaRPr lang="en-US" sz="1400" dirty="0">
              <a:latin typeface="Arial"/>
              <a:cs typeface="Arial"/>
            </a:endParaRPr>
          </a:p>
          <a:p>
            <a:pPr>
              <a:lnSpc>
                <a:spcPct val="110000"/>
              </a:lnSpc>
            </a:pPr>
            <a:r>
              <a:rPr lang="en-US" sz="1400" dirty="0">
                <a:latin typeface="Arial"/>
                <a:cs typeface="Arial"/>
              </a:rPr>
              <a:t>A</a:t>
            </a:r>
            <a:r>
              <a:rPr lang="en-US" sz="1400" baseline="-25000" dirty="0">
                <a:latin typeface="Arial"/>
                <a:cs typeface="Arial"/>
              </a:rPr>
              <a:t>600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 0.15</a:t>
            </a:r>
            <a:endParaRPr lang="en-US" sz="1400" dirty="0">
              <a:latin typeface="Arial"/>
              <a:cs typeface="Arial"/>
            </a:endParaRPr>
          </a:p>
          <a:p>
            <a:pPr>
              <a:lnSpc>
                <a:spcPct val="110000"/>
              </a:lnSpc>
            </a:pPr>
            <a:r>
              <a:rPr lang="en-US" sz="1400" dirty="0">
                <a:latin typeface="Arial"/>
                <a:cs typeface="Arial"/>
              </a:rPr>
              <a:t>A</a:t>
            </a:r>
            <a:r>
              <a:rPr lang="en-US" sz="1400" baseline="-25000" dirty="0">
                <a:latin typeface="Arial"/>
                <a:cs typeface="Arial"/>
              </a:rPr>
              <a:t>600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 0.01</a:t>
            </a:r>
            <a:endParaRPr lang="en-US" sz="1400" dirty="0">
              <a:latin typeface="Arial"/>
              <a:cs typeface="Arial"/>
            </a:endParaRPr>
          </a:p>
          <a:p>
            <a:pPr>
              <a:lnSpc>
                <a:spcPct val="110000"/>
              </a:lnSpc>
            </a:pPr>
            <a:endParaRPr lang="en-US" sz="14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78608"/>
            <a:ext cx="1827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Supplementary </a:t>
            </a:r>
            <a:r>
              <a:rPr lang="en-US" sz="1200" dirty="0" smtClean="0">
                <a:latin typeface="Arial"/>
                <a:cs typeface="Arial"/>
              </a:rPr>
              <a:t>Figure 2</a:t>
            </a:r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Chart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609223"/>
              </p:ext>
            </p:extLst>
          </p:nvPr>
        </p:nvGraphicFramePr>
        <p:xfrm>
          <a:off x="149964" y="603828"/>
          <a:ext cx="3987896" cy="2970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5" name="Chart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55259"/>
              </p:ext>
            </p:extLst>
          </p:nvPr>
        </p:nvGraphicFramePr>
        <p:xfrm>
          <a:off x="3515024" y="753452"/>
          <a:ext cx="4575041" cy="2844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6278" y="842322"/>
            <a:ext cx="325718" cy="323159"/>
          </a:xfrm>
          <a:prstGeom prst="rect">
            <a:avLst/>
          </a:prstGeom>
          <a:noFill/>
          <a:ln>
            <a:noFill/>
          </a:ln>
        </p:spPr>
        <p:txBody>
          <a:bodyPr wrap="none" lIns="91434" tIns="45717" rIns="91434" bIns="45717" rtlCol="0">
            <a:spAutoFit/>
          </a:bodyPr>
          <a:lstStyle/>
          <a:p>
            <a:r>
              <a:rPr lang="en-US" sz="1500" dirty="0">
                <a:latin typeface="Arial"/>
                <a:cs typeface="Arial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6922" y="2715093"/>
            <a:ext cx="4660528" cy="246215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        Day 9     Day 12    Day 16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63013" y="829062"/>
            <a:ext cx="312957" cy="32315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lIns="91434" tIns="45717" rIns="91434" bIns="45717" rtlCol="0">
            <a:spAutoFit/>
          </a:bodyPr>
          <a:lstStyle/>
          <a:p>
            <a:r>
              <a:rPr lang="en-US" sz="1500" dirty="0">
                <a:latin typeface="Arial"/>
                <a:cs typeface="Arial"/>
              </a:rPr>
              <a:t>B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42152" y="1192140"/>
            <a:ext cx="634969" cy="305868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804436" y="1160191"/>
            <a:ext cx="634969" cy="317469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15149" y="1137585"/>
            <a:ext cx="518980" cy="361118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800" dirty="0">
                <a:latin typeface="Arial"/>
                <a:cs typeface="Arial"/>
              </a:rPr>
              <a:t>WT AL</a:t>
            </a:r>
          </a:p>
          <a:p>
            <a:pPr>
              <a:lnSpc>
                <a:spcPct val="110000"/>
              </a:lnSpc>
            </a:pPr>
            <a:r>
              <a:rPr lang="en-US" sz="800" dirty="0">
                <a:latin typeface="Arial"/>
                <a:cs typeface="Arial"/>
              </a:rPr>
              <a:t>WT DR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93777" y="1125861"/>
            <a:ext cx="625994" cy="361118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800" i="1" dirty="0">
                <a:latin typeface="Arial"/>
                <a:cs typeface="Arial"/>
              </a:rPr>
              <a:t>pnc-1</a:t>
            </a:r>
            <a:r>
              <a:rPr lang="en-US" sz="800" dirty="0">
                <a:latin typeface="Arial"/>
                <a:cs typeface="Arial"/>
              </a:rPr>
              <a:t> AL</a:t>
            </a:r>
          </a:p>
          <a:p>
            <a:pPr>
              <a:lnSpc>
                <a:spcPct val="110000"/>
              </a:lnSpc>
            </a:pPr>
            <a:r>
              <a:rPr lang="en-US" sz="800" i="1" dirty="0">
                <a:latin typeface="Arial"/>
                <a:cs typeface="Arial"/>
              </a:rPr>
              <a:t>pnc-1</a:t>
            </a:r>
            <a:r>
              <a:rPr lang="en-US" sz="800" dirty="0">
                <a:latin typeface="Arial"/>
                <a:cs typeface="Arial"/>
              </a:rPr>
              <a:t> DR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97253" y="2702151"/>
            <a:ext cx="4660528" cy="246215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        Day 9     Day 12    Day 16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28569" y="1833435"/>
            <a:ext cx="330940" cy="246215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**</a:t>
            </a:r>
            <a:endParaRPr lang="en-US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2216348" y="1807177"/>
            <a:ext cx="330940" cy="215438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@</a:t>
            </a:r>
            <a:endParaRPr lang="en-US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386568"/>
            <a:ext cx="1827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Supplementary </a:t>
            </a:r>
            <a:r>
              <a:rPr lang="en-US" sz="1200" dirty="0" smtClean="0">
                <a:latin typeface="Arial"/>
                <a:cs typeface="Arial"/>
              </a:rPr>
              <a:t>Figure 3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5985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Oval 120"/>
          <p:cNvSpPr/>
          <p:nvPr/>
        </p:nvSpPr>
        <p:spPr bwMode="auto">
          <a:xfrm>
            <a:off x="4626089" y="4126876"/>
            <a:ext cx="280988" cy="307975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latin typeface="Arial"/>
              <a:cs typeface="Arial"/>
            </a:endParaRPr>
          </a:p>
        </p:txBody>
      </p:sp>
      <p:pic>
        <p:nvPicPr>
          <p:cNvPr id="57" name="Picture 6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7793" y="1441932"/>
            <a:ext cx="1076202" cy="67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73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0015" y="1450900"/>
            <a:ext cx="1074614" cy="67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3565074" y="939842"/>
            <a:ext cx="7661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err="1">
                <a:latin typeface="Arial"/>
                <a:ea typeface="Arial" charset="0"/>
                <a:cs typeface="Arial"/>
              </a:rPr>
              <a:t>Insulins</a:t>
            </a:r>
            <a:endParaRPr lang="en-US" sz="1200" b="1" dirty="0">
              <a:latin typeface="Arial"/>
              <a:ea typeface="Arial" charset="0"/>
              <a:cs typeface="Arial"/>
            </a:endParaRPr>
          </a:p>
          <a:p>
            <a:pPr algn="ctr"/>
            <a:endParaRPr lang="en-US" sz="1200" b="1" dirty="0">
              <a:latin typeface="Arial"/>
              <a:ea typeface="Arial" charset="0"/>
              <a:cs typeface="Arial"/>
            </a:endParaRPr>
          </a:p>
        </p:txBody>
      </p:sp>
      <p:pic>
        <p:nvPicPr>
          <p:cNvPr id="7" name="Picture 173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9722" y="1450900"/>
            <a:ext cx="942995" cy="67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4049" y="1441387"/>
            <a:ext cx="1076202" cy="67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2984" y="1436962"/>
            <a:ext cx="1076202" cy="67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n 10"/>
          <p:cNvSpPr/>
          <p:nvPr/>
        </p:nvSpPr>
        <p:spPr bwMode="auto">
          <a:xfrm>
            <a:off x="1876625" y="1338418"/>
            <a:ext cx="552450" cy="904875"/>
          </a:xfrm>
          <a:prstGeom prst="can">
            <a:avLst/>
          </a:prstGeom>
          <a:solidFill>
            <a:schemeClr val="accent2">
              <a:lumMod val="75000"/>
            </a:schemeClr>
          </a:solidFill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latin typeface="Arial"/>
              <a:cs typeface="Arial"/>
            </a:endParaRPr>
          </a:p>
        </p:txBody>
      </p:sp>
      <p:grpSp>
        <p:nvGrpSpPr>
          <p:cNvPr id="12" name="Group 125"/>
          <p:cNvGrpSpPr>
            <a:grpSpLocks/>
          </p:cNvGrpSpPr>
          <p:nvPr/>
        </p:nvGrpSpPr>
        <p:grpSpPr bwMode="auto">
          <a:xfrm>
            <a:off x="1831696" y="1037881"/>
            <a:ext cx="295560" cy="195037"/>
            <a:chOff x="1214905" y="660070"/>
            <a:chExt cx="295594" cy="195068"/>
          </a:xfrm>
          <a:solidFill>
            <a:srgbClr val="C0504D"/>
          </a:solidFill>
        </p:grpSpPr>
        <p:sp>
          <p:nvSpPr>
            <p:cNvPr id="13" name="Oval 12"/>
            <p:cNvSpPr/>
            <p:nvPr/>
          </p:nvSpPr>
          <p:spPr>
            <a:xfrm>
              <a:off x="1214697" y="660087"/>
              <a:ext cx="101612" cy="42869"/>
            </a:xfrm>
            <a:prstGeom prst="ellipse">
              <a:avLst/>
            </a:prstGeom>
            <a:grpFill/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367115" y="812511"/>
              <a:ext cx="101612" cy="42869"/>
            </a:xfrm>
            <a:prstGeom prst="ellipse">
              <a:avLst/>
            </a:prstGeom>
            <a:grpFill/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408394" y="671201"/>
              <a:ext cx="101612" cy="41282"/>
            </a:xfrm>
            <a:prstGeom prst="ellipse">
              <a:avLst/>
            </a:prstGeom>
            <a:grpFill/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Arial"/>
                <a:cs typeface="Arial"/>
              </a:endParaRPr>
            </a:p>
          </p:txBody>
        </p:sp>
      </p:grpSp>
      <p:sp>
        <p:nvSpPr>
          <p:cNvPr id="16" name="TextBox 217"/>
          <p:cNvSpPr txBox="1">
            <a:spLocks noChangeArrowheads="1"/>
          </p:cNvSpPr>
          <p:nvPr/>
        </p:nvSpPr>
        <p:spPr bwMode="auto">
          <a:xfrm>
            <a:off x="2230577" y="849949"/>
            <a:ext cx="6762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latin typeface="Arial"/>
                <a:ea typeface="Arial" charset="0"/>
                <a:cs typeface="Arial"/>
              </a:rPr>
              <a:t>Amino</a:t>
            </a:r>
          </a:p>
          <a:p>
            <a:pPr algn="ctr"/>
            <a:r>
              <a:rPr lang="en-US" sz="1200" b="1" dirty="0">
                <a:latin typeface="Arial"/>
                <a:ea typeface="Arial" charset="0"/>
                <a:cs typeface="Arial"/>
              </a:rPr>
              <a:t>Acids</a:t>
            </a:r>
          </a:p>
          <a:p>
            <a:pPr algn="ctr"/>
            <a:endParaRPr lang="en-US" sz="1200" b="1" dirty="0">
              <a:latin typeface="Arial"/>
              <a:ea typeface="Arial" charset="0"/>
              <a:cs typeface="Arial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634832" y="1303142"/>
            <a:ext cx="0" cy="314685"/>
          </a:xfrm>
          <a:prstGeom prst="line">
            <a:avLst/>
          </a:prstGeom>
          <a:ln w="57150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156"/>
          <p:cNvGrpSpPr>
            <a:grpSpLocks/>
          </p:cNvGrpSpPr>
          <p:nvPr/>
        </p:nvGrpSpPr>
        <p:grpSpPr bwMode="auto">
          <a:xfrm>
            <a:off x="4449119" y="958681"/>
            <a:ext cx="385758" cy="1219173"/>
            <a:chOff x="3891061" y="1327352"/>
            <a:chExt cx="385903" cy="1037733"/>
          </a:xfrm>
          <a:solidFill>
            <a:schemeClr val="accent3">
              <a:lumMod val="75000"/>
            </a:schemeClr>
          </a:solidFill>
        </p:grpSpPr>
        <p:sp>
          <p:nvSpPr>
            <p:cNvPr id="22" name="Oval 8"/>
            <p:cNvSpPr/>
            <p:nvPr/>
          </p:nvSpPr>
          <p:spPr>
            <a:xfrm>
              <a:off x="3995798" y="1327352"/>
              <a:ext cx="212846" cy="156722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3" name="Group 163"/>
            <p:cNvGrpSpPr>
              <a:grpSpLocks/>
            </p:cNvGrpSpPr>
            <p:nvPr/>
          </p:nvGrpSpPr>
          <p:grpSpPr bwMode="auto">
            <a:xfrm>
              <a:off x="3891061" y="1759774"/>
              <a:ext cx="385903" cy="605311"/>
              <a:chOff x="5380272" y="1955289"/>
              <a:chExt cx="244969" cy="430900"/>
            </a:xfrm>
            <a:grpFill/>
          </p:grpSpPr>
          <p:sp>
            <p:nvSpPr>
              <p:cNvPr id="24" name="Rectangle 11"/>
              <p:cNvSpPr/>
              <p:nvPr/>
            </p:nvSpPr>
            <p:spPr>
              <a:xfrm flipH="1">
                <a:off x="5507293" y="1955289"/>
                <a:ext cx="117948" cy="430900"/>
              </a:xfrm>
              <a:prstGeom prst="rect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" name="Rectangle 12"/>
              <p:cNvSpPr/>
              <p:nvPr/>
            </p:nvSpPr>
            <p:spPr>
              <a:xfrm flipH="1">
                <a:off x="5380272" y="1955289"/>
                <a:ext cx="117948" cy="430900"/>
              </a:xfrm>
              <a:prstGeom prst="rect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26" name="TextBox 16"/>
          <p:cNvSpPr txBox="1">
            <a:spLocks noChangeArrowheads="1"/>
          </p:cNvSpPr>
          <p:nvPr/>
        </p:nvSpPr>
        <p:spPr bwMode="auto">
          <a:xfrm rot="16200000">
            <a:off x="4250224" y="1720274"/>
            <a:ext cx="5706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Calibri" charset="0"/>
                <a:ea typeface="Arial" charset="0"/>
                <a:cs typeface="Arial" charset="0"/>
              </a:rPr>
              <a:t>DAF-2</a:t>
            </a:r>
            <a:endParaRPr lang="en-US" sz="1400" b="1" dirty="0">
              <a:latin typeface="Calibri" charset="0"/>
              <a:ea typeface="Arial" charset="0"/>
              <a:cs typeface="Arial" charset="0"/>
            </a:endParaRPr>
          </a:p>
        </p:txBody>
      </p:sp>
      <p:sp>
        <p:nvSpPr>
          <p:cNvPr id="27" name="TextBox 16"/>
          <p:cNvSpPr txBox="1">
            <a:spLocks noChangeArrowheads="1"/>
          </p:cNvSpPr>
          <p:nvPr/>
        </p:nvSpPr>
        <p:spPr bwMode="auto">
          <a:xfrm rot="16200000">
            <a:off x="4440724" y="1720274"/>
            <a:ext cx="5706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Calibri" charset="0"/>
                <a:ea typeface="Arial" charset="0"/>
                <a:cs typeface="Arial" charset="0"/>
              </a:rPr>
              <a:t>DAF-2</a:t>
            </a:r>
            <a:endParaRPr lang="en-US" sz="1400" b="1" dirty="0">
              <a:latin typeface="Calibri" charset="0"/>
              <a:ea typeface="Arial" charset="0"/>
              <a:cs typeface="Arial" charset="0"/>
            </a:endParaRPr>
          </a:p>
        </p:txBody>
      </p:sp>
      <p:sp>
        <p:nvSpPr>
          <p:cNvPr id="28" name="Half Frame 27"/>
          <p:cNvSpPr/>
          <p:nvPr/>
        </p:nvSpPr>
        <p:spPr>
          <a:xfrm rot="13691163">
            <a:off x="4430425" y="803783"/>
            <a:ext cx="459651" cy="462566"/>
          </a:xfrm>
          <a:prstGeom prst="halfFrame">
            <a:avLst>
              <a:gd name="adj1" fmla="val 12316"/>
              <a:gd name="adj2" fmla="val 8853"/>
            </a:avLst>
          </a:prstGeom>
          <a:solidFill>
            <a:schemeClr val="accent3">
              <a:lumMod val="75000"/>
            </a:schemeClr>
          </a:solidFill>
          <a:ln w="3175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0" name="Group 114"/>
          <p:cNvGrpSpPr>
            <a:grpSpLocks/>
          </p:cNvGrpSpPr>
          <p:nvPr/>
        </p:nvGrpSpPr>
        <p:grpSpPr bwMode="auto">
          <a:xfrm>
            <a:off x="2912646" y="4152584"/>
            <a:ext cx="779463" cy="541338"/>
            <a:chOff x="5839397" y="5133164"/>
            <a:chExt cx="779553" cy="541423"/>
          </a:xfrm>
          <a:solidFill>
            <a:schemeClr val="accent3">
              <a:lumMod val="75000"/>
            </a:schemeClr>
          </a:solidFill>
        </p:grpSpPr>
        <p:sp>
          <p:nvSpPr>
            <p:cNvPr id="31" name="Oval 36"/>
            <p:cNvSpPr/>
            <p:nvPr/>
          </p:nvSpPr>
          <p:spPr>
            <a:xfrm>
              <a:off x="5839397" y="5133164"/>
              <a:ext cx="779553" cy="541423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Box 245"/>
            <p:cNvSpPr txBox="1">
              <a:spLocks noChangeArrowheads="1"/>
            </p:cNvSpPr>
            <p:nvPr/>
          </p:nvSpPr>
          <p:spPr bwMode="auto">
            <a:xfrm>
              <a:off x="5871566" y="5261261"/>
              <a:ext cx="723434" cy="277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DAF-16</a:t>
              </a:r>
              <a:endParaRPr lang="en-US" sz="1400" b="1" dirty="0">
                <a:solidFill>
                  <a:srgbClr val="000000"/>
                </a:solidFill>
                <a:latin typeface="Arial"/>
                <a:ea typeface="Arial" charset="0"/>
                <a:cs typeface="Arial"/>
              </a:endParaRPr>
            </a:p>
          </p:txBody>
        </p:sp>
      </p:grpSp>
      <p:grpSp>
        <p:nvGrpSpPr>
          <p:cNvPr id="33" name="Group 72"/>
          <p:cNvGrpSpPr>
            <a:grpSpLocks/>
          </p:cNvGrpSpPr>
          <p:nvPr/>
        </p:nvGrpSpPr>
        <p:grpSpPr bwMode="auto">
          <a:xfrm>
            <a:off x="2683496" y="4086585"/>
            <a:ext cx="295000" cy="315083"/>
            <a:chOff x="5469749" y="5296498"/>
            <a:chExt cx="294228" cy="314930"/>
          </a:xfrm>
        </p:grpSpPr>
        <p:sp>
          <p:nvSpPr>
            <p:cNvPr id="34" name="Oval 33"/>
            <p:cNvSpPr/>
            <p:nvPr/>
          </p:nvSpPr>
          <p:spPr>
            <a:xfrm>
              <a:off x="5469749" y="5303603"/>
              <a:ext cx="280251" cy="307825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35" name="TextBox 34"/>
            <p:cNvSpPr txBox="1">
              <a:spLocks noChangeArrowheads="1"/>
            </p:cNvSpPr>
            <p:nvPr/>
          </p:nvSpPr>
          <p:spPr bwMode="auto">
            <a:xfrm>
              <a:off x="5480194" y="5296498"/>
              <a:ext cx="283783" cy="276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>
                  <a:latin typeface="Arial"/>
                  <a:cs typeface="Arial"/>
                </a:rPr>
                <a:t>P</a:t>
              </a:r>
            </a:p>
          </p:txBody>
        </p:sp>
      </p:grpSp>
      <p:grpSp>
        <p:nvGrpSpPr>
          <p:cNvPr id="36" name="Group 72"/>
          <p:cNvGrpSpPr>
            <a:grpSpLocks/>
          </p:cNvGrpSpPr>
          <p:nvPr/>
        </p:nvGrpSpPr>
        <p:grpSpPr bwMode="auto">
          <a:xfrm>
            <a:off x="3501819" y="3980565"/>
            <a:ext cx="295000" cy="315083"/>
            <a:chOff x="5469749" y="5296498"/>
            <a:chExt cx="294228" cy="314930"/>
          </a:xfrm>
        </p:grpSpPr>
        <p:sp>
          <p:nvSpPr>
            <p:cNvPr id="37" name="Oval 36"/>
            <p:cNvSpPr/>
            <p:nvPr/>
          </p:nvSpPr>
          <p:spPr>
            <a:xfrm>
              <a:off x="5469749" y="5303603"/>
              <a:ext cx="280251" cy="307825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38" name="TextBox 34"/>
            <p:cNvSpPr txBox="1">
              <a:spLocks noChangeArrowheads="1"/>
            </p:cNvSpPr>
            <p:nvPr/>
          </p:nvSpPr>
          <p:spPr bwMode="auto">
            <a:xfrm>
              <a:off x="5480194" y="5296498"/>
              <a:ext cx="283783" cy="276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>
                  <a:latin typeface="Arial"/>
                  <a:cs typeface="Arial"/>
                </a:rPr>
                <a:t>P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816880" y="3868422"/>
            <a:ext cx="1091210" cy="1143065"/>
            <a:chOff x="5731888" y="5256212"/>
            <a:chExt cx="1091210" cy="1143065"/>
          </a:xfrm>
        </p:grpSpPr>
        <p:sp>
          <p:nvSpPr>
            <p:cNvPr id="40" name="TextBox 17"/>
            <p:cNvSpPr txBox="1">
              <a:spLocks noChangeArrowheads="1"/>
            </p:cNvSpPr>
            <p:nvPr/>
          </p:nvSpPr>
          <p:spPr bwMode="auto">
            <a:xfrm>
              <a:off x="5731888" y="6091500"/>
              <a:ext cx="10028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ea typeface="Arial" charset="0"/>
                  <a:cs typeface="Arial"/>
                </a:rPr>
                <a:t>NRF 1/2/3</a:t>
              </a:r>
              <a:endParaRPr lang="en-US" sz="1400" dirty="0">
                <a:latin typeface="Arial"/>
                <a:ea typeface="Arial" charset="0"/>
                <a:cs typeface="Arial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5795111" y="5535511"/>
              <a:ext cx="779463" cy="541338"/>
              <a:chOff x="5804120" y="5552972"/>
              <a:chExt cx="779463" cy="541338"/>
            </a:xfrm>
          </p:grpSpPr>
          <p:sp>
            <p:nvSpPr>
              <p:cNvPr id="51" name="Oval 36"/>
              <p:cNvSpPr/>
              <p:nvPr/>
            </p:nvSpPr>
            <p:spPr bwMode="auto">
              <a:xfrm>
                <a:off x="5804120" y="5552972"/>
                <a:ext cx="779463" cy="541338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2" name="TextBox 245"/>
              <p:cNvSpPr txBox="1">
                <a:spLocks noChangeArrowheads="1"/>
              </p:cNvSpPr>
              <p:nvPr/>
            </p:nvSpPr>
            <p:spPr bwMode="auto">
              <a:xfrm>
                <a:off x="5887000" y="5662272"/>
                <a:ext cx="64640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0000"/>
                    </a:solidFill>
                    <a:latin typeface="Arial"/>
                    <a:ea typeface="Arial" charset="0"/>
                    <a:cs typeface="Arial"/>
                  </a:rPr>
                  <a:t>SKN-1</a:t>
                </a:r>
                <a:endParaRPr lang="en-US" sz="1400" b="1" dirty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endParaRPr>
              </a:p>
            </p:txBody>
          </p:sp>
        </p:grpSp>
        <p:grpSp>
          <p:nvGrpSpPr>
            <p:cNvPr id="42" name="Group 72"/>
            <p:cNvGrpSpPr>
              <a:grpSpLocks/>
            </p:cNvGrpSpPr>
            <p:nvPr/>
          </p:nvGrpSpPr>
          <p:grpSpPr bwMode="auto">
            <a:xfrm>
              <a:off x="5861588" y="5283200"/>
              <a:ext cx="295308" cy="307975"/>
              <a:chOff x="5553636" y="4101308"/>
              <a:chExt cx="294535" cy="307825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5553636" y="4101308"/>
                <a:ext cx="280252" cy="307825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latin typeface="Arial"/>
                  <a:cs typeface="Arial"/>
                </a:endParaRPr>
              </a:p>
            </p:txBody>
          </p:sp>
          <p:sp>
            <p:nvSpPr>
              <p:cNvPr id="50" name="TextBox 34"/>
              <p:cNvSpPr txBox="1">
                <a:spLocks noChangeArrowheads="1"/>
              </p:cNvSpPr>
              <p:nvPr/>
            </p:nvSpPr>
            <p:spPr bwMode="auto">
              <a:xfrm>
                <a:off x="5564388" y="4107066"/>
                <a:ext cx="283783" cy="276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 dirty="0">
                    <a:latin typeface="Arial"/>
                    <a:cs typeface="Arial"/>
                  </a:rPr>
                  <a:t>P</a:t>
                </a:r>
              </a:p>
            </p:txBody>
          </p:sp>
        </p:grpSp>
        <p:grpSp>
          <p:nvGrpSpPr>
            <p:cNvPr id="43" name="Group 72"/>
            <p:cNvGrpSpPr>
              <a:grpSpLocks/>
            </p:cNvGrpSpPr>
            <p:nvPr/>
          </p:nvGrpSpPr>
          <p:grpSpPr bwMode="auto">
            <a:xfrm>
              <a:off x="6171158" y="5256212"/>
              <a:ext cx="285244" cy="307975"/>
              <a:chOff x="5553416" y="4100300"/>
              <a:chExt cx="284497" cy="30782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5553416" y="4100300"/>
                <a:ext cx="280251" cy="307825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latin typeface="Arial"/>
                  <a:cs typeface="Arial"/>
                </a:endParaRPr>
              </a:p>
            </p:txBody>
          </p:sp>
          <p:sp>
            <p:nvSpPr>
              <p:cNvPr id="48" name="TextBox 34"/>
              <p:cNvSpPr txBox="1">
                <a:spLocks noChangeArrowheads="1"/>
              </p:cNvSpPr>
              <p:nvPr/>
            </p:nvSpPr>
            <p:spPr bwMode="auto">
              <a:xfrm>
                <a:off x="5554131" y="4100842"/>
                <a:ext cx="283782" cy="276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 dirty="0">
                    <a:latin typeface="Arial"/>
                    <a:cs typeface="Arial"/>
                  </a:rPr>
                  <a:t>P</a:t>
                </a:r>
              </a:p>
            </p:txBody>
          </p:sp>
        </p:grpSp>
        <p:sp>
          <p:nvSpPr>
            <p:cNvPr id="46" name="TextBox 34"/>
            <p:cNvSpPr txBox="1">
              <a:spLocks noChangeArrowheads="1"/>
            </p:cNvSpPr>
            <p:nvPr/>
          </p:nvSpPr>
          <p:spPr bwMode="auto">
            <a:xfrm>
              <a:off x="6538570" y="5522231"/>
              <a:ext cx="28452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>
                  <a:latin typeface="Arial"/>
                  <a:cs typeface="Arial"/>
                </a:rPr>
                <a:t>P</a:t>
              </a:r>
            </a:p>
          </p:txBody>
        </p:sp>
      </p:grpSp>
      <p:sp>
        <p:nvSpPr>
          <p:cNvPr id="53" name="TextBox 17"/>
          <p:cNvSpPr txBox="1">
            <a:spLocks noChangeArrowheads="1"/>
          </p:cNvSpPr>
          <p:nvPr/>
        </p:nvSpPr>
        <p:spPr bwMode="auto">
          <a:xfrm>
            <a:off x="2945375" y="4703710"/>
            <a:ext cx="6933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Arial" charset="0"/>
                <a:cs typeface="Arial"/>
              </a:rPr>
              <a:t>FOXO</a:t>
            </a:r>
            <a:endParaRPr lang="en-US" sz="1400" dirty="0">
              <a:latin typeface="Arial"/>
              <a:ea typeface="Arial" charset="0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770790" y="2997853"/>
            <a:ext cx="876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TORC1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70" name="Rectangle 69"/>
          <p:cNvSpPr/>
          <p:nvPr/>
        </p:nvSpPr>
        <p:spPr bwMode="auto">
          <a:xfrm rot="8794926">
            <a:off x="4439047" y="3628498"/>
            <a:ext cx="217296" cy="45719"/>
          </a:xfrm>
          <a:prstGeom prst="rect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latin typeface="Arial"/>
              <a:cs typeface="Arial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3299578" y="3292362"/>
            <a:ext cx="0" cy="688203"/>
          </a:xfrm>
          <a:prstGeom prst="straightConnector1">
            <a:avLst/>
          </a:prstGeom>
          <a:ln w="31750">
            <a:solidFill>
              <a:schemeClr val="tx1"/>
            </a:solidFill>
            <a:prstDash val="solid"/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8" name="Group 114"/>
          <p:cNvGrpSpPr>
            <a:grpSpLocks/>
          </p:cNvGrpSpPr>
          <p:nvPr/>
        </p:nvGrpSpPr>
        <p:grpSpPr bwMode="auto">
          <a:xfrm>
            <a:off x="1781088" y="4153129"/>
            <a:ext cx="779463" cy="541338"/>
            <a:chOff x="5839397" y="5133164"/>
            <a:chExt cx="779553" cy="541423"/>
          </a:xfrm>
          <a:solidFill>
            <a:schemeClr val="accent3">
              <a:lumMod val="75000"/>
            </a:schemeClr>
          </a:solidFill>
        </p:grpSpPr>
        <p:sp>
          <p:nvSpPr>
            <p:cNvPr id="89" name="Oval 36"/>
            <p:cNvSpPr/>
            <p:nvPr/>
          </p:nvSpPr>
          <p:spPr>
            <a:xfrm>
              <a:off x="5839397" y="5133164"/>
              <a:ext cx="779553" cy="54142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90" name="TextBox 245"/>
            <p:cNvSpPr txBox="1">
              <a:spLocks noChangeArrowheads="1"/>
            </p:cNvSpPr>
            <p:nvPr/>
          </p:nvSpPr>
          <p:spPr bwMode="auto">
            <a:xfrm>
              <a:off x="5899181" y="5261261"/>
              <a:ext cx="646481" cy="277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PHA-4</a:t>
              </a:r>
              <a:endParaRPr lang="en-US" sz="1400" b="1" dirty="0">
                <a:solidFill>
                  <a:srgbClr val="000000"/>
                </a:solidFill>
                <a:latin typeface="Arial"/>
                <a:ea typeface="Arial" charset="0"/>
                <a:cs typeface="Arial"/>
              </a:endParaRPr>
            </a:p>
          </p:txBody>
        </p:sp>
      </p:grpSp>
      <p:sp>
        <p:nvSpPr>
          <p:cNvPr id="91" name="TextBox 17"/>
          <p:cNvSpPr txBox="1">
            <a:spLocks noChangeArrowheads="1"/>
          </p:cNvSpPr>
          <p:nvPr/>
        </p:nvSpPr>
        <p:spPr bwMode="auto">
          <a:xfrm>
            <a:off x="1838325" y="4704255"/>
            <a:ext cx="671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Arial" charset="0"/>
                <a:cs typeface="Arial"/>
              </a:rPr>
              <a:t>FOXA</a:t>
            </a:r>
            <a:endParaRPr lang="en-US" sz="1400" dirty="0">
              <a:latin typeface="Arial"/>
              <a:ea typeface="Arial" charset="0"/>
              <a:cs typeface="Arial"/>
            </a:endParaRPr>
          </a:p>
        </p:txBody>
      </p:sp>
      <p:grpSp>
        <p:nvGrpSpPr>
          <p:cNvPr id="92" name="Group 88"/>
          <p:cNvGrpSpPr>
            <a:grpSpLocks/>
          </p:cNvGrpSpPr>
          <p:nvPr/>
        </p:nvGrpSpPr>
        <p:grpSpPr bwMode="auto">
          <a:xfrm>
            <a:off x="1917115" y="3335678"/>
            <a:ext cx="477840" cy="699350"/>
            <a:chOff x="7230560" y="905962"/>
            <a:chExt cx="711282" cy="883187"/>
          </a:xfrm>
        </p:grpSpPr>
        <p:sp>
          <p:nvSpPr>
            <p:cNvPr id="93" name="Rectangle 92"/>
            <p:cNvSpPr/>
            <p:nvPr/>
          </p:nvSpPr>
          <p:spPr>
            <a:xfrm>
              <a:off x="7230560" y="1738853"/>
              <a:ext cx="711282" cy="50296"/>
            </a:xfrm>
            <a:prstGeom prst="rect">
              <a:avLst/>
            </a:pr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 rot="5400000" flipV="1">
              <a:off x="7174249" y="1288382"/>
              <a:ext cx="832893" cy="68054"/>
            </a:xfrm>
            <a:prstGeom prst="rect">
              <a:avLst/>
            </a:pr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Arial"/>
                <a:cs typeface="Arial"/>
              </a:endParaRPr>
            </a:p>
          </p:txBody>
        </p:sp>
      </p:grpSp>
      <p:grpSp>
        <p:nvGrpSpPr>
          <p:cNvPr id="95" name="Group 88"/>
          <p:cNvGrpSpPr>
            <a:grpSpLocks/>
          </p:cNvGrpSpPr>
          <p:nvPr/>
        </p:nvGrpSpPr>
        <p:grpSpPr bwMode="auto">
          <a:xfrm rot="18134696">
            <a:off x="2124872" y="3146857"/>
            <a:ext cx="757268" cy="809988"/>
            <a:chOff x="7057601" y="1215138"/>
            <a:chExt cx="1127221" cy="537477"/>
          </a:xfrm>
        </p:grpSpPr>
        <p:sp>
          <p:nvSpPr>
            <p:cNvPr id="96" name="Rectangle 95"/>
            <p:cNvSpPr/>
            <p:nvPr/>
          </p:nvSpPr>
          <p:spPr>
            <a:xfrm flipV="1">
              <a:off x="7057601" y="1716583"/>
              <a:ext cx="1127221" cy="36032"/>
            </a:xfrm>
            <a:prstGeom prst="rect">
              <a:avLst/>
            </a:pr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 rot="5400000" flipV="1">
              <a:off x="7328836" y="1442968"/>
              <a:ext cx="523713" cy="68054"/>
            </a:xfrm>
            <a:prstGeom prst="rect">
              <a:avLst/>
            </a:pr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Arial"/>
                <a:cs typeface="Arial"/>
              </a:endParaRPr>
            </a:p>
          </p:txBody>
        </p:sp>
      </p:grpSp>
      <p:cxnSp>
        <p:nvCxnSpPr>
          <p:cNvPr id="104" name="Straight Arrow Connector 103"/>
          <p:cNvCxnSpPr/>
          <p:nvPr/>
        </p:nvCxnSpPr>
        <p:spPr>
          <a:xfrm flipH="1">
            <a:off x="4631071" y="3101722"/>
            <a:ext cx="1567" cy="36225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flipH="1">
            <a:off x="4631605" y="2688117"/>
            <a:ext cx="1567" cy="36225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H="1">
            <a:off x="4632139" y="2260707"/>
            <a:ext cx="1567" cy="36225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H="1">
            <a:off x="2159446" y="2281198"/>
            <a:ext cx="1567" cy="36225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0" name="Group 114"/>
          <p:cNvGrpSpPr>
            <a:grpSpLocks/>
          </p:cNvGrpSpPr>
          <p:nvPr/>
        </p:nvGrpSpPr>
        <p:grpSpPr bwMode="auto">
          <a:xfrm>
            <a:off x="2909364" y="2474468"/>
            <a:ext cx="779463" cy="541338"/>
            <a:chOff x="5839397" y="5257427"/>
            <a:chExt cx="779553" cy="541423"/>
          </a:xfrm>
          <a:solidFill>
            <a:schemeClr val="accent1">
              <a:lumMod val="75000"/>
            </a:schemeClr>
          </a:solidFill>
        </p:grpSpPr>
        <p:sp>
          <p:nvSpPr>
            <p:cNvPr id="111" name="Oval 36"/>
            <p:cNvSpPr/>
            <p:nvPr/>
          </p:nvSpPr>
          <p:spPr>
            <a:xfrm>
              <a:off x="5839397" y="5257427"/>
              <a:ext cx="779553" cy="541423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12" name="TextBox 245"/>
            <p:cNvSpPr txBox="1">
              <a:spLocks noChangeArrowheads="1"/>
            </p:cNvSpPr>
            <p:nvPr/>
          </p:nvSpPr>
          <p:spPr bwMode="auto">
            <a:xfrm>
              <a:off x="5912988" y="5371719"/>
              <a:ext cx="667798" cy="277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AAK-2</a:t>
              </a:r>
              <a:endParaRPr lang="en-US" sz="1400" b="1" dirty="0">
                <a:solidFill>
                  <a:srgbClr val="000000"/>
                </a:solidFill>
                <a:latin typeface="Arial"/>
                <a:ea typeface="Arial" charset="0"/>
                <a:cs typeface="Arial"/>
              </a:endParaRPr>
            </a:p>
          </p:txBody>
        </p:sp>
      </p:grpSp>
      <p:cxnSp>
        <p:nvCxnSpPr>
          <p:cNvPr id="113" name="Straight Arrow Connector 112"/>
          <p:cNvCxnSpPr/>
          <p:nvPr/>
        </p:nvCxnSpPr>
        <p:spPr>
          <a:xfrm flipH="1">
            <a:off x="2159980" y="2682088"/>
            <a:ext cx="1567" cy="36225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 bwMode="auto">
          <a:xfrm rot="14224140" flipV="1">
            <a:off x="4085404" y="3667638"/>
            <a:ext cx="757268" cy="54301"/>
          </a:xfrm>
          <a:prstGeom prst="rect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latin typeface="Arial"/>
              <a:cs typeface="Arial"/>
            </a:endParaRPr>
          </a:p>
        </p:txBody>
      </p:sp>
      <p:sp>
        <p:nvSpPr>
          <p:cNvPr id="116" name="TextBox 17"/>
          <p:cNvSpPr txBox="1">
            <a:spLocks noChangeArrowheads="1"/>
          </p:cNvSpPr>
          <p:nvPr/>
        </p:nvSpPr>
        <p:spPr bwMode="auto">
          <a:xfrm>
            <a:off x="2981104" y="3001470"/>
            <a:ext cx="6934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Arial" charset="0"/>
                <a:cs typeface="Arial"/>
              </a:rPr>
              <a:t>AMPK</a:t>
            </a:r>
            <a:endParaRPr lang="en-US" sz="1400" dirty="0">
              <a:latin typeface="Arial"/>
              <a:ea typeface="Arial" charset="0"/>
              <a:cs typeface="Arial"/>
            </a:endParaRPr>
          </a:p>
        </p:txBody>
      </p:sp>
      <p:sp>
        <p:nvSpPr>
          <p:cNvPr id="73" name="Rectangle 72"/>
          <p:cNvSpPr/>
          <p:nvPr/>
        </p:nvSpPr>
        <p:spPr bwMode="auto">
          <a:xfrm rot="16200000" flipV="1">
            <a:off x="2400473" y="3140193"/>
            <a:ext cx="447860" cy="45719"/>
          </a:xfrm>
          <a:prstGeom prst="rect">
            <a:avLst/>
          </a:prstGeom>
          <a:solidFill>
            <a:srgbClr val="7F7F7F"/>
          </a:solidFill>
          <a:ln w="12700" cmpd="sng"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latin typeface="Arial"/>
              <a:cs typeface="Arial"/>
            </a:endParaRPr>
          </a:p>
        </p:txBody>
      </p:sp>
      <p:sp>
        <p:nvSpPr>
          <p:cNvPr id="74" name="Rectangle 73"/>
          <p:cNvSpPr/>
          <p:nvPr/>
        </p:nvSpPr>
        <p:spPr bwMode="auto">
          <a:xfrm rot="10800000" flipV="1">
            <a:off x="2634436" y="3145199"/>
            <a:ext cx="364818" cy="457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cmpd="sng">
            <a:noFill/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latin typeface="Arial"/>
              <a:cs typeface="Arial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3301166" y="7115190"/>
            <a:ext cx="0" cy="482774"/>
          </a:xfrm>
          <a:prstGeom prst="straightConnector1">
            <a:avLst/>
          </a:prstGeom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887616" y="6717714"/>
            <a:ext cx="1058964" cy="198445"/>
            <a:chOff x="1177132" y="6296116"/>
            <a:chExt cx="1058964" cy="198445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1177132" y="6484521"/>
              <a:ext cx="1058964" cy="89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1442965" y="6296116"/>
              <a:ext cx="0" cy="19844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1435938" y="6296116"/>
              <a:ext cx="3044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927349" y="6136558"/>
            <a:ext cx="1058964" cy="198445"/>
            <a:chOff x="1177132" y="6296116"/>
            <a:chExt cx="1058964" cy="198445"/>
          </a:xfrm>
        </p:grpSpPr>
        <p:cxnSp>
          <p:nvCxnSpPr>
            <p:cNvPr id="99" name="Straight Connector 98"/>
            <p:cNvCxnSpPr/>
            <p:nvPr/>
          </p:nvCxnSpPr>
          <p:spPr>
            <a:xfrm flipV="1">
              <a:off x="1177132" y="6484521"/>
              <a:ext cx="1058964" cy="89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1442965" y="6296116"/>
              <a:ext cx="0" cy="19844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1435938" y="6296116"/>
              <a:ext cx="3044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2944811" y="5574830"/>
            <a:ext cx="1058964" cy="198445"/>
            <a:chOff x="1177132" y="6296116"/>
            <a:chExt cx="1058964" cy="198445"/>
          </a:xfrm>
        </p:grpSpPr>
        <p:cxnSp>
          <p:nvCxnSpPr>
            <p:cNvPr id="103" name="Straight Connector 102"/>
            <p:cNvCxnSpPr/>
            <p:nvPr/>
          </p:nvCxnSpPr>
          <p:spPr>
            <a:xfrm flipV="1">
              <a:off x="1177132" y="6484521"/>
              <a:ext cx="1058964" cy="89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V="1">
              <a:off x="1442965" y="6296116"/>
              <a:ext cx="0" cy="19844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>
              <a:off x="1435938" y="6296116"/>
              <a:ext cx="3044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Oval 8"/>
          <p:cNvSpPr/>
          <p:nvPr/>
        </p:nvSpPr>
        <p:spPr bwMode="auto">
          <a:xfrm>
            <a:off x="2874115" y="6718020"/>
            <a:ext cx="265833" cy="182266"/>
          </a:xfrm>
          <a:prstGeom prst="ellipse">
            <a:avLst/>
          </a:prstGeom>
          <a:solidFill>
            <a:schemeClr val="accent2"/>
          </a:solidFill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8" name="Oval 8"/>
          <p:cNvSpPr/>
          <p:nvPr/>
        </p:nvSpPr>
        <p:spPr bwMode="auto">
          <a:xfrm>
            <a:off x="2906351" y="6135287"/>
            <a:ext cx="265833" cy="18226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9" name="Oval 8"/>
          <p:cNvSpPr/>
          <p:nvPr/>
        </p:nvSpPr>
        <p:spPr bwMode="auto">
          <a:xfrm>
            <a:off x="2922649" y="5570032"/>
            <a:ext cx="265833" cy="182266"/>
          </a:xfrm>
          <a:prstGeom prst="ellipse">
            <a:avLst/>
          </a:prstGeom>
          <a:solidFill>
            <a:schemeClr val="accent4"/>
          </a:solidFill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2516332" y="7728634"/>
            <a:ext cx="1570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DR Longevity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5" name="Arc 114"/>
          <p:cNvSpPr/>
          <p:nvPr/>
        </p:nvSpPr>
        <p:spPr>
          <a:xfrm rot="18886119">
            <a:off x="540867" y="5477475"/>
            <a:ext cx="5288600" cy="4900618"/>
          </a:xfrm>
          <a:prstGeom prst="arc">
            <a:avLst>
              <a:gd name="adj1" fmla="val 16200000"/>
              <a:gd name="adj2" fmla="val 342812"/>
            </a:avLst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 rot="2532014">
            <a:off x="4579416" y="5983299"/>
            <a:ext cx="7150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nucleus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0" y="418164"/>
            <a:ext cx="1827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Supplementary </a:t>
            </a:r>
            <a:r>
              <a:rPr lang="en-US" sz="1200" dirty="0" smtClean="0">
                <a:latin typeface="Arial"/>
                <a:cs typeface="Arial"/>
              </a:rPr>
              <a:t>Figure 4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7330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80870</TotalTime>
  <Words>298</Words>
  <Application>Microsoft Macintosh PowerPoint</Application>
  <PresentationFormat>On-screen Show (4:3)</PresentationFormat>
  <Paragraphs>74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Joslin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for DR Paper</dc:title>
  <dc:creator>Walker, Robert</dc:creator>
  <cp:lastModifiedBy>Walker, Robert</cp:lastModifiedBy>
  <cp:revision>525</cp:revision>
  <cp:lastPrinted>2014-06-02T01:40:00Z</cp:lastPrinted>
  <dcterms:created xsi:type="dcterms:W3CDTF">2012-09-28T20:33:37Z</dcterms:created>
  <dcterms:modified xsi:type="dcterms:W3CDTF">2014-06-23T19:16:35Z</dcterms:modified>
</cp:coreProperties>
</file>