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8229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82" d="100"/>
          <a:sy n="182" d="100"/>
        </p:scale>
        <p:origin x="438" y="780"/>
      </p:cViewPr>
      <p:guideLst>
        <p:guide orient="horz" pos="259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0827319349309001"/>
          <c:y val="0.19404814064051401"/>
          <c:w val="0.68618447376228597"/>
          <c:h val="0.56867804677276002"/>
        </c:manualLayout>
      </c:layout>
      <c:scatterChart>
        <c:scatterStyle val="lineMarker"/>
        <c:varyColors val="0"/>
        <c:ser>
          <c:idx val="0"/>
          <c:order val="0"/>
          <c:tx>
            <c:v>Mus81–Mms4</c:v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Sheet1!$D$52:$G$52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0.35501173689518101</c:v>
                  </c:pt>
                  <c:pt idx="2">
                    <c:v>0.50767443635989296</c:v>
                  </c:pt>
                  <c:pt idx="3">
                    <c:v>0.42500980380849201</c:v>
                  </c:pt>
                </c:numCache>
              </c:numRef>
            </c:plus>
            <c:minus>
              <c:numRef>
                <c:f>Sheet1!$D$52:$G$52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0.35501173689518101</c:v>
                  </c:pt>
                  <c:pt idx="2">
                    <c:v>0.50767443635989296</c:v>
                  </c:pt>
                  <c:pt idx="3">
                    <c:v>0.42500980380849201</c:v>
                  </c:pt>
                </c:numCache>
              </c:numRef>
            </c:minus>
          </c:errBars>
          <c:xVal>
            <c:numRef>
              <c:f>Sheet1!$D$51:$G$51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Sheet1!$D$49:$G$49</c:f>
              <c:numCache>
                <c:formatCode>General</c:formatCode>
                <c:ptCount val="4"/>
                <c:pt idx="0">
                  <c:v>0</c:v>
                </c:pt>
                <c:pt idx="1">
                  <c:v>0.68333333333333302</c:v>
                </c:pt>
                <c:pt idx="2">
                  <c:v>2.4333333333333331</c:v>
                </c:pt>
                <c:pt idx="3">
                  <c:v>4.0766666666666671</c:v>
                </c:pt>
              </c:numCache>
            </c:numRef>
          </c:yVal>
          <c:smooth val="0"/>
        </c:ser>
        <c:ser>
          <c:idx val="2"/>
          <c:order val="1"/>
          <c:tx>
            <c:v>Mus81Δ120N–Mms4</c:v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Sheet1!$H$52:$K$52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0.23459184413217099</c:v>
                  </c:pt>
                  <c:pt idx="2">
                    <c:v>0.6</c:v>
                  </c:pt>
                  <c:pt idx="3">
                    <c:v>0.7</c:v>
                  </c:pt>
                </c:numCache>
              </c:numRef>
            </c:plus>
            <c:minus>
              <c:numRef>
                <c:f>Sheet1!$H$52:$K$52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0.23459184413217099</c:v>
                  </c:pt>
                  <c:pt idx="2">
                    <c:v>0.6</c:v>
                  </c:pt>
                  <c:pt idx="3">
                    <c:v>0.7</c:v>
                  </c:pt>
                </c:numCache>
              </c:numRef>
            </c:minus>
          </c:errBars>
          <c:xVal>
            <c:numRef>
              <c:f>Sheet1!$D$51:$G$51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</c:numCache>
            </c:numRef>
          </c:xVal>
          <c:yVal>
            <c:numRef>
              <c:f>Sheet1!$H$49:$K$49</c:f>
              <c:numCache>
                <c:formatCode>General</c:formatCode>
                <c:ptCount val="4"/>
                <c:pt idx="0">
                  <c:v>0</c:v>
                </c:pt>
                <c:pt idx="1">
                  <c:v>1.093333333333333</c:v>
                </c:pt>
                <c:pt idx="2">
                  <c:v>2.9933333333333341</c:v>
                </c:pt>
                <c:pt idx="3">
                  <c:v>4.1966666666666663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361088"/>
        <c:axId val="92363008"/>
      </c:scatterChart>
      <c:valAx>
        <c:axId val="92361088"/>
        <c:scaling>
          <c:orientation val="minMax"/>
          <c:max val="5"/>
        </c:scaling>
        <c:delete val="0"/>
        <c:axPos val="b"/>
        <c:title>
          <c:tx>
            <c:rich>
              <a:bodyPr/>
              <a:lstStyle/>
              <a:p>
                <a:pPr>
                  <a:defRPr sz="11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100" b="0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Amount </a:t>
                </a:r>
                <a:r>
                  <a:rPr lang="en-US" sz="11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l-GR" sz="11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en-US" sz="11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l)</a:t>
                </a:r>
                <a:endParaRPr lang="en-US" sz="1100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40328462824931199"/>
              <c:y val="0.880320856267400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92363008"/>
        <c:crosses val="autoZero"/>
        <c:crossBetween val="midCat"/>
        <c:majorUnit val="1"/>
      </c:valAx>
      <c:valAx>
        <c:axId val="92363008"/>
        <c:scaling>
          <c:orientation val="minMax"/>
          <c:max val="6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Substrate cleaved (fmol)</a:t>
                </a:r>
              </a:p>
            </c:rich>
          </c:tx>
          <c:layout>
            <c:manualLayout>
              <c:xMode val="edge"/>
              <c:yMode val="edge"/>
              <c:x val="0"/>
              <c:y val="0.1809711522649360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92361088"/>
        <c:crosses val="autoZero"/>
        <c:crossBetween val="midCat"/>
        <c:majorUnit val="1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6713492312195"/>
          <c:y val="0.20388490868968701"/>
          <c:w val="0.38097805537498902"/>
          <c:h val="0.54577852743868105"/>
        </c:manualLayout>
      </c:layout>
      <c:scatterChart>
        <c:scatterStyle val="lineMarker"/>
        <c:varyColors val="0"/>
        <c:ser>
          <c:idx val="2"/>
          <c:order val="0"/>
          <c:tx>
            <c:v>Mus81–Mms4Δ40N + Slx1–Slx4</c:v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Sheet2!$K$62:$P$62</c:f>
                <c:numCache>
                  <c:formatCode>General</c:formatCode>
                  <c:ptCount val="6"/>
                </c:numCache>
              </c:numRef>
            </c:plus>
            <c:minus>
              <c:numRef>
                <c:f>Sheet2!$K$62:$P$62</c:f>
                <c:numCache>
                  <c:formatCode>General</c:formatCode>
                  <c:ptCount val="6"/>
                </c:numCache>
              </c:numRef>
            </c:minus>
          </c:errBars>
          <c:xVal>
            <c:numRef>
              <c:f>Sheet1!$D$58:$G$58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</c:numCache>
            </c:numRef>
          </c:xVal>
          <c:yVal>
            <c:numRef>
              <c:f>Sheet1!$H$57:$K$57</c:f>
              <c:numCache>
                <c:formatCode>0.0</c:formatCode>
                <c:ptCount val="4"/>
                <c:pt idx="0">
                  <c:v>3.0781859224297101E-3</c:v>
                </c:pt>
                <c:pt idx="1">
                  <c:v>2.1</c:v>
                </c:pt>
                <c:pt idx="2">
                  <c:v>4.2</c:v>
                </c:pt>
                <c:pt idx="3">
                  <c:v>5.5</c:v>
                </c:pt>
              </c:numCache>
            </c:numRef>
          </c:yVal>
          <c:smooth val="0"/>
        </c:ser>
        <c:ser>
          <c:idx val="3"/>
          <c:order val="1"/>
          <c:tx>
            <c:v>Mus81Δ21-26–Mms4Δ40N + Slx1–Slx4</c:v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Sheet2!$W$62:$AB$62</c:f>
                <c:numCache>
                  <c:formatCode>General</c:formatCode>
                  <c:ptCount val="6"/>
                </c:numCache>
              </c:numRef>
            </c:plus>
            <c:minus>
              <c:numRef>
                <c:f>Sheet2!$W$62:$AB$62</c:f>
                <c:numCache>
                  <c:formatCode>General</c:formatCode>
                  <c:ptCount val="6"/>
                </c:numCache>
              </c:numRef>
            </c:minus>
          </c:errBars>
          <c:xVal>
            <c:numRef>
              <c:f>Sheet1!$D$58:$G$58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</c:numCache>
            </c:numRef>
          </c:xVal>
          <c:yVal>
            <c:numRef>
              <c:f>Sheet1!$P$57:$S$57</c:f>
              <c:numCache>
                <c:formatCode>0.0</c:formatCode>
                <c:ptCount val="4"/>
                <c:pt idx="0">
                  <c:v>5.3078556263269601E-3</c:v>
                </c:pt>
                <c:pt idx="1">
                  <c:v>1.9</c:v>
                </c:pt>
                <c:pt idx="2">
                  <c:v>3.7</c:v>
                </c:pt>
                <c:pt idx="3">
                  <c:v>4.6302497558253108</c:v>
                </c:pt>
              </c:numCache>
            </c:numRef>
          </c:yVal>
          <c:smooth val="0"/>
        </c:ser>
        <c:ser>
          <c:idx val="0"/>
          <c:order val="2"/>
          <c:tx>
            <c:v>Mus81–Mms4Δ40N</c:v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Sheet2!$E$62:$J$62</c:f>
                <c:numCache>
                  <c:formatCode>General</c:formatCode>
                  <c:ptCount val="6"/>
                </c:numCache>
              </c:numRef>
            </c:plus>
            <c:minus>
              <c:numRef>
                <c:f>Sheet2!$E$62:$J$62</c:f>
                <c:numCache>
                  <c:formatCode>General</c:formatCode>
                  <c:ptCount val="6"/>
                </c:numCache>
              </c:numRef>
            </c:minus>
          </c:errBars>
          <c:xVal>
            <c:numRef>
              <c:f>Sheet1!$D$58:$G$58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</c:numCache>
            </c:numRef>
          </c:xVal>
          <c:yVal>
            <c:numRef>
              <c:f>Sheet1!$D$57:$G$57</c:f>
              <c:numCache>
                <c:formatCode>0.0</c:formatCode>
                <c:ptCount val="4"/>
                <c:pt idx="0">
                  <c:v>0</c:v>
                </c:pt>
                <c:pt idx="1">
                  <c:v>0.5</c:v>
                </c:pt>
                <c:pt idx="2">
                  <c:v>0.6</c:v>
                </c:pt>
                <c:pt idx="3">
                  <c:v>1</c:v>
                </c:pt>
              </c:numCache>
            </c:numRef>
          </c:yVal>
          <c:smooth val="0"/>
        </c:ser>
        <c:ser>
          <c:idx val="1"/>
          <c:order val="3"/>
          <c:tx>
            <c:v>Mus81Δ21-26–Mms4Δ40N</c:v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Sheet2!$Q$62:$V$62</c:f>
                <c:numCache>
                  <c:formatCode>General</c:formatCode>
                  <c:ptCount val="6"/>
                </c:numCache>
              </c:numRef>
            </c:plus>
            <c:minus>
              <c:numRef>
                <c:f>Sheet2!$Q$62:$V$62</c:f>
                <c:numCache>
                  <c:formatCode>General</c:formatCode>
                  <c:ptCount val="6"/>
                </c:numCache>
              </c:numRef>
            </c:minus>
          </c:errBars>
          <c:xVal>
            <c:numRef>
              <c:f>Sheet1!$D$58:$G$58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</c:numCache>
            </c:numRef>
          </c:xVal>
          <c:yVal>
            <c:numRef>
              <c:f>Sheet1!$L$57:$O$57</c:f>
              <c:numCache>
                <c:formatCode>0.0</c:formatCode>
                <c:ptCount val="4"/>
                <c:pt idx="0">
                  <c:v>0</c:v>
                </c:pt>
                <c:pt idx="1">
                  <c:v>0.3</c:v>
                </c:pt>
                <c:pt idx="2">
                  <c:v>0.5</c:v>
                </c:pt>
                <c:pt idx="3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1971712"/>
        <c:axId val="214092800"/>
      </c:scatterChart>
      <c:valAx>
        <c:axId val="191971712"/>
        <c:scaling>
          <c:orientation val="minMax"/>
          <c:max val="60"/>
        </c:scaling>
        <c:delete val="0"/>
        <c:axPos val="b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US" sz="1200" b="0" dirty="0" smtClean="0"/>
                  <a:t>Incubation time </a:t>
                </a:r>
                <a:r>
                  <a:rPr lang="en-US" sz="1200" b="0" dirty="0"/>
                  <a:t>(min)</a:t>
                </a:r>
              </a:p>
            </c:rich>
          </c:tx>
          <c:layout>
            <c:manualLayout>
              <c:xMode val="edge"/>
              <c:yMode val="edge"/>
              <c:x val="0.20397664575306901"/>
              <c:y val="0.88783802474063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214092800"/>
        <c:crosses val="autoZero"/>
        <c:crossBetween val="midCat"/>
        <c:majorUnit val="30"/>
      </c:valAx>
      <c:valAx>
        <c:axId val="214092800"/>
        <c:scaling>
          <c:orientation val="minMax"/>
          <c:max val="8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 b="0"/>
                  <a:t>Substrate cleaved (fmol)</a:t>
                </a:r>
              </a:p>
            </c:rich>
          </c:tx>
          <c:layout>
            <c:manualLayout>
              <c:xMode val="edge"/>
              <c:yMode val="edge"/>
              <c:x val="3.9407678145753397E-2"/>
              <c:y val="0.16123529284440999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91971712"/>
        <c:crosses val="autoZero"/>
        <c:crossBetween val="midCat"/>
        <c:majorUnit val="4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56511"/>
            <a:ext cx="7772400" cy="1764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63440"/>
            <a:ext cx="640080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0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843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96240"/>
            <a:ext cx="2057400" cy="842581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96240"/>
            <a:ext cx="6019800" cy="842581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53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7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288281"/>
            <a:ext cx="7772400" cy="16344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88056"/>
            <a:ext cx="777240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00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05050"/>
            <a:ext cx="4038600" cy="6517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05050"/>
            <a:ext cx="4038600" cy="6517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9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9566"/>
            <a:ext cx="82296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2136"/>
            <a:ext cx="4040188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09850"/>
            <a:ext cx="4040188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842136"/>
            <a:ext cx="4041775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609850"/>
            <a:ext cx="4041775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8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73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66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7660"/>
            <a:ext cx="3008313" cy="13944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27660"/>
            <a:ext cx="5111750" cy="70237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22120"/>
            <a:ext cx="3008313" cy="56292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97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760720"/>
            <a:ext cx="5486400" cy="680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35330"/>
            <a:ext cx="5486400" cy="49377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440806"/>
            <a:ext cx="5486400" cy="9658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7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9566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20240"/>
            <a:ext cx="8229600" cy="5431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7627621"/>
            <a:ext cx="2133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7A8E0-8611-4FC2-809F-2B81491E923F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7627621"/>
            <a:ext cx="2895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7627621"/>
            <a:ext cx="2133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411BE-AE65-434B-B9B0-8E762190B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9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microsoft.com/office/2007/relationships/hdphoto" Target="../media/hdphoto7.wdp"/><Relationship Id="rId3" Type="http://schemas.microsoft.com/office/2007/relationships/hdphoto" Target="../media/hdphoto2.wdp"/><Relationship Id="rId7" Type="http://schemas.microsoft.com/office/2007/relationships/hdphoto" Target="../media/hdphoto4.wdp"/><Relationship Id="rId12" Type="http://schemas.openxmlformats.org/officeDocument/2006/relationships/image" Target="../media/image8.png"/><Relationship Id="rId17" Type="http://schemas.microsoft.com/office/2007/relationships/hdphoto" Target="../media/hdphoto9.wdp"/><Relationship Id="rId2" Type="http://schemas.openxmlformats.org/officeDocument/2006/relationships/image" Target="../media/image3.jpeg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microsoft.com/office/2007/relationships/hdphoto" Target="../media/hdphoto6.wdp"/><Relationship Id="rId5" Type="http://schemas.microsoft.com/office/2007/relationships/hdphoto" Target="../media/hdphoto3.wdp"/><Relationship Id="rId15" Type="http://schemas.microsoft.com/office/2007/relationships/hdphoto" Target="../media/hdphoto8.wdp"/><Relationship Id="rId10" Type="http://schemas.openxmlformats.org/officeDocument/2006/relationships/image" Target="../media/image7.png"/><Relationship Id="rId4" Type="http://schemas.openxmlformats.org/officeDocument/2006/relationships/image" Target="../media/image4.jpeg"/><Relationship Id="rId9" Type="http://schemas.microsoft.com/office/2007/relationships/hdphoto" Target="../media/hdphoto5.wdp"/><Relationship Id="rId1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microsoft.com/office/2007/relationships/hdphoto" Target="../media/hdphoto11.wdp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microsoft.com/office/2007/relationships/hdphoto" Target="../media/hdphoto14.wdp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12" Type="http://schemas.openxmlformats.org/officeDocument/2006/relationships/image" Target="../media/image26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jpeg"/><Relationship Id="rId5" Type="http://schemas.openxmlformats.org/officeDocument/2006/relationships/image" Target="../media/image20.png"/><Relationship Id="rId10" Type="http://schemas.openxmlformats.org/officeDocument/2006/relationships/image" Target="../media/image24.jpeg"/><Relationship Id="rId4" Type="http://schemas.openxmlformats.org/officeDocument/2006/relationships/image" Target="../media/image19.png"/><Relationship Id="rId9" Type="http://schemas.microsoft.com/office/2007/relationships/hdphoto" Target="../media/hdphoto1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5.wdp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06510" y="1563918"/>
            <a:ext cx="5943600" cy="4269217"/>
            <a:chOff x="228600" y="1775619"/>
            <a:chExt cx="5943600" cy="4269217"/>
          </a:xfrm>
        </p:grpSpPr>
        <p:sp>
          <p:nvSpPr>
            <p:cNvPr id="5" name="TextBox 4"/>
            <p:cNvSpPr txBox="1"/>
            <p:nvPr/>
          </p:nvSpPr>
          <p:spPr>
            <a:xfrm>
              <a:off x="784489" y="2049615"/>
              <a:ext cx="1298423" cy="276991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GST-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Rad27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48083" y="4479648"/>
              <a:ext cx="834829" cy="276991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Lane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78955" y="3296122"/>
              <a:ext cx="739390" cy="276991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l-GR" sz="1200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200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-His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78955" y="4070839"/>
              <a:ext cx="739390" cy="276991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l-GR" sz="1200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200" dirty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-GST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19405" y="4494396"/>
              <a:ext cx="24154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96795" y="4494396"/>
              <a:ext cx="24154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61103" y="4494396"/>
              <a:ext cx="24154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16371" y="4494396"/>
              <a:ext cx="24154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07676" y="4494396"/>
              <a:ext cx="24154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76858" y="4494396"/>
              <a:ext cx="24154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54250" y="4494396"/>
              <a:ext cx="24154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21157" y="4494396"/>
              <a:ext cx="24154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409845" y="4494396"/>
              <a:ext cx="24154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491909" y="4494396"/>
              <a:ext cx="446404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64265" y="4494396"/>
              <a:ext cx="466652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274204" y="2783548"/>
              <a:ext cx="808705" cy="276991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GST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53036" y="4494396"/>
              <a:ext cx="433650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99370" y="1775619"/>
              <a:ext cx="1080467" cy="276991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Input (20%)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066068" y="2202525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2243480" y="2154650"/>
              <a:ext cx="92426" cy="95751"/>
              <a:chOff x="2174858" y="851949"/>
              <a:chExt cx="95716" cy="95716"/>
            </a:xfrm>
          </p:grpSpPr>
          <p:cxnSp>
            <p:nvCxnSpPr>
              <p:cNvPr id="102" name="Straight Connector 101"/>
              <p:cNvCxnSpPr/>
              <p:nvPr/>
            </p:nvCxnSpPr>
            <p:spPr>
              <a:xfrm>
                <a:off x="2174858" y="89980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rot="16200000">
                <a:off x="2174858" y="89980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>
              <a:off x="2420896" y="2202525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598307" y="2202525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775721" y="2202525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3126731" y="2154650"/>
              <a:ext cx="92426" cy="95751"/>
              <a:chOff x="3089547" y="851949"/>
              <a:chExt cx="95716" cy="95716"/>
            </a:xfrm>
          </p:grpSpPr>
          <p:cxnSp>
            <p:nvCxnSpPr>
              <p:cNvPr id="100" name="Straight Connector 99"/>
              <p:cNvCxnSpPr/>
              <p:nvPr/>
            </p:nvCxnSpPr>
            <p:spPr>
              <a:xfrm>
                <a:off x="3089547" y="89980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16200000">
                <a:off x="3089547" y="89980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/>
            <p:cNvCxnSpPr/>
            <p:nvPr/>
          </p:nvCxnSpPr>
          <p:spPr>
            <a:xfrm>
              <a:off x="3304144" y="2202525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481556" y="2202525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658972" y="2202525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836385" y="2202525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4004265" y="2154650"/>
              <a:ext cx="92426" cy="95751"/>
              <a:chOff x="4008187" y="851949"/>
              <a:chExt cx="95716" cy="95716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>
                <a:off x="4008187" y="89980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16200000">
                <a:off x="4008187" y="89980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>
              <a:off x="4181680" y="2154650"/>
              <a:ext cx="92426" cy="95751"/>
              <a:chOff x="4191916" y="851949"/>
              <a:chExt cx="95716" cy="95716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4191916" y="89980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16200000">
                <a:off x="4191916" y="89980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Right Bracket 34"/>
            <p:cNvSpPr/>
            <p:nvPr/>
          </p:nvSpPr>
          <p:spPr>
            <a:xfrm rot="5400000" flipH="1" flipV="1">
              <a:off x="2525840" y="1544622"/>
              <a:ext cx="45736" cy="1063137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 sz="2800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2775721" y="2947468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oup 36"/>
            <p:cNvGrpSpPr/>
            <p:nvPr/>
          </p:nvGrpSpPr>
          <p:grpSpPr>
            <a:xfrm>
              <a:off x="2066068" y="2899595"/>
              <a:ext cx="92426" cy="95751"/>
              <a:chOff x="1991130" y="1596628"/>
              <a:chExt cx="95716" cy="95716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1991130" y="1644486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16200000">
                <a:off x="1991130" y="1644486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" name="Straight Connector 37"/>
            <p:cNvCxnSpPr/>
            <p:nvPr/>
          </p:nvCxnSpPr>
          <p:spPr>
            <a:xfrm>
              <a:off x="2420896" y="2947468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598307" y="2947468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126731" y="2947468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Group 40"/>
            <p:cNvGrpSpPr/>
            <p:nvPr/>
          </p:nvGrpSpPr>
          <p:grpSpPr>
            <a:xfrm>
              <a:off x="3658972" y="2899595"/>
              <a:ext cx="92426" cy="95751"/>
              <a:chOff x="3640731" y="1596628"/>
              <a:chExt cx="95716" cy="95716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>
                <a:off x="3640731" y="1644486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16200000">
                <a:off x="3640731" y="1644486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Straight Connector 41"/>
            <p:cNvCxnSpPr/>
            <p:nvPr/>
          </p:nvCxnSpPr>
          <p:spPr>
            <a:xfrm>
              <a:off x="4181680" y="2947468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/>
            <p:cNvGrpSpPr/>
            <p:nvPr/>
          </p:nvGrpSpPr>
          <p:grpSpPr>
            <a:xfrm>
              <a:off x="3481556" y="2899595"/>
              <a:ext cx="92426" cy="95751"/>
              <a:chOff x="3457003" y="1596628"/>
              <a:chExt cx="95716" cy="95716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>
                <a:off x="3457003" y="1644486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rot="16200000">
                <a:off x="3457003" y="1644486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3836385" y="2902124"/>
              <a:ext cx="92426" cy="95751"/>
              <a:chOff x="3824459" y="1599154"/>
              <a:chExt cx="95716" cy="95716"/>
            </a:xfrm>
          </p:grpSpPr>
          <p:cxnSp>
            <p:nvCxnSpPr>
              <p:cNvPr id="88" name="Straight Connector 87"/>
              <p:cNvCxnSpPr/>
              <p:nvPr/>
            </p:nvCxnSpPr>
            <p:spPr>
              <a:xfrm rot="16200000">
                <a:off x="3824459" y="1647012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3824459" y="1647011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/>
            <p:cNvCxnSpPr/>
            <p:nvPr/>
          </p:nvCxnSpPr>
          <p:spPr>
            <a:xfrm>
              <a:off x="4004265" y="2947468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2243480" y="2947468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46"/>
            <p:cNvGrpSpPr/>
            <p:nvPr/>
          </p:nvGrpSpPr>
          <p:grpSpPr>
            <a:xfrm>
              <a:off x="3304144" y="2899595"/>
              <a:ext cx="92426" cy="95751"/>
              <a:chOff x="3273275" y="1596628"/>
              <a:chExt cx="95716" cy="95716"/>
            </a:xfrm>
          </p:grpSpPr>
          <p:cxnSp>
            <p:nvCxnSpPr>
              <p:cNvPr id="86" name="Straight Connector 85"/>
              <p:cNvCxnSpPr/>
              <p:nvPr/>
            </p:nvCxnSpPr>
            <p:spPr>
              <a:xfrm>
                <a:off x="3273275" y="1644486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16200000">
                <a:off x="3273275" y="1644486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Straight Connector 47"/>
            <p:cNvCxnSpPr/>
            <p:nvPr/>
          </p:nvCxnSpPr>
          <p:spPr>
            <a:xfrm>
              <a:off x="2066068" y="2622565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126731" y="2622565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243480" y="2622565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963312" y="2203031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963312" y="2947976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 52"/>
            <p:cNvGrpSpPr/>
            <p:nvPr/>
          </p:nvGrpSpPr>
          <p:grpSpPr>
            <a:xfrm>
              <a:off x="4360639" y="2157142"/>
              <a:ext cx="92426" cy="95751"/>
              <a:chOff x="4377245" y="854439"/>
              <a:chExt cx="95716" cy="95716"/>
            </a:xfrm>
          </p:grpSpPr>
          <p:cxnSp>
            <p:nvCxnSpPr>
              <p:cNvPr id="84" name="Straight Connector 83"/>
              <p:cNvCxnSpPr/>
              <p:nvPr/>
            </p:nvCxnSpPr>
            <p:spPr>
              <a:xfrm>
                <a:off x="4377245" y="90229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16200000">
                <a:off x="4377245" y="90229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>
              <a:off x="4532949" y="2157142"/>
              <a:ext cx="92426" cy="95751"/>
              <a:chOff x="4555688" y="854439"/>
              <a:chExt cx="95716" cy="95716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4555688" y="90229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16200000">
                <a:off x="4555688" y="902297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Straight Connector 54"/>
            <p:cNvCxnSpPr/>
            <p:nvPr/>
          </p:nvCxnSpPr>
          <p:spPr>
            <a:xfrm>
              <a:off x="4532949" y="2949961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4360639" y="2949961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 rot="18344432">
              <a:off x="2194636" y="2507302"/>
              <a:ext cx="505542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rot="18344432">
              <a:off x="2291331" y="2354994"/>
              <a:ext cx="880836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NF474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rot="18344432">
              <a:off x="2476328" y="2356361"/>
              <a:ext cx="877469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NF316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rot="18344432">
              <a:off x="2681212" y="2357935"/>
              <a:ext cx="873589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NF158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 rot="18344432">
              <a:off x="3167386" y="2480055"/>
              <a:ext cx="572679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 rot="18344432">
              <a:off x="3306778" y="2350347"/>
              <a:ext cx="892286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NF474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 rot="18344432">
              <a:off x="3506199" y="2377036"/>
              <a:ext cx="826524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NF316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 rot="18344432">
              <a:off x="3693349" y="2385693"/>
              <a:ext cx="805193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NF158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8344432">
              <a:off x="3910430" y="2470394"/>
              <a:ext cx="596484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 rot="18344432">
              <a:off x="4041563" y="2359842"/>
              <a:ext cx="868891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NF474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 rot="18344432">
              <a:off x="4222903" y="2348800"/>
              <a:ext cx="896100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NF316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 rot="18344432">
              <a:off x="4418647" y="2386603"/>
              <a:ext cx="802950" cy="261602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NF158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020537" y="4494396"/>
              <a:ext cx="449135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148503" y="4494396"/>
              <a:ext cx="526210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12671" y="4494396"/>
              <a:ext cx="549375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57148" y="2467810"/>
              <a:ext cx="1425765" cy="276991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His-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133662" y="1775619"/>
              <a:ext cx="1545294" cy="276991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IP-GST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Right Bracket 73"/>
            <p:cNvSpPr/>
            <p:nvPr/>
          </p:nvSpPr>
          <p:spPr>
            <a:xfrm rot="5400000" flipH="1" flipV="1">
              <a:off x="3875470" y="1313103"/>
              <a:ext cx="46864" cy="1527309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 sz="3200"/>
            </a:p>
          </p:txBody>
        </p:sp>
        <p:sp>
          <p:nvSpPr>
            <p:cNvPr id="75" name="AutoShape 95"/>
            <p:cNvSpPr>
              <a:spLocks noChangeArrowheads="1"/>
            </p:cNvSpPr>
            <p:nvPr/>
          </p:nvSpPr>
          <p:spPr bwMode="auto">
            <a:xfrm rot="5400000" flipH="1">
              <a:off x="1838164" y="3905593"/>
              <a:ext cx="80598" cy="164148"/>
            </a:xfrm>
            <a:prstGeom prst="triangle">
              <a:avLst>
                <a:gd name="adj" fmla="val 498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>
                <a:rot lat="0" lon="10799999" rev="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09600" y="3865955"/>
              <a:ext cx="125655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cs typeface="Arial"/>
                </a:rPr>
                <a:t>GST-</a:t>
              </a:r>
              <a:r>
                <a:rPr lang="en-US" sz="1100" dirty="0" smtClean="0">
                  <a:latin typeface="Arial"/>
                  <a:cs typeface="Arial"/>
                </a:rPr>
                <a:t>Rad27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77" name="AutoShape 95"/>
            <p:cNvSpPr>
              <a:spLocks noChangeArrowheads="1"/>
            </p:cNvSpPr>
            <p:nvPr/>
          </p:nvSpPr>
          <p:spPr bwMode="auto">
            <a:xfrm rot="5400000" flipH="1">
              <a:off x="1838164" y="4317951"/>
              <a:ext cx="80598" cy="164148"/>
            </a:xfrm>
            <a:prstGeom prst="triangle">
              <a:avLst>
                <a:gd name="adj" fmla="val 498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>
                <a:rot lat="0" lon="10799999" rev="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39314" y="4280779"/>
              <a:ext cx="626840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100" dirty="0" smtClean="0">
                  <a:latin typeface="Arial"/>
                  <a:cs typeface="Arial"/>
                </a:rPr>
                <a:t>GST</a:t>
              </a:r>
              <a:endParaRPr lang="en-US" sz="1100" dirty="0">
                <a:latin typeface="Arial"/>
                <a:cs typeface="Arial"/>
              </a:endParaRPr>
            </a:p>
          </p:txBody>
        </p:sp>
        <p:pic>
          <p:nvPicPr>
            <p:cNvPr id="79" name="Picture 3" descr="E:\Study\Lab\MUS81-FEN1\Result image\2014\2014 Dec\GST pull down sup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3000" contrast="-1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2" r="9450"/>
            <a:stretch/>
          </p:blipFill>
          <p:spPr bwMode="auto">
            <a:xfrm>
              <a:off x="1999368" y="3101474"/>
              <a:ext cx="2679586" cy="692843"/>
            </a:xfrm>
            <a:prstGeom prst="rect">
              <a:avLst/>
            </a:prstGeom>
            <a:noFill/>
            <a:ln w="31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" name="Picture 2" descr="C:\Documents and Settings\Thanh\My Documents\Dropbox\Dissertation\Back-up folder\Back-up20130906 Detail-Figure\Western\5A.ti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816"/>
            <a:stretch/>
          </p:blipFill>
          <p:spPr bwMode="auto">
            <a:xfrm>
              <a:off x="2004140" y="3865956"/>
              <a:ext cx="2670042" cy="6776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1" name="TextBox 80"/>
            <p:cNvSpPr txBox="1"/>
            <p:nvPr/>
          </p:nvSpPr>
          <p:spPr>
            <a:xfrm>
              <a:off x="228600" y="5213839"/>
              <a:ext cx="5943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S1</a:t>
              </a:r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The N-termin</a:t>
              </a:r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al part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of Mus81 is responsible for binding Rad27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GST pull-down assays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were carried out with mixtures of GST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-Rad27 and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one of Mus81 derivatives, Mus81-FL, Mus81-NF474, Mus81-NF316, and Mus81-NF158 as described in Materials and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Methods.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7467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95774" y="897421"/>
            <a:ext cx="6518308" cy="6099063"/>
            <a:chOff x="0" y="814222"/>
            <a:chExt cx="6518308" cy="6099063"/>
          </a:xfrm>
        </p:grpSpPr>
        <p:sp>
          <p:nvSpPr>
            <p:cNvPr id="5" name="TextBox 4"/>
            <p:cNvSpPr txBox="1"/>
            <p:nvPr/>
          </p:nvSpPr>
          <p:spPr>
            <a:xfrm>
              <a:off x="0" y="814222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2400" y="1319740"/>
              <a:ext cx="9162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GST-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Rad27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0" y="1575413"/>
              <a:ext cx="10686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His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-Mus81-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3078" y="2957862"/>
              <a:ext cx="7355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Lane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8516" y="2047904"/>
              <a:ext cx="610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l-GR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-His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8516" y="2539403"/>
              <a:ext cx="610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l-GR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1822" y="2957862"/>
              <a:ext cx="1868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43586" y="2957862"/>
              <a:ext cx="1868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83965" y="2957862"/>
              <a:ext cx="1868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24343" y="2957862"/>
              <a:ext cx="1868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82138" y="2957862"/>
              <a:ext cx="1868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31224" y="2957862"/>
              <a:ext cx="1868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89018" y="2957862"/>
              <a:ext cx="1868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29397" y="2957862"/>
              <a:ext cx="1868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78481" y="2957862"/>
              <a:ext cx="1868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26945" y="2957862"/>
              <a:ext cx="3810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21534" y="2957862"/>
              <a:ext cx="3294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1319" y="1839954"/>
              <a:ext cx="6673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516167" y="2957862"/>
              <a:ext cx="425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2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4"/>
            <a:stretch/>
          </p:blipFill>
          <p:spPr>
            <a:xfrm>
              <a:off x="1033266" y="2045434"/>
              <a:ext cx="1766427" cy="201127"/>
            </a:xfrm>
            <a:prstGeom prst="rect">
              <a:avLst/>
            </a:prstGeom>
            <a:effectLst/>
          </p:spPr>
        </p:pic>
        <p:sp>
          <p:nvSpPr>
            <p:cNvPr id="25" name="TextBox 24"/>
            <p:cNvSpPr txBox="1"/>
            <p:nvPr/>
          </p:nvSpPr>
          <p:spPr>
            <a:xfrm>
              <a:off x="946509" y="1129286"/>
              <a:ext cx="882291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Input (20%)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1069547" y="1439707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1215940" y="1401574"/>
              <a:ext cx="76266" cy="76266"/>
              <a:chOff x="1215940" y="762771"/>
              <a:chExt cx="76266" cy="76266"/>
            </a:xfrm>
          </p:grpSpPr>
          <p:cxnSp>
            <p:nvCxnSpPr>
              <p:cNvPr id="368" name="Straight Connector 367"/>
              <p:cNvCxnSpPr/>
              <p:nvPr/>
            </p:nvCxnSpPr>
            <p:spPr>
              <a:xfrm>
                <a:off x="1215940" y="800904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/>
              <p:cNvCxnSpPr/>
              <p:nvPr/>
            </p:nvCxnSpPr>
            <p:spPr>
              <a:xfrm rot="16200000">
                <a:off x="1215940" y="800904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1362334" y="1439707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508727" y="1439707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655120" y="1439707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1801513" y="1401574"/>
              <a:ext cx="76266" cy="76266"/>
              <a:chOff x="1801513" y="762771"/>
              <a:chExt cx="76266" cy="76266"/>
            </a:xfrm>
          </p:grpSpPr>
          <p:cxnSp>
            <p:nvCxnSpPr>
              <p:cNvPr id="366" name="Straight Connector 365"/>
              <p:cNvCxnSpPr/>
              <p:nvPr/>
            </p:nvCxnSpPr>
            <p:spPr>
              <a:xfrm>
                <a:off x="1801513" y="800904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Connector 366"/>
              <p:cNvCxnSpPr/>
              <p:nvPr/>
            </p:nvCxnSpPr>
            <p:spPr>
              <a:xfrm rot="16200000">
                <a:off x="1801513" y="800904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>
            <a:xfrm>
              <a:off x="1947907" y="1439707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094300" y="1439707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240693" y="1439707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/>
            <p:cNvGrpSpPr/>
            <p:nvPr/>
          </p:nvGrpSpPr>
          <p:grpSpPr>
            <a:xfrm>
              <a:off x="2387086" y="1401574"/>
              <a:ext cx="76266" cy="76266"/>
              <a:chOff x="2387086" y="762771"/>
              <a:chExt cx="76266" cy="76266"/>
            </a:xfrm>
          </p:grpSpPr>
          <p:cxnSp>
            <p:nvCxnSpPr>
              <p:cNvPr id="364" name="Straight Connector 363"/>
              <p:cNvCxnSpPr/>
              <p:nvPr/>
            </p:nvCxnSpPr>
            <p:spPr>
              <a:xfrm>
                <a:off x="2387086" y="800904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Connector 364"/>
              <p:cNvCxnSpPr/>
              <p:nvPr/>
            </p:nvCxnSpPr>
            <p:spPr>
              <a:xfrm rot="16200000">
                <a:off x="2387086" y="800904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2533480" y="1401574"/>
              <a:ext cx="76266" cy="76266"/>
              <a:chOff x="2533480" y="762771"/>
              <a:chExt cx="76266" cy="76266"/>
            </a:xfrm>
          </p:grpSpPr>
          <p:cxnSp>
            <p:nvCxnSpPr>
              <p:cNvPr id="362" name="Straight Connector 361"/>
              <p:cNvCxnSpPr/>
              <p:nvPr/>
            </p:nvCxnSpPr>
            <p:spPr>
              <a:xfrm>
                <a:off x="2533480" y="800904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2"/>
              <p:cNvCxnSpPr/>
              <p:nvPr/>
            </p:nvCxnSpPr>
            <p:spPr>
              <a:xfrm rot="16200000">
                <a:off x="2533480" y="800904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/>
            <p:cNvGrpSpPr/>
            <p:nvPr/>
          </p:nvGrpSpPr>
          <p:grpSpPr>
            <a:xfrm>
              <a:off x="2679874" y="1401574"/>
              <a:ext cx="76266" cy="76266"/>
              <a:chOff x="2679874" y="762771"/>
              <a:chExt cx="76266" cy="76266"/>
            </a:xfrm>
          </p:grpSpPr>
          <p:cxnSp>
            <p:nvCxnSpPr>
              <p:cNvPr id="360" name="Straight Connector 359"/>
              <p:cNvCxnSpPr/>
              <p:nvPr/>
            </p:nvCxnSpPr>
            <p:spPr>
              <a:xfrm>
                <a:off x="2679874" y="800904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Straight Connector 360"/>
              <p:cNvCxnSpPr/>
              <p:nvPr/>
            </p:nvCxnSpPr>
            <p:spPr>
              <a:xfrm rot="16200000">
                <a:off x="2679874" y="800904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Right Bracket 37"/>
            <p:cNvSpPr/>
            <p:nvPr/>
          </p:nvSpPr>
          <p:spPr>
            <a:xfrm rot="5400000" flipH="1" flipV="1">
              <a:off x="1372044" y="1008281"/>
              <a:ext cx="45719" cy="731461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655120" y="195992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>
              <a:off x="1069547" y="1921789"/>
              <a:ext cx="76266" cy="76266"/>
              <a:chOff x="1069547" y="1282986"/>
              <a:chExt cx="76266" cy="76266"/>
            </a:xfrm>
          </p:grpSpPr>
          <p:cxnSp>
            <p:nvCxnSpPr>
              <p:cNvPr id="358" name="Straight Connector 357"/>
              <p:cNvCxnSpPr/>
              <p:nvPr/>
            </p:nvCxnSpPr>
            <p:spPr>
              <a:xfrm>
                <a:off x="1069547" y="1321119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Connector 358"/>
              <p:cNvCxnSpPr/>
              <p:nvPr/>
            </p:nvCxnSpPr>
            <p:spPr>
              <a:xfrm rot="16200000">
                <a:off x="1069547" y="1321119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Connector 40"/>
            <p:cNvCxnSpPr/>
            <p:nvPr/>
          </p:nvCxnSpPr>
          <p:spPr>
            <a:xfrm>
              <a:off x="1362334" y="195992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508727" y="195992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1801513" y="195992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43"/>
            <p:cNvGrpSpPr/>
            <p:nvPr/>
          </p:nvGrpSpPr>
          <p:grpSpPr>
            <a:xfrm>
              <a:off x="2240693" y="1921789"/>
              <a:ext cx="76266" cy="76266"/>
              <a:chOff x="2240693" y="1282986"/>
              <a:chExt cx="76266" cy="76266"/>
            </a:xfrm>
          </p:grpSpPr>
          <p:cxnSp>
            <p:nvCxnSpPr>
              <p:cNvPr id="356" name="Straight Connector 355"/>
              <p:cNvCxnSpPr/>
              <p:nvPr/>
            </p:nvCxnSpPr>
            <p:spPr>
              <a:xfrm>
                <a:off x="2240693" y="1321119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/>
              <p:cNvCxnSpPr/>
              <p:nvPr/>
            </p:nvCxnSpPr>
            <p:spPr>
              <a:xfrm rot="16200000">
                <a:off x="2240693" y="1321119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/>
            <p:cNvCxnSpPr/>
            <p:nvPr/>
          </p:nvCxnSpPr>
          <p:spPr>
            <a:xfrm>
              <a:off x="2679874" y="195992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Group 45"/>
            <p:cNvGrpSpPr/>
            <p:nvPr/>
          </p:nvGrpSpPr>
          <p:grpSpPr>
            <a:xfrm>
              <a:off x="2094300" y="1921789"/>
              <a:ext cx="76266" cy="76266"/>
              <a:chOff x="2094300" y="1282986"/>
              <a:chExt cx="76266" cy="76266"/>
            </a:xfrm>
          </p:grpSpPr>
          <p:cxnSp>
            <p:nvCxnSpPr>
              <p:cNvPr id="354" name="Straight Connector 353"/>
              <p:cNvCxnSpPr/>
              <p:nvPr/>
            </p:nvCxnSpPr>
            <p:spPr>
              <a:xfrm>
                <a:off x="2094300" y="1321119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Straight Connector 354"/>
              <p:cNvCxnSpPr/>
              <p:nvPr/>
            </p:nvCxnSpPr>
            <p:spPr>
              <a:xfrm rot="16200000">
                <a:off x="2094300" y="1321119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Straight Connector 46"/>
            <p:cNvCxnSpPr/>
            <p:nvPr/>
          </p:nvCxnSpPr>
          <p:spPr>
            <a:xfrm>
              <a:off x="2387086" y="195992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533480" y="195992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1215940" y="195992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/>
            <p:cNvGrpSpPr/>
            <p:nvPr/>
          </p:nvGrpSpPr>
          <p:grpSpPr>
            <a:xfrm>
              <a:off x="1947907" y="1921789"/>
              <a:ext cx="76266" cy="76266"/>
              <a:chOff x="1947907" y="1282986"/>
              <a:chExt cx="76266" cy="76266"/>
            </a:xfrm>
          </p:grpSpPr>
          <p:cxnSp>
            <p:nvCxnSpPr>
              <p:cNvPr id="352" name="Straight Connector 351"/>
              <p:cNvCxnSpPr/>
              <p:nvPr/>
            </p:nvCxnSpPr>
            <p:spPr>
              <a:xfrm>
                <a:off x="1947907" y="1321119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Straight Connector 352"/>
              <p:cNvCxnSpPr/>
              <p:nvPr/>
            </p:nvCxnSpPr>
            <p:spPr>
              <a:xfrm rot="16200000">
                <a:off x="1947907" y="1321119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TextBox 50"/>
            <p:cNvSpPr txBox="1"/>
            <p:nvPr/>
          </p:nvSpPr>
          <p:spPr>
            <a:xfrm rot="18871834">
              <a:off x="2593610" y="1561669"/>
              <a:ext cx="377026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rot="18871834">
              <a:off x="2440646" y="1561669"/>
              <a:ext cx="377026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100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 rot="18871834">
              <a:off x="2307363" y="1584524"/>
              <a:ext cx="312906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80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18871834">
              <a:off x="2110940" y="1517841"/>
              <a:ext cx="499987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 rot="18871834">
              <a:off x="1970490" y="1561669"/>
              <a:ext cx="377026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100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8871834">
              <a:off x="1843953" y="1584524"/>
              <a:ext cx="312906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80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18871834">
              <a:off x="1541633" y="1561669"/>
              <a:ext cx="377026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rot="18871834">
              <a:off x="1373213" y="1561669"/>
              <a:ext cx="377026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100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rot="18871834">
              <a:off x="1231554" y="1566862"/>
              <a:ext cx="325730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80</a:t>
              </a:r>
              <a:endParaRPr lang="en-US" sz="10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1069547" y="1697850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1801513" y="1697850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1215940" y="1697850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3296885" y="814222"/>
              <a:ext cx="4074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B</a:t>
              </a:r>
              <a:endParaRPr lang="en-US" sz="2400" b="1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64" name="Picture 4" descr="E:\Study\Lab\Manuscript\Back-up folder\Back-up20130906 Detail-Figure\2B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5"/>
            <a:stretch/>
          </p:blipFill>
          <p:spPr bwMode="auto">
            <a:xfrm>
              <a:off x="4191981" y="2054302"/>
              <a:ext cx="1768471" cy="197398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TextBox 64"/>
            <p:cNvSpPr txBox="1"/>
            <p:nvPr/>
          </p:nvSpPr>
          <p:spPr>
            <a:xfrm>
              <a:off x="3341650" y="1309493"/>
              <a:ext cx="912250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GST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-Rad27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322579" y="1569542"/>
              <a:ext cx="93132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His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-Mus81-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758946" y="2957862"/>
              <a:ext cx="4949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Lane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643791" y="2079462"/>
              <a:ext cx="610110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l-GR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-His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643791" y="2570960"/>
              <a:ext cx="610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l-GR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182370" y="2957862"/>
              <a:ext cx="1977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11072" y="2957862"/>
              <a:ext cx="1977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460159" y="2957862"/>
              <a:ext cx="1977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609245" y="2957862"/>
              <a:ext cx="1977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767040" y="2957862"/>
              <a:ext cx="1977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916126" y="2957862"/>
              <a:ext cx="1977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056504" y="2957862"/>
              <a:ext cx="1977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205591" y="2957862"/>
              <a:ext cx="1977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367737" y="2957862"/>
              <a:ext cx="1977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367843" y="2957862"/>
              <a:ext cx="4817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549090" y="2957862"/>
              <a:ext cx="4402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586594" y="1829708"/>
              <a:ext cx="667307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611079" y="2957862"/>
              <a:ext cx="6047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4229322" y="142946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 83"/>
            <p:cNvGrpSpPr/>
            <p:nvPr/>
          </p:nvGrpSpPr>
          <p:grpSpPr>
            <a:xfrm>
              <a:off x="4376097" y="1391328"/>
              <a:ext cx="76266" cy="76266"/>
              <a:chOff x="4376097" y="752525"/>
              <a:chExt cx="76266" cy="76266"/>
            </a:xfrm>
          </p:grpSpPr>
          <p:cxnSp>
            <p:nvCxnSpPr>
              <p:cNvPr id="350" name="Straight Connector 349"/>
              <p:cNvCxnSpPr/>
              <p:nvPr/>
            </p:nvCxnSpPr>
            <p:spPr>
              <a:xfrm>
                <a:off x="4376097" y="79065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Straight Connector 350"/>
              <p:cNvCxnSpPr/>
              <p:nvPr/>
            </p:nvCxnSpPr>
            <p:spPr>
              <a:xfrm rot="16200000">
                <a:off x="4376097" y="79065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5" name="Straight Connector 84"/>
            <p:cNvCxnSpPr/>
            <p:nvPr/>
          </p:nvCxnSpPr>
          <p:spPr>
            <a:xfrm>
              <a:off x="4522872" y="142946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4669647" y="142946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4816422" y="142946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8" name="Group 87"/>
            <p:cNvGrpSpPr/>
            <p:nvPr/>
          </p:nvGrpSpPr>
          <p:grpSpPr>
            <a:xfrm>
              <a:off x="4963197" y="1391328"/>
              <a:ext cx="76266" cy="76266"/>
              <a:chOff x="4963197" y="752525"/>
              <a:chExt cx="76266" cy="76266"/>
            </a:xfrm>
          </p:grpSpPr>
          <p:cxnSp>
            <p:nvCxnSpPr>
              <p:cNvPr id="348" name="Straight Connector 347"/>
              <p:cNvCxnSpPr/>
              <p:nvPr/>
            </p:nvCxnSpPr>
            <p:spPr>
              <a:xfrm>
                <a:off x="4963197" y="79065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Straight Connector 348"/>
              <p:cNvCxnSpPr/>
              <p:nvPr/>
            </p:nvCxnSpPr>
            <p:spPr>
              <a:xfrm rot="16200000">
                <a:off x="4963197" y="79065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9" name="Straight Connector 88"/>
            <p:cNvCxnSpPr/>
            <p:nvPr/>
          </p:nvCxnSpPr>
          <p:spPr>
            <a:xfrm>
              <a:off x="5109972" y="142946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5256747" y="142946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5403522" y="142946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/>
            <p:cNvGrpSpPr/>
            <p:nvPr/>
          </p:nvGrpSpPr>
          <p:grpSpPr>
            <a:xfrm>
              <a:off x="5550297" y="1391328"/>
              <a:ext cx="76266" cy="76266"/>
              <a:chOff x="5550297" y="752525"/>
              <a:chExt cx="76266" cy="76266"/>
            </a:xfrm>
          </p:grpSpPr>
          <p:cxnSp>
            <p:nvCxnSpPr>
              <p:cNvPr id="346" name="Straight Connector 345"/>
              <p:cNvCxnSpPr/>
              <p:nvPr/>
            </p:nvCxnSpPr>
            <p:spPr>
              <a:xfrm>
                <a:off x="5550297" y="79065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Straight Connector 346"/>
              <p:cNvCxnSpPr/>
              <p:nvPr/>
            </p:nvCxnSpPr>
            <p:spPr>
              <a:xfrm rot="16200000">
                <a:off x="5550297" y="79065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/>
            <p:cNvGrpSpPr/>
            <p:nvPr/>
          </p:nvGrpSpPr>
          <p:grpSpPr>
            <a:xfrm>
              <a:off x="5697072" y="1391328"/>
              <a:ext cx="76266" cy="76266"/>
              <a:chOff x="5697072" y="752525"/>
              <a:chExt cx="76266" cy="76266"/>
            </a:xfrm>
          </p:grpSpPr>
          <p:cxnSp>
            <p:nvCxnSpPr>
              <p:cNvPr id="344" name="Straight Connector 343"/>
              <p:cNvCxnSpPr/>
              <p:nvPr/>
            </p:nvCxnSpPr>
            <p:spPr>
              <a:xfrm>
                <a:off x="5697072" y="79065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Straight Connector 344"/>
              <p:cNvCxnSpPr/>
              <p:nvPr/>
            </p:nvCxnSpPr>
            <p:spPr>
              <a:xfrm rot="16200000">
                <a:off x="5697072" y="79065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 93"/>
            <p:cNvGrpSpPr/>
            <p:nvPr/>
          </p:nvGrpSpPr>
          <p:grpSpPr>
            <a:xfrm>
              <a:off x="5843847" y="1391328"/>
              <a:ext cx="76266" cy="76266"/>
              <a:chOff x="5843847" y="752525"/>
              <a:chExt cx="76266" cy="76266"/>
            </a:xfrm>
          </p:grpSpPr>
          <p:cxnSp>
            <p:nvCxnSpPr>
              <p:cNvPr id="342" name="Straight Connector 341"/>
              <p:cNvCxnSpPr/>
              <p:nvPr/>
            </p:nvCxnSpPr>
            <p:spPr>
              <a:xfrm>
                <a:off x="5843847" y="79065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Straight Connector 342"/>
              <p:cNvCxnSpPr/>
              <p:nvPr/>
            </p:nvCxnSpPr>
            <p:spPr>
              <a:xfrm rot="16200000">
                <a:off x="5843847" y="79065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Right Bracket 94"/>
            <p:cNvSpPr/>
            <p:nvPr/>
          </p:nvSpPr>
          <p:spPr>
            <a:xfrm rot="5400000" flipH="1" flipV="1">
              <a:off x="4557319" y="1008276"/>
              <a:ext cx="45719" cy="731461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6" name="Straight Connector 95"/>
            <p:cNvCxnSpPr/>
            <p:nvPr/>
          </p:nvCxnSpPr>
          <p:spPr>
            <a:xfrm>
              <a:off x="4816422" y="194967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oup 96"/>
            <p:cNvGrpSpPr/>
            <p:nvPr/>
          </p:nvGrpSpPr>
          <p:grpSpPr>
            <a:xfrm>
              <a:off x="4229322" y="1911543"/>
              <a:ext cx="76266" cy="76266"/>
              <a:chOff x="4229322" y="1272740"/>
              <a:chExt cx="76266" cy="76266"/>
            </a:xfrm>
          </p:grpSpPr>
          <p:cxnSp>
            <p:nvCxnSpPr>
              <p:cNvPr id="340" name="Straight Connector 339"/>
              <p:cNvCxnSpPr/>
              <p:nvPr/>
            </p:nvCxnSpPr>
            <p:spPr>
              <a:xfrm>
                <a:off x="4229322" y="131087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Straight Connector 340"/>
              <p:cNvCxnSpPr/>
              <p:nvPr/>
            </p:nvCxnSpPr>
            <p:spPr>
              <a:xfrm rot="16200000">
                <a:off x="4229322" y="131087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8" name="Straight Connector 97"/>
            <p:cNvCxnSpPr/>
            <p:nvPr/>
          </p:nvCxnSpPr>
          <p:spPr>
            <a:xfrm>
              <a:off x="4522872" y="194967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4669647" y="194967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4963197" y="194967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1" name="Group 100"/>
            <p:cNvGrpSpPr/>
            <p:nvPr/>
          </p:nvGrpSpPr>
          <p:grpSpPr>
            <a:xfrm>
              <a:off x="5403522" y="1911543"/>
              <a:ext cx="76266" cy="76266"/>
              <a:chOff x="5403522" y="1272740"/>
              <a:chExt cx="76266" cy="76266"/>
            </a:xfrm>
          </p:grpSpPr>
          <p:cxnSp>
            <p:nvCxnSpPr>
              <p:cNvPr id="338" name="Straight Connector 337"/>
              <p:cNvCxnSpPr/>
              <p:nvPr/>
            </p:nvCxnSpPr>
            <p:spPr>
              <a:xfrm>
                <a:off x="5403522" y="131087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Straight Connector 338"/>
              <p:cNvCxnSpPr/>
              <p:nvPr/>
            </p:nvCxnSpPr>
            <p:spPr>
              <a:xfrm rot="16200000">
                <a:off x="5403522" y="131087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2" name="Straight Connector 101"/>
            <p:cNvCxnSpPr/>
            <p:nvPr/>
          </p:nvCxnSpPr>
          <p:spPr>
            <a:xfrm>
              <a:off x="5843847" y="194967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/>
            <p:cNvGrpSpPr/>
            <p:nvPr/>
          </p:nvGrpSpPr>
          <p:grpSpPr>
            <a:xfrm>
              <a:off x="5256747" y="1911543"/>
              <a:ext cx="76266" cy="76266"/>
              <a:chOff x="5256747" y="1272740"/>
              <a:chExt cx="76266" cy="76266"/>
            </a:xfrm>
          </p:grpSpPr>
          <p:cxnSp>
            <p:nvCxnSpPr>
              <p:cNvPr id="336" name="Straight Connector 335"/>
              <p:cNvCxnSpPr/>
              <p:nvPr/>
            </p:nvCxnSpPr>
            <p:spPr>
              <a:xfrm>
                <a:off x="5256747" y="131087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Straight Connector 336"/>
              <p:cNvCxnSpPr/>
              <p:nvPr/>
            </p:nvCxnSpPr>
            <p:spPr>
              <a:xfrm rot="16200000">
                <a:off x="5256747" y="131087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Connector 103"/>
            <p:cNvCxnSpPr/>
            <p:nvPr/>
          </p:nvCxnSpPr>
          <p:spPr>
            <a:xfrm>
              <a:off x="5550297" y="194967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5697072" y="194967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4376097" y="194967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7" name="Group 106"/>
            <p:cNvGrpSpPr/>
            <p:nvPr/>
          </p:nvGrpSpPr>
          <p:grpSpPr>
            <a:xfrm>
              <a:off x="5109972" y="1911543"/>
              <a:ext cx="76266" cy="76266"/>
              <a:chOff x="5109972" y="1272740"/>
              <a:chExt cx="76266" cy="76266"/>
            </a:xfrm>
          </p:grpSpPr>
          <p:cxnSp>
            <p:nvCxnSpPr>
              <p:cNvPr id="334" name="Straight Connector 333"/>
              <p:cNvCxnSpPr/>
              <p:nvPr/>
            </p:nvCxnSpPr>
            <p:spPr>
              <a:xfrm>
                <a:off x="5109972" y="131087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/>
              <p:cNvCxnSpPr/>
              <p:nvPr/>
            </p:nvCxnSpPr>
            <p:spPr>
              <a:xfrm rot="16200000">
                <a:off x="5109972" y="131087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TextBox 107"/>
            <p:cNvSpPr txBox="1"/>
            <p:nvPr/>
          </p:nvSpPr>
          <p:spPr>
            <a:xfrm rot="18764870">
              <a:off x="5699866" y="1549160"/>
              <a:ext cx="543739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40-120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 rot="18764870">
              <a:off x="5564072" y="1549160"/>
              <a:ext cx="543739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20-120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 rot="18764870">
              <a:off x="5450843" y="1621434"/>
              <a:ext cx="377026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 rot="18764870">
              <a:off x="5251672" y="1501467"/>
              <a:ext cx="673632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40-120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 rot="18764870">
              <a:off x="5124834" y="1549160"/>
              <a:ext cx="543739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20-120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 rot="18764870">
              <a:off x="5011492" y="1621434"/>
              <a:ext cx="377026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 rot="18764870">
              <a:off x="4624366" y="1549160"/>
              <a:ext cx="543739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40-120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 rot="18764870">
              <a:off x="4482859" y="1549160"/>
              <a:ext cx="543739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20-120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rot="18764870">
              <a:off x="4377705" y="1621434"/>
              <a:ext cx="377026" cy="2308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120</a:t>
              </a:r>
              <a:endParaRPr lang="en-US" sz="900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cxnSp>
          <p:nvCxnSpPr>
            <p:cNvPr id="117" name="Straight Connector 116"/>
            <p:cNvCxnSpPr/>
            <p:nvPr/>
          </p:nvCxnSpPr>
          <p:spPr>
            <a:xfrm>
              <a:off x="4229322" y="1687604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4963197" y="1687604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4376097" y="1687604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4114800" y="1129268"/>
              <a:ext cx="886760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Input (20%)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0" y="3214609"/>
              <a:ext cx="4074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296885" y="3214101"/>
              <a:ext cx="4074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pic>
          <p:nvPicPr>
            <p:cNvPr id="123" name="Picture 5" descr="E:\Study\Lab\Manuscript\Back-up folder\Back-up20130906 Detail-Figure\2D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3" r="4285"/>
            <a:stretch/>
          </p:blipFill>
          <p:spPr bwMode="auto">
            <a:xfrm>
              <a:off x="4063946" y="4411105"/>
              <a:ext cx="2194313" cy="208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4" name="TextBox 123"/>
            <p:cNvSpPr txBox="1"/>
            <p:nvPr/>
          </p:nvSpPr>
          <p:spPr>
            <a:xfrm>
              <a:off x="3188163" y="3691280"/>
              <a:ext cx="912250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GST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-Rad27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075098" y="3946953"/>
              <a:ext cx="1025316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His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-Mus81-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200400" y="5307132"/>
              <a:ext cx="8546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Lane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490304" y="4419444"/>
              <a:ext cx="610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l-GR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-His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3490304" y="4910943"/>
              <a:ext cx="610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l-GR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034750" y="5307132"/>
              <a:ext cx="2564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176513" y="5307132"/>
              <a:ext cx="2564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325600" y="5307132"/>
              <a:ext cx="2564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4474686" y="5307132"/>
              <a:ext cx="2564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4629769" y="5307132"/>
              <a:ext cx="2564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4772859" y="5307132"/>
              <a:ext cx="2564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921946" y="5307132"/>
              <a:ext cx="2564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071032" y="5307132"/>
              <a:ext cx="2564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5206400" y="5307132"/>
              <a:ext cx="2564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178755" y="5307132"/>
              <a:ext cx="5949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5331125" y="5307132"/>
              <a:ext cx="5936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3433107" y="4211494"/>
              <a:ext cx="667307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437021" y="5307132"/>
              <a:ext cx="6635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4060961" y="3481222"/>
              <a:ext cx="876889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Input (20%)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3" name="Straight Connector 142"/>
            <p:cNvCxnSpPr/>
            <p:nvPr/>
          </p:nvCxnSpPr>
          <p:spPr>
            <a:xfrm>
              <a:off x="4101335" y="3811248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oup 143"/>
            <p:cNvGrpSpPr/>
            <p:nvPr/>
          </p:nvGrpSpPr>
          <p:grpSpPr>
            <a:xfrm>
              <a:off x="4247728" y="3773115"/>
              <a:ext cx="76266" cy="76266"/>
              <a:chOff x="4383028" y="2915055"/>
              <a:chExt cx="76266" cy="76266"/>
            </a:xfrm>
          </p:grpSpPr>
          <p:cxnSp>
            <p:nvCxnSpPr>
              <p:cNvPr id="332" name="Straight Connector 331"/>
              <p:cNvCxnSpPr/>
              <p:nvPr/>
            </p:nvCxnSpPr>
            <p:spPr>
              <a:xfrm>
                <a:off x="4383028" y="295318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2"/>
              <p:cNvCxnSpPr/>
              <p:nvPr/>
            </p:nvCxnSpPr>
            <p:spPr>
              <a:xfrm rot="16200000">
                <a:off x="4383028" y="295318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5" name="Straight Connector 144"/>
            <p:cNvCxnSpPr/>
            <p:nvPr/>
          </p:nvCxnSpPr>
          <p:spPr>
            <a:xfrm>
              <a:off x="4394122" y="3811248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4540515" y="3811248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4686908" y="3811248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8" name="Group 147"/>
            <p:cNvGrpSpPr/>
            <p:nvPr/>
          </p:nvGrpSpPr>
          <p:grpSpPr>
            <a:xfrm>
              <a:off x="4976547" y="3773115"/>
              <a:ext cx="76266" cy="76266"/>
              <a:chOff x="5111847" y="2915055"/>
              <a:chExt cx="76266" cy="76266"/>
            </a:xfrm>
          </p:grpSpPr>
          <p:cxnSp>
            <p:nvCxnSpPr>
              <p:cNvPr id="330" name="Straight Connector 329"/>
              <p:cNvCxnSpPr/>
              <p:nvPr/>
            </p:nvCxnSpPr>
            <p:spPr>
              <a:xfrm>
                <a:off x="5111847" y="295318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Straight Connector 330"/>
              <p:cNvCxnSpPr/>
              <p:nvPr/>
            </p:nvCxnSpPr>
            <p:spPr>
              <a:xfrm rot="16200000">
                <a:off x="5111847" y="295318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9" name="Straight Connector 148"/>
            <p:cNvCxnSpPr/>
            <p:nvPr/>
          </p:nvCxnSpPr>
          <p:spPr>
            <a:xfrm>
              <a:off x="5122940" y="3811248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5269333" y="3811248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5415727" y="3811248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5562120" y="3811248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3" name="Group 152"/>
            <p:cNvGrpSpPr/>
            <p:nvPr/>
          </p:nvGrpSpPr>
          <p:grpSpPr>
            <a:xfrm>
              <a:off x="5708513" y="3773115"/>
              <a:ext cx="76266" cy="76266"/>
              <a:chOff x="5843813" y="2915055"/>
              <a:chExt cx="76266" cy="76266"/>
            </a:xfrm>
          </p:grpSpPr>
          <p:cxnSp>
            <p:nvCxnSpPr>
              <p:cNvPr id="328" name="Straight Connector 327"/>
              <p:cNvCxnSpPr/>
              <p:nvPr/>
            </p:nvCxnSpPr>
            <p:spPr>
              <a:xfrm>
                <a:off x="5843813" y="295318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28"/>
              <p:cNvCxnSpPr/>
              <p:nvPr/>
            </p:nvCxnSpPr>
            <p:spPr>
              <a:xfrm rot="16200000">
                <a:off x="5843813" y="295318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Group 153"/>
            <p:cNvGrpSpPr/>
            <p:nvPr/>
          </p:nvGrpSpPr>
          <p:grpSpPr>
            <a:xfrm>
              <a:off x="5854907" y="3773115"/>
              <a:ext cx="76266" cy="76266"/>
              <a:chOff x="5990207" y="2915055"/>
              <a:chExt cx="76266" cy="76266"/>
            </a:xfrm>
          </p:grpSpPr>
          <p:cxnSp>
            <p:nvCxnSpPr>
              <p:cNvPr id="326" name="Straight Connector 325"/>
              <p:cNvCxnSpPr/>
              <p:nvPr/>
            </p:nvCxnSpPr>
            <p:spPr>
              <a:xfrm>
                <a:off x="5990207" y="295318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Connector 326"/>
              <p:cNvCxnSpPr/>
              <p:nvPr/>
            </p:nvCxnSpPr>
            <p:spPr>
              <a:xfrm rot="16200000">
                <a:off x="5990207" y="2953188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5" name="Right Bracket 154"/>
            <p:cNvSpPr/>
            <p:nvPr/>
          </p:nvSpPr>
          <p:spPr>
            <a:xfrm rot="5400000" flipH="1" flipV="1">
              <a:off x="4476727" y="3298180"/>
              <a:ext cx="45719" cy="877252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4686908" y="433146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7" name="Group 156"/>
            <p:cNvGrpSpPr/>
            <p:nvPr/>
          </p:nvGrpSpPr>
          <p:grpSpPr>
            <a:xfrm>
              <a:off x="4101335" y="4293330"/>
              <a:ext cx="76266" cy="76266"/>
              <a:chOff x="4236635" y="3435270"/>
              <a:chExt cx="76266" cy="76266"/>
            </a:xfrm>
          </p:grpSpPr>
          <p:cxnSp>
            <p:nvCxnSpPr>
              <p:cNvPr id="324" name="Straight Connector 323"/>
              <p:cNvCxnSpPr/>
              <p:nvPr/>
            </p:nvCxnSpPr>
            <p:spPr>
              <a:xfrm>
                <a:off x="4236635" y="347340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Connector 324"/>
              <p:cNvCxnSpPr/>
              <p:nvPr/>
            </p:nvCxnSpPr>
            <p:spPr>
              <a:xfrm rot="16200000">
                <a:off x="4236635" y="347340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8" name="Straight Connector 157"/>
            <p:cNvCxnSpPr/>
            <p:nvPr/>
          </p:nvCxnSpPr>
          <p:spPr>
            <a:xfrm>
              <a:off x="4394122" y="433146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4540515" y="433146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4976547" y="433146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1" name="Group 160"/>
            <p:cNvGrpSpPr/>
            <p:nvPr/>
          </p:nvGrpSpPr>
          <p:grpSpPr>
            <a:xfrm>
              <a:off x="5415727" y="4293330"/>
              <a:ext cx="76266" cy="76266"/>
              <a:chOff x="5551027" y="3435270"/>
              <a:chExt cx="76266" cy="76266"/>
            </a:xfrm>
          </p:grpSpPr>
          <p:cxnSp>
            <p:nvCxnSpPr>
              <p:cNvPr id="322" name="Straight Connector 321"/>
              <p:cNvCxnSpPr/>
              <p:nvPr/>
            </p:nvCxnSpPr>
            <p:spPr>
              <a:xfrm>
                <a:off x="5551027" y="347340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/>
              <p:cNvCxnSpPr/>
              <p:nvPr/>
            </p:nvCxnSpPr>
            <p:spPr>
              <a:xfrm rot="16200000">
                <a:off x="5551027" y="347340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2" name="Straight Connector 161"/>
            <p:cNvCxnSpPr/>
            <p:nvPr/>
          </p:nvCxnSpPr>
          <p:spPr>
            <a:xfrm>
              <a:off x="5854907" y="433146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3" name="Group 162"/>
            <p:cNvGrpSpPr/>
            <p:nvPr/>
          </p:nvGrpSpPr>
          <p:grpSpPr>
            <a:xfrm>
              <a:off x="5269333" y="4293330"/>
              <a:ext cx="76266" cy="76266"/>
              <a:chOff x="5404633" y="3435270"/>
              <a:chExt cx="76266" cy="76266"/>
            </a:xfrm>
          </p:grpSpPr>
          <p:cxnSp>
            <p:nvCxnSpPr>
              <p:cNvPr id="320" name="Straight Connector 319"/>
              <p:cNvCxnSpPr/>
              <p:nvPr/>
            </p:nvCxnSpPr>
            <p:spPr>
              <a:xfrm>
                <a:off x="5404633" y="347340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Straight Connector 320"/>
              <p:cNvCxnSpPr/>
              <p:nvPr/>
            </p:nvCxnSpPr>
            <p:spPr>
              <a:xfrm rot="16200000">
                <a:off x="5404633" y="347340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4" name="Straight Connector 163"/>
            <p:cNvCxnSpPr/>
            <p:nvPr/>
          </p:nvCxnSpPr>
          <p:spPr>
            <a:xfrm>
              <a:off x="5708513" y="433146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4247728" y="4331462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6" name="Group 165"/>
            <p:cNvGrpSpPr/>
            <p:nvPr/>
          </p:nvGrpSpPr>
          <p:grpSpPr>
            <a:xfrm>
              <a:off x="5122940" y="4293330"/>
              <a:ext cx="76266" cy="76266"/>
              <a:chOff x="5258240" y="3435270"/>
              <a:chExt cx="76266" cy="76266"/>
            </a:xfrm>
          </p:grpSpPr>
          <p:cxnSp>
            <p:nvCxnSpPr>
              <p:cNvPr id="318" name="Straight Connector 317"/>
              <p:cNvCxnSpPr/>
              <p:nvPr/>
            </p:nvCxnSpPr>
            <p:spPr>
              <a:xfrm>
                <a:off x="5258240" y="347340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/>
              <p:cNvCxnSpPr/>
              <p:nvPr/>
            </p:nvCxnSpPr>
            <p:spPr>
              <a:xfrm rot="16200000">
                <a:off x="5258240" y="3473403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7" name="Straight Connector 166"/>
            <p:cNvCxnSpPr/>
            <p:nvPr/>
          </p:nvCxnSpPr>
          <p:spPr>
            <a:xfrm>
              <a:off x="4101335" y="406939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4976547" y="406939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4247728" y="406939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4841701" y="381165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4841701" y="433186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6002576" y="3775099"/>
              <a:ext cx="76266" cy="76266"/>
              <a:chOff x="6137876" y="2917039"/>
              <a:chExt cx="76266" cy="76266"/>
            </a:xfrm>
          </p:grpSpPr>
          <p:cxnSp>
            <p:nvCxnSpPr>
              <p:cNvPr id="316" name="Straight Connector 315"/>
              <p:cNvCxnSpPr/>
              <p:nvPr/>
            </p:nvCxnSpPr>
            <p:spPr>
              <a:xfrm>
                <a:off x="6137876" y="2955172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/>
              <p:cNvCxnSpPr/>
              <p:nvPr/>
            </p:nvCxnSpPr>
            <p:spPr>
              <a:xfrm rot="16200000">
                <a:off x="6137876" y="2955172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/>
          </p:nvGrpSpPr>
          <p:grpSpPr>
            <a:xfrm>
              <a:off x="6144758" y="3775099"/>
              <a:ext cx="76266" cy="76266"/>
              <a:chOff x="6280058" y="2917039"/>
              <a:chExt cx="76266" cy="76266"/>
            </a:xfrm>
          </p:grpSpPr>
          <p:cxnSp>
            <p:nvCxnSpPr>
              <p:cNvPr id="314" name="Straight Connector 313"/>
              <p:cNvCxnSpPr/>
              <p:nvPr/>
            </p:nvCxnSpPr>
            <p:spPr>
              <a:xfrm>
                <a:off x="6280058" y="2955172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/>
              <p:cNvCxnSpPr/>
              <p:nvPr/>
            </p:nvCxnSpPr>
            <p:spPr>
              <a:xfrm rot="16200000">
                <a:off x="6280058" y="2955172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4" name="Straight Connector 173"/>
            <p:cNvCxnSpPr/>
            <p:nvPr/>
          </p:nvCxnSpPr>
          <p:spPr>
            <a:xfrm>
              <a:off x="6144758" y="433344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6002576" y="433344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TextBox 175"/>
            <p:cNvSpPr txBox="1"/>
            <p:nvPr/>
          </p:nvSpPr>
          <p:spPr>
            <a:xfrm rot="18976411">
              <a:off x="4088691" y="3808367"/>
              <a:ext cx="940037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 rot="18976411">
              <a:off x="4269373" y="3879046"/>
              <a:ext cx="735530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26-120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 rot="18976411">
              <a:off x="4393333" y="3808367"/>
              <a:ext cx="940037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33-120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 rot="18976411">
              <a:off x="4545652" y="3808367"/>
              <a:ext cx="940037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 rot="18976411">
              <a:off x="4866590" y="3915260"/>
              <a:ext cx="607424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 rot="18976411">
              <a:off x="5005103" y="3877320"/>
              <a:ext cx="725479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26-120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 rot="18976411">
              <a:off x="5132328" y="3808367"/>
              <a:ext cx="940037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33-120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 rot="18976411">
              <a:off x="5284648" y="3808367"/>
              <a:ext cx="940037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 rot="18976411">
              <a:off x="5425951" y="3808367"/>
              <a:ext cx="940037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 rot="18976411">
              <a:off x="5578271" y="3808367"/>
              <a:ext cx="940037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26-120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 rot="18976411">
              <a:off x="5767569" y="3906023"/>
              <a:ext cx="644555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33-120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 rot="18976411">
              <a:off x="5929796" y="3934006"/>
              <a:ext cx="5558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40-120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5629975" y="5307132"/>
              <a:ext cx="5949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5793220" y="5307132"/>
              <a:ext cx="5588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5937598" y="5307132"/>
              <a:ext cx="5394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1" name="Group 190"/>
            <p:cNvGrpSpPr/>
            <p:nvPr/>
          </p:nvGrpSpPr>
          <p:grpSpPr>
            <a:xfrm>
              <a:off x="5562383" y="4295314"/>
              <a:ext cx="76266" cy="76266"/>
              <a:chOff x="5697683" y="3437254"/>
              <a:chExt cx="76266" cy="76266"/>
            </a:xfrm>
          </p:grpSpPr>
          <p:cxnSp>
            <p:nvCxnSpPr>
              <p:cNvPr id="312" name="Straight Connector 311"/>
              <p:cNvCxnSpPr/>
              <p:nvPr/>
            </p:nvCxnSpPr>
            <p:spPr>
              <a:xfrm>
                <a:off x="5697683" y="3475387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Straight Connector 312"/>
              <p:cNvCxnSpPr/>
              <p:nvPr/>
            </p:nvCxnSpPr>
            <p:spPr>
              <a:xfrm rot="16200000">
                <a:off x="5697683" y="3475387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2" name="TextBox 191"/>
            <p:cNvSpPr txBox="1"/>
            <p:nvPr/>
          </p:nvSpPr>
          <p:spPr>
            <a:xfrm rot="18881069">
              <a:off x="2619188" y="3923575"/>
              <a:ext cx="468763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107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 rot="18881069">
              <a:off x="2746469" y="3896059"/>
              <a:ext cx="530941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114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 rot="18881069">
              <a:off x="2909306" y="3951955"/>
              <a:ext cx="388930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5" name="Picture 7" descr="E:\Study\Lab\Manuscript\Back-up folder\Back-up20130906 Detail-Figure\2C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8" b="16144"/>
            <a:stretch/>
          </p:blipFill>
          <p:spPr bwMode="auto">
            <a:xfrm>
              <a:off x="906242" y="4411105"/>
              <a:ext cx="2204156" cy="208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6" name="TextBox 195"/>
            <p:cNvSpPr txBox="1"/>
            <p:nvPr/>
          </p:nvSpPr>
          <p:spPr>
            <a:xfrm>
              <a:off x="42235" y="3691788"/>
              <a:ext cx="912250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GST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-Rad27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0" y="3945284"/>
              <a:ext cx="954486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His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-Mus81-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24330" y="5307132"/>
              <a:ext cx="8301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Lane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344376" y="4419953"/>
              <a:ext cx="610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l-GR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-His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344376" y="4886572"/>
              <a:ext cx="610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l-GR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873008" y="5307132"/>
              <a:ext cx="2135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1014772" y="5307132"/>
              <a:ext cx="2135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163858" y="5307132"/>
              <a:ext cx="2135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1312945" y="5307132"/>
              <a:ext cx="2135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1468028" y="5307132"/>
              <a:ext cx="2135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1611117" y="5307132"/>
              <a:ext cx="2135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1760204" y="5307132"/>
              <a:ext cx="2135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1909290" y="5307132"/>
              <a:ext cx="2135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2031020" y="5307132"/>
              <a:ext cx="2735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026515" y="5307132"/>
              <a:ext cx="5579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2219408" y="5307132"/>
              <a:ext cx="4823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287179" y="4212003"/>
              <a:ext cx="667307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2367004" y="5307132"/>
              <a:ext cx="4551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915033" y="3481736"/>
              <a:ext cx="876889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Input (20%)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5" name="Straight Connector 214"/>
            <p:cNvCxnSpPr/>
            <p:nvPr/>
          </p:nvCxnSpPr>
          <p:spPr>
            <a:xfrm>
              <a:off x="955407" y="381175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6" name="Group 215"/>
            <p:cNvGrpSpPr/>
            <p:nvPr/>
          </p:nvGrpSpPr>
          <p:grpSpPr>
            <a:xfrm>
              <a:off x="1101801" y="3773623"/>
              <a:ext cx="76266" cy="76266"/>
              <a:chOff x="1237101" y="2915563"/>
              <a:chExt cx="76266" cy="76266"/>
            </a:xfrm>
          </p:grpSpPr>
          <p:cxnSp>
            <p:nvCxnSpPr>
              <p:cNvPr id="310" name="Straight Connector 309"/>
              <p:cNvCxnSpPr/>
              <p:nvPr/>
            </p:nvCxnSpPr>
            <p:spPr>
              <a:xfrm>
                <a:off x="1237101" y="2953696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Straight Connector 310"/>
              <p:cNvCxnSpPr/>
              <p:nvPr/>
            </p:nvCxnSpPr>
            <p:spPr>
              <a:xfrm rot="16200000">
                <a:off x="1237101" y="2953696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7" name="Straight Connector 216"/>
            <p:cNvCxnSpPr/>
            <p:nvPr/>
          </p:nvCxnSpPr>
          <p:spPr>
            <a:xfrm>
              <a:off x="1248194" y="381175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>
              <a:off x="1394587" y="381175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1540981" y="381175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0" name="Group 219"/>
            <p:cNvGrpSpPr/>
            <p:nvPr/>
          </p:nvGrpSpPr>
          <p:grpSpPr>
            <a:xfrm>
              <a:off x="1830619" y="3773623"/>
              <a:ext cx="76266" cy="76266"/>
              <a:chOff x="1965919" y="2915563"/>
              <a:chExt cx="76266" cy="76266"/>
            </a:xfrm>
          </p:grpSpPr>
          <p:cxnSp>
            <p:nvCxnSpPr>
              <p:cNvPr id="308" name="Straight Connector 307"/>
              <p:cNvCxnSpPr/>
              <p:nvPr/>
            </p:nvCxnSpPr>
            <p:spPr>
              <a:xfrm>
                <a:off x="1965919" y="2953696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Connector 308"/>
              <p:cNvCxnSpPr/>
              <p:nvPr/>
            </p:nvCxnSpPr>
            <p:spPr>
              <a:xfrm rot="16200000">
                <a:off x="1965919" y="2953696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1" name="Straight Connector 220"/>
            <p:cNvCxnSpPr/>
            <p:nvPr/>
          </p:nvCxnSpPr>
          <p:spPr>
            <a:xfrm>
              <a:off x="1977012" y="381175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>
              <a:off x="2123405" y="381175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2269799" y="3811756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4" name="Group 223"/>
            <p:cNvGrpSpPr/>
            <p:nvPr/>
          </p:nvGrpSpPr>
          <p:grpSpPr>
            <a:xfrm>
              <a:off x="2562585" y="3773623"/>
              <a:ext cx="76266" cy="76266"/>
              <a:chOff x="2697885" y="2915563"/>
              <a:chExt cx="76266" cy="76266"/>
            </a:xfrm>
          </p:grpSpPr>
          <p:cxnSp>
            <p:nvCxnSpPr>
              <p:cNvPr id="306" name="Straight Connector 305"/>
              <p:cNvCxnSpPr/>
              <p:nvPr/>
            </p:nvCxnSpPr>
            <p:spPr>
              <a:xfrm>
                <a:off x="2697885" y="2953696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/>
              <p:cNvCxnSpPr/>
              <p:nvPr/>
            </p:nvCxnSpPr>
            <p:spPr>
              <a:xfrm rot="16200000">
                <a:off x="2697885" y="2953696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5" name="Group 224"/>
            <p:cNvGrpSpPr/>
            <p:nvPr/>
          </p:nvGrpSpPr>
          <p:grpSpPr>
            <a:xfrm>
              <a:off x="2708979" y="3773623"/>
              <a:ext cx="76266" cy="76266"/>
              <a:chOff x="2844279" y="2915563"/>
              <a:chExt cx="76266" cy="76266"/>
            </a:xfrm>
          </p:grpSpPr>
          <p:cxnSp>
            <p:nvCxnSpPr>
              <p:cNvPr id="304" name="Straight Connector 303"/>
              <p:cNvCxnSpPr/>
              <p:nvPr/>
            </p:nvCxnSpPr>
            <p:spPr>
              <a:xfrm>
                <a:off x="2844279" y="2953696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Straight Connector 304"/>
              <p:cNvCxnSpPr/>
              <p:nvPr/>
            </p:nvCxnSpPr>
            <p:spPr>
              <a:xfrm rot="16200000">
                <a:off x="2844279" y="2953696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6" name="Right Bracket 225"/>
            <p:cNvSpPr/>
            <p:nvPr/>
          </p:nvSpPr>
          <p:spPr>
            <a:xfrm rot="5400000" flipH="1" flipV="1">
              <a:off x="1333572" y="3298537"/>
              <a:ext cx="45719" cy="882798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cxnSp>
          <p:nvCxnSpPr>
            <p:cNvPr id="227" name="Straight Connector 226"/>
            <p:cNvCxnSpPr/>
            <p:nvPr/>
          </p:nvCxnSpPr>
          <p:spPr>
            <a:xfrm>
              <a:off x="1540981" y="433197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8" name="Group 227"/>
            <p:cNvGrpSpPr/>
            <p:nvPr/>
          </p:nvGrpSpPr>
          <p:grpSpPr>
            <a:xfrm>
              <a:off x="955407" y="4293838"/>
              <a:ext cx="76266" cy="76266"/>
              <a:chOff x="1090707" y="3435778"/>
              <a:chExt cx="76266" cy="76266"/>
            </a:xfrm>
          </p:grpSpPr>
          <p:cxnSp>
            <p:nvCxnSpPr>
              <p:cNvPr id="302" name="Straight Connector 301"/>
              <p:cNvCxnSpPr/>
              <p:nvPr/>
            </p:nvCxnSpPr>
            <p:spPr>
              <a:xfrm>
                <a:off x="1090707" y="3473911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Connector 302"/>
              <p:cNvCxnSpPr/>
              <p:nvPr/>
            </p:nvCxnSpPr>
            <p:spPr>
              <a:xfrm rot="16200000">
                <a:off x="1090707" y="3473911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9" name="Straight Connector 228"/>
            <p:cNvCxnSpPr/>
            <p:nvPr/>
          </p:nvCxnSpPr>
          <p:spPr>
            <a:xfrm>
              <a:off x="1248194" y="433197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>
              <a:off x="1394587" y="433197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1830619" y="433197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2" name="Group 231"/>
            <p:cNvGrpSpPr/>
            <p:nvPr/>
          </p:nvGrpSpPr>
          <p:grpSpPr>
            <a:xfrm>
              <a:off x="2269799" y="4293838"/>
              <a:ext cx="76266" cy="76266"/>
              <a:chOff x="2405099" y="3435778"/>
              <a:chExt cx="76266" cy="76266"/>
            </a:xfrm>
          </p:grpSpPr>
          <p:cxnSp>
            <p:nvCxnSpPr>
              <p:cNvPr id="300" name="Straight Connector 299"/>
              <p:cNvCxnSpPr/>
              <p:nvPr/>
            </p:nvCxnSpPr>
            <p:spPr>
              <a:xfrm>
                <a:off x="2405099" y="3473911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/>
              <p:nvPr/>
            </p:nvCxnSpPr>
            <p:spPr>
              <a:xfrm rot="16200000">
                <a:off x="2405099" y="3473911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3" name="Straight Connector 232"/>
            <p:cNvCxnSpPr/>
            <p:nvPr/>
          </p:nvCxnSpPr>
          <p:spPr>
            <a:xfrm>
              <a:off x="2708979" y="433197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4" name="Group 233"/>
            <p:cNvGrpSpPr/>
            <p:nvPr/>
          </p:nvGrpSpPr>
          <p:grpSpPr>
            <a:xfrm>
              <a:off x="2123405" y="4293838"/>
              <a:ext cx="76266" cy="76266"/>
              <a:chOff x="2258705" y="3435778"/>
              <a:chExt cx="76266" cy="76266"/>
            </a:xfrm>
          </p:grpSpPr>
          <p:cxnSp>
            <p:nvCxnSpPr>
              <p:cNvPr id="298" name="Straight Connector 297"/>
              <p:cNvCxnSpPr/>
              <p:nvPr/>
            </p:nvCxnSpPr>
            <p:spPr>
              <a:xfrm>
                <a:off x="2258705" y="3473911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/>
              <p:nvPr/>
            </p:nvCxnSpPr>
            <p:spPr>
              <a:xfrm rot="16200000">
                <a:off x="2258705" y="3473911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5" name="Straight Connector 234"/>
            <p:cNvCxnSpPr/>
            <p:nvPr/>
          </p:nvCxnSpPr>
          <p:spPr>
            <a:xfrm>
              <a:off x="2562585" y="433197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>
              <a:off x="1101801" y="4331971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7" name="Group 236"/>
            <p:cNvGrpSpPr/>
            <p:nvPr/>
          </p:nvGrpSpPr>
          <p:grpSpPr>
            <a:xfrm>
              <a:off x="1977012" y="4293838"/>
              <a:ext cx="76266" cy="76266"/>
              <a:chOff x="2112312" y="3435778"/>
              <a:chExt cx="76266" cy="76266"/>
            </a:xfrm>
          </p:grpSpPr>
          <p:cxnSp>
            <p:nvCxnSpPr>
              <p:cNvPr id="296" name="Straight Connector 295"/>
              <p:cNvCxnSpPr/>
              <p:nvPr/>
            </p:nvCxnSpPr>
            <p:spPr>
              <a:xfrm>
                <a:off x="2112312" y="3473911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>
              <a:xfrm rot="16200000">
                <a:off x="2112312" y="3473911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8" name="Straight Connector 237"/>
            <p:cNvCxnSpPr/>
            <p:nvPr/>
          </p:nvCxnSpPr>
          <p:spPr>
            <a:xfrm>
              <a:off x="955407" y="4069899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>
              <a:off x="1830619" y="4069899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>
              <a:off x="1101801" y="4069899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>
              <a:off x="1695774" y="3812159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>
              <a:off x="1695774" y="4332374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3" name="Group 242"/>
            <p:cNvGrpSpPr/>
            <p:nvPr/>
          </p:nvGrpSpPr>
          <p:grpSpPr>
            <a:xfrm>
              <a:off x="2856648" y="3775607"/>
              <a:ext cx="76266" cy="76266"/>
              <a:chOff x="2991948" y="2917547"/>
              <a:chExt cx="76266" cy="76266"/>
            </a:xfrm>
          </p:grpSpPr>
          <p:cxnSp>
            <p:nvCxnSpPr>
              <p:cNvPr id="294" name="Straight Connector 293"/>
              <p:cNvCxnSpPr/>
              <p:nvPr/>
            </p:nvCxnSpPr>
            <p:spPr>
              <a:xfrm>
                <a:off x="2991948" y="2955680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/>
              <p:cNvCxnSpPr/>
              <p:nvPr/>
            </p:nvCxnSpPr>
            <p:spPr>
              <a:xfrm rot="16200000">
                <a:off x="2991948" y="2955680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4" name="Group 243"/>
            <p:cNvGrpSpPr/>
            <p:nvPr/>
          </p:nvGrpSpPr>
          <p:grpSpPr>
            <a:xfrm>
              <a:off x="2998831" y="3775607"/>
              <a:ext cx="76266" cy="76266"/>
              <a:chOff x="3134131" y="2917547"/>
              <a:chExt cx="76266" cy="76266"/>
            </a:xfrm>
          </p:grpSpPr>
          <p:cxnSp>
            <p:nvCxnSpPr>
              <p:cNvPr id="292" name="Straight Connector 291"/>
              <p:cNvCxnSpPr/>
              <p:nvPr/>
            </p:nvCxnSpPr>
            <p:spPr>
              <a:xfrm>
                <a:off x="3134131" y="2955680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Straight Connector 292"/>
              <p:cNvCxnSpPr/>
              <p:nvPr/>
            </p:nvCxnSpPr>
            <p:spPr>
              <a:xfrm rot="16200000">
                <a:off x="3134131" y="2955680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5" name="Straight Connector 244"/>
            <p:cNvCxnSpPr/>
            <p:nvPr/>
          </p:nvCxnSpPr>
          <p:spPr>
            <a:xfrm>
              <a:off x="2998831" y="4333955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>
              <a:off x="2856648" y="4333955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TextBox 246"/>
            <p:cNvSpPr txBox="1"/>
            <p:nvPr/>
          </p:nvSpPr>
          <p:spPr>
            <a:xfrm rot="18881069">
              <a:off x="1066412" y="3862713"/>
              <a:ext cx="624740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TextBox 247"/>
            <p:cNvSpPr txBox="1"/>
            <p:nvPr/>
          </p:nvSpPr>
          <p:spPr>
            <a:xfrm rot="18881069">
              <a:off x="1214991" y="3853752"/>
              <a:ext cx="649950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107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TextBox 248"/>
            <p:cNvSpPr txBox="1"/>
            <p:nvPr/>
          </p:nvSpPr>
          <p:spPr>
            <a:xfrm rot="18881069">
              <a:off x="1394162" y="3923485"/>
              <a:ext cx="469014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114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TextBox 249"/>
            <p:cNvSpPr txBox="1"/>
            <p:nvPr/>
          </p:nvSpPr>
          <p:spPr>
            <a:xfrm rot="18881069">
              <a:off x="1544550" y="3918857"/>
              <a:ext cx="482033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TextBox 250"/>
            <p:cNvSpPr txBox="1"/>
            <p:nvPr/>
          </p:nvSpPr>
          <p:spPr>
            <a:xfrm rot="18881069">
              <a:off x="1858965" y="3931890"/>
              <a:ext cx="430147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TextBox 251"/>
            <p:cNvSpPr txBox="1"/>
            <p:nvPr/>
          </p:nvSpPr>
          <p:spPr>
            <a:xfrm rot="18881069">
              <a:off x="2017569" y="3952356"/>
              <a:ext cx="387802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107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TextBox 252"/>
            <p:cNvSpPr txBox="1"/>
            <p:nvPr/>
          </p:nvSpPr>
          <p:spPr>
            <a:xfrm rot="18881069">
              <a:off x="2160973" y="3930993"/>
              <a:ext cx="447894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114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TextBox 253"/>
            <p:cNvSpPr txBox="1"/>
            <p:nvPr/>
          </p:nvSpPr>
          <p:spPr>
            <a:xfrm rot="18881069">
              <a:off x="2295857" y="3883816"/>
              <a:ext cx="565378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TextBox 254"/>
            <p:cNvSpPr txBox="1"/>
            <p:nvPr/>
          </p:nvSpPr>
          <p:spPr>
            <a:xfrm rot="18828344">
              <a:off x="2467293" y="3914064"/>
              <a:ext cx="491683" cy="2308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2470949" y="5307132"/>
              <a:ext cx="5579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2631397" y="5307132"/>
              <a:ext cx="5240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2730575" y="5307132"/>
              <a:ext cx="6222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9" name="Group 258"/>
            <p:cNvGrpSpPr/>
            <p:nvPr/>
          </p:nvGrpSpPr>
          <p:grpSpPr>
            <a:xfrm>
              <a:off x="2416192" y="4295651"/>
              <a:ext cx="76266" cy="76266"/>
              <a:chOff x="2551492" y="3437591"/>
              <a:chExt cx="76266" cy="76266"/>
            </a:xfrm>
          </p:grpSpPr>
          <p:cxnSp>
            <p:nvCxnSpPr>
              <p:cNvPr id="290" name="Straight Connector 289"/>
              <p:cNvCxnSpPr/>
              <p:nvPr/>
            </p:nvCxnSpPr>
            <p:spPr>
              <a:xfrm>
                <a:off x="2551492" y="3473911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/>
              <p:cNvCxnSpPr/>
              <p:nvPr/>
            </p:nvCxnSpPr>
            <p:spPr>
              <a:xfrm rot="5400000">
                <a:off x="2551492" y="3475724"/>
                <a:ext cx="7626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0" name="Straight Connector 259"/>
            <p:cNvCxnSpPr/>
            <p:nvPr/>
          </p:nvCxnSpPr>
          <p:spPr>
            <a:xfrm>
              <a:off x="2418333" y="3811247"/>
              <a:ext cx="762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61" name="Picture 2" descr="E:\Study\Lab\Manuscript\Back-up folder\Back-up20130906 Detail-Figure\Western\4A.ti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446" y="2286595"/>
              <a:ext cx="1761048" cy="702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2" name="Picture 3" descr="E:\Study\Lab\Manuscript\Back-up folder\Back-up20130906 Detail-Figure\Western\1B.tif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3824" y="2302418"/>
              <a:ext cx="1770470" cy="701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3" name="Picture 4" descr="E:\Study\Lab\Manuscript\Back-up folder\Back-up20130906 Detail-Figure\Western\1C.jpg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259"/>
            <a:stretch/>
          </p:blipFill>
          <p:spPr bwMode="auto">
            <a:xfrm>
              <a:off x="900368" y="4659631"/>
              <a:ext cx="2210030" cy="692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4" name="TextBox 263"/>
            <p:cNvSpPr txBox="1"/>
            <p:nvPr/>
          </p:nvSpPr>
          <p:spPr>
            <a:xfrm>
              <a:off x="1794274" y="1129294"/>
              <a:ext cx="970673" cy="246213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IP-GST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5" name="Right Bracket 264"/>
            <p:cNvSpPr/>
            <p:nvPr/>
          </p:nvSpPr>
          <p:spPr>
            <a:xfrm rot="5400000" flipH="1" flipV="1">
              <a:off x="2255837" y="894324"/>
              <a:ext cx="45719" cy="959377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 sz="2000"/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4963197" y="1127889"/>
              <a:ext cx="967976" cy="246213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IP-GST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" name="Right Bracket 266"/>
            <p:cNvSpPr/>
            <p:nvPr/>
          </p:nvSpPr>
          <p:spPr>
            <a:xfrm rot="5400000" flipH="1" flipV="1">
              <a:off x="5423428" y="894251"/>
              <a:ext cx="45719" cy="956714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 sz="2000"/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1835041" y="3500186"/>
              <a:ext cx="1240056" cy="246213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IP-GST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Right Bracket 268"/>
            <p:cNvSpPr/>
            <p:nvPr/>
          </p:nvSpPr>
          <p:spPr>
            <a:xfrm rot="5400000" flipH="1" flipV="1">
              <a:off x="2429728" y="3127122"/>
              <a:ext cx="45719" cy="1225625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 sz="2000"/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4984086" y="3493723"/>
              <a:ext cx="1240056" cy="246213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IP-GST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Right Bracket 270"/>
            <p:cNvSpPr/>
            <p:nvPr/>
          </p:nvSpPr>
          <p:spPr>
            <a:xfrm rot="5400000" flipH="1" flipV="1">
              <a:off x="5578773" y="3123993"/>
              <a:ext cx="45719" cy="1225625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 sz="2000"/>
            </a:p>
          </p:txBody>
        </p:sp>
        <p:sp>
          <p:nvSpPr>
            <p:cNvPr id="272" name="AutoShape 95"/>
            <p:cNvSpPr>
              <a:spLocks noChangeArrowheads="1"/>
            </p:cNvSpPr>
            <p:nvPr/>
          </p:nvSpPr>
          <p:spPr bwMode="auto">
            <a:xfrm rot="5400000" flipH="1">
              <a:off x="908058" y="2336511"/>
              <a:ext cx="61913" cy="127000"/>
            </a:xfrm>
            <a:prstGeom prst="triangle">
              <a:avLst>
                <a:gd name="adj" fmla="val 498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>
                <a:rot lat="0" lon="10799999" rev="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152400" y="2276753"/>
              <a:ext cx="777090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700" dirty="0" smtClean="0">
                  <a:latin typeface="Arial"/>
                  <a:cs typeface="Arial"/>
                </a:rPr>
                <a:t>GST-</a:t>
              </a:r>
              <a:r>
                <a:rPr lang="en-US" sz="900" dirty="0" smtClean="0">
                  <a:latin typeface="Arial"/>
                  <a:cs typeface="Arial"/>
                </a:rPr>
                <a:t>Rad27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274" name="AutoShape 95"/>
            <p:cNvSpPr>
              <a:spLocks noChangeArrowheads="1"/>
            </p:cNvSpPr>
            <p:nvPr/>
          </p:nvSpPr>
          <p:spPr bwMode="auto">
            <a:xfrm rot="5400000" flipH="1">
              <a:off x="908058" y="2813742"/>
              <a:ext cx="61913" cy="127000"/>
            </a:xfrm>
            <a:prstGeom prst="triangle">
              <a:avLst>
                <a:gd name="adj" fmla="val 498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>
                <a:rot lat="0" lon="10799999" rev="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444510" y="2761829"/>
              <a:ext cx="484981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900" dirty="0" smtClean="0">
                  <a:latin typeface="Arial"/>
                  <a:cs typeface="Arial"/>
                </a:rPr>
                <a:t>GST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276" name="AutoShape 95"/>
            <p:cNvSpPr>
              <a:spLocks noChangeArrowheads="1"/>
            </p:cNvSpPr>
            <p:nvPr/>
          </p:nvSpPr>
          <p:spPr bwMode="auto">
            <a:xfrm rot="5400000" flipH="1">
              <a:off x="4064192" y="2313400"/>
              <a:ext cx="61913" cy="127000"/>
            </a:xfrm>
            <a:prstGeom prst="triangle">
              <a:avLst>
                <a:gd name="adj" fmla="val 498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>
                <a:rot lat="0" lon="10799999" rev="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3341650" y="2253642"/>
              <a:ext cx="743974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700" dirty="0" smtClean="0">
                  <a:latin typeface="Arial"/>
                  <a:cs typeface="Arial"/>
                </a:rPr>
                <a:t>GST-</a:t>
              </a:r>
              <a:r>
                <a:rPr lang="en-US" sz="900" dirty="0" smtClean="0">
                  <a:latin typeface="Arial"/>
                  <a:cs typeface="Arial"/>
                </a:rPr>
                <a:t>Rad27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278" name="AutoShape 95"/>
            <p:cNvSpPr>
              <a:spLocks noChangeArrowheads="1"/>
            </p:cNvSpPr>
            <p:nvPr/>
          </p:nvSpPr>
          <p:spPr bwMode="auto">
            <a:xfrm rot="5400000" flipH="1">
              <a:off x="4064192" y="2859842"/>
              <a:ext cx="61913" cy="127000"/>
            </a:xfrm>
            <a:prstGeom prst="triangle">
              <a:avLst>
                <a:gd name="adj" fmla="val 498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>
                <a:rot lat="0" lon="10799999" rev="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" name="TextBox 278"/>
            <p:cNvSpPr txBox="1"/>
            <p:nvPr/>
          </p:nvSpPr>
          <p:spPr>
            <a:xfrm>
              <a:off x="3600644" y="2807929"/>
              <a:ext cx="484981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900" dirty="0" smtClean="0">
                  <a:latin typeface="Arial"/>
                  <a:cs typeface="Arial"/>
                </a:rPr>
                <a:t>GST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280" name="AutoShape 95"/>
            <p:cNvSpPr>
              <a:spLocks noChangeArrowheads="1"/>
            </p:cNvSpPr>
            <p:nvPr/>
          </p:nvSpPr>
          <p:spPr bwMode="auto">
            <a:xfrm rot="5400000" flipH="1">
              <a:off x="789524" y="4704502"/>
              <a:ext cx="61913" cy="127000"/>
            </a:xfrm>
            <a:prstGeom prst="triangle">
              <a:avLst>
                <a:gd name="adj" fmla="val 498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>
                <a:rot lat="0" lon="10799999" rev="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" name="TextBox 280"/>
            <p:cNvSpPr txBox="1"/>
            <p:nvPr/>
          </p:nvSpPr>
          <p:spPr>
            <a:xfrm>
              <a:off x="0" y="4644744"/>
              <a:ext cx="810956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700" dirty="0" smtClean="0">
                  <a:latin typeface="Arial"/>
                  <a:cs typeface="Arial"/>
                </a:rPr>
                <a:t>GST-</a:t>
              </a:r>
              <a:r>
                <a:rPr lang="en-US" sz="900" dirty="0" smtClean="0">
                  <a:latin typeface="Arial"/>
                  <a:cs typeface="Arial"/>
                </a:rPr>
                <a:t>Rad27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282" name="AutoShape 95"/>
            <p:cNvSpPr>
              <a:spLocks noChangeArrowheads="1"/>
            </p:cNvSpPr>
            <p:nvPr/>
          </p:nvSpPr>
          <p:spPr bwMode="auto">
            <a:xfrm rot="5400000" flipH="1">
              <a:off x="789524" y="5184722"/>
              <a:ext cx="61913" cy="127000"/>
            </a:xfrm>
            <a:prstGeom prst="triangle">
              <a:avLst>
                <a:gd name="adj" fmla="val 498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>
                <a:rot lat="0" lon="10799999" rev="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" name="TextBox 282"/>
            <p:cNvSpPr txBox="1"/>
            <p:nvPr/>
          </p:nvSpPr>
          <p:spPr>
            <a:xfrm>
              <a:off x="325976" y="5132809"/>
              <a:ext cx="484981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900" dirty="0" smtClean="0">
                  <a:latin typeface="Arial"/>
                  <a:cs typeface="Arial"/>
                </a:rPr>
                <a:t>GST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284" name="AutoShape 95"/>
            <p:cNvSpPr>
              <a:spLocks noChangeArrowheads="1"/>
            </p:cNvSpPr>
            <p:nvPr/>
          </p:nvSpPr>
          <p:spPr bwMode="auto">
            <a:xfrm rot="5400000" flipH="1">
              <a:off x="3941880" y="4694475"/>
              <a:ext cx="61913" cy="127000"/>
            </a:xfrm>
            <a:prstGeom prst="triangle">
              <a:avLst>
                <a:gd name="adj" fmla="val 498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>
                <a:rot lat="0" lon="10799999" rev="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" name="TextBox 284"/>
            <p:cNvSpPr txBox="1"/>
            <p:nvPr/>
          </p:nvSpPr>
          <p:spPr>
            <a:xfrm>
              <a:off x="3211678" y="4634717"/>
              <a:ext cx="751633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700" dirty="0" smtClean="0">
                  <a:latin typeface="Arial"/>
                  <a:cs typeface="Arial"/>
                </a:rPr>
                <a:t>GST-</a:t>
              </a:r>
              <a:r>
                <a:rPr lang="en-US" sz="900" dirty="0" smtClean="0">
                  <a:latin typeface="Arial"/>
                  <a:cs typeface="Arial"/>
                </a:rPr>
                <a:t>Rad27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286" name="AutoShape 95"/>
            <p:cNvSpPr>
              <a:spLocks noChangeArrowheads="1"/>
            </p:cNvSpPr>
            <p:nvPr/>
          </p:nvSpPr>
          <p:spPr bwMode="auto">
            <a:xfrm rot="5400000" flipH="1">
              <a:off x="3941880" y="5189783"/>
              <a:ext cx="61913" cy="127000"/>
            </a:xfrm>
            <a:prstGeom prst="triangle">
              <a:avLst>
                <a:gd name="adj" fmla="val 498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>
                <a:rot lat="0" lon="10799999" rev="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" name="TextBox 286"/>
            <p:cNvSpPr txBox="1"/>
            <p:nvPr/>
          </p:nvSpPr>
          <p:spPr>
            <a:xfrm>
              <a:off x="3478332" y="5137870"/>
              <a:ext cx="484981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900" dirty="0" smtClean="0">
                  <a:latin typeface="Arial"/>
                  <a:cs typeface="Arial"/>
                </a:rPr>
                <a:t>GST</a:t>
              </a:r>
              <a:endParaRPr lang="en-US" sz="900" dirty="0">
                <a:latin typeface="Arial"/>
                <a:cs typeface="Arial"/>
              </a:endParaRPr>
            </a:p>
          </p:txBody>
        </p:sp>
        <p:pic>
          <p:nvPicPr>
            <p:cNvPr id="288" name="Picture 2" descr="C:\Documents and Settings\Thanh\My Documents\Dropbox\Dissertation\Back-up folder\Back-up20130906 Detail-Figure\7A.jp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0183" y="4659631"/>
              <a:ext cx="2197299" cy="673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9" name="TextBox 288"/>
            <p:cNvSpPr txBox="1"/>
            <p:nvPr/>
          </p:nvSpPr>
          <p:spPr>
            <a:xfrm>
              <a:off x="228600" y="5897622"/>
              <a:ext cx="59436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S2. Mapping specific domain(s)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of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the N-terminus of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Mus81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required to interact with Rad27.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GST pull-down assays were carried out with mixtures of GST-Rad27 and one of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derivatives of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the N-terminal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120-aa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fragment of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Mus81.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The numbers in each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fragment (denoted as 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His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-Mus81-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NF)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indicate the positions of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amino acids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in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Mus81.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6715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0" name="Group 369"/>
          <p:cNvGrpSpPr/>
          <p:nvPr/>
        </p:nvGrpSpPr>
        <p:grpSpPr>
          <a:xfrm>
            <a:off x="1828800" y="762000"/>
            <a:ext cx="5943600" cy="6843593"/>
            <a:chOff x="228600" y="928490"/>
            <a:chExt cx="5943600" cy="6843593"/>
          </a:xfrm>
        </p:grpSpPr>
        <p:pic>
          <p:nvPicPr>
            <p:cNvPr id="371" name="Picture 2" descr="E:\Study\Lab\MUS81-FEN1\Result image\2014\2014 Dec\Mms4 IP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14432" b="-1"/>
            <a:stretch/>
          </p:blipFill>
          <p:spPr bwMode="auto">
            <a:xfrm>
              <a:off x="2889172" y="1889521"/>
              <a:ext cx="626217" cy="155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2" name="TextBox 371"/>
            <p:cNvSpPr txBox="1"/>
            <p:nvPr/>
          </p:nvSpPr>
          <p:spPr>
            <a:xfrm>
              <a:off x="2274538" y="1693594"/>
              <a:ext cx="649212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3" name="Straight Connector 372"/>
            <p:cNvCxnSpPr/>
            <p:nvPr/>
          </p:nvCxnSpPr>
          <p:spPr>
            <a:xfrm>
              <a:off x="3373980" y="1826053"/>
              <a:ext cx="924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TextBox 373"/>
            <p:cNvSpPr txBox="1"/>
            <p:nvPr/>
          </p:nvSpPr>
          <p:spPr>
            <a:xfrm>
              <a:off x="2889172" y="1265340"/>
              <a:ext cx="626217" cy="253908"/>
            </a:xfrm>
            <a:prstGeom prst="rect">
              <a:avLst/>
            </a:prstGeom>
            <a:noFill/>
            <a:effectLst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IP-Flag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Right Bracket 374"/>
            <p:cNvSpPr/>
            <p:nvPr/>
          </p:nvSpPr>
          <p:spPr>
            <a:xfrm rot="5400000" flipH="1" flipV="1">
              <a:off x="3175980" y="1257015"/>
              <a:ext cx="46864" cy="618928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 sz="3200"/>
            </a:p>
          </p:txBody>
        </p:sp>
        <p:sp>
          <p:nvSpPr>
            <p:cNvPr id="376" name="TextBox 375"/>
            <p:cNvSpPr txBox="1"/>
            <p:nvPr/>
          </p:nvSpPr>
          <p:spPr>
            <a:xfrm rot="18597532">
              <a:off x="3047731" y="1587236"/>
              <a:ext cx="585653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l-GR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120N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TextBox 376"/>
            <p:cNvSpPr txBox="1"/>
            <p:nvPr/>
          </p:nvSpPr>
          <p:spPr>
            <a:xfrm rot="18597532">
              <a:off x="2848912" y="1626201"/>
              <a:ext cx="522850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TextBox 377"/>
            <p:cNvSpPr txBox="1"/>
            <p:nvPr/>
          </p:nvSpPr>
          <p:spPr>
            <a:xfrm>
              <a:off x="3450180" y="1844197"/>
              <a:ext cx="1066800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-T7 (Mms4)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" name="TextBox 378"/>
            <p:cNvSpPr txBox="1"/>
            <p:nvPr/>
          </p:nvSpPr>
          <p:spPr>
            <a:xfrm>
              <a:off x="3450180" y="2119905"/>
              <a:ext cx="1143000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0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-FLAG (Mus81)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TextBox 379"/>
            <p:cNvSpPr txBox="1"/>
            <p:nvPr/>
          </p:nvSpPr>
          <p:spPr>
            <a:xfrm>
              <a:off x="1295400" y="92849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" name="TextBox 380"/>
            <p:cNvSpPr txBox="1"/>
            <p:nvPr/>
          </p:nvSpPr>
          <p:spPr>
            <a:xfrm>
              <a:off x="1295400" y="2594726"/>
              <a:ext cx="4074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rPr>
                <a:t>B</a:t>
              </a:r>
              <a:endParaRPr lang="en-US" sz="2400" b="1" dirty="0"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382" name="Picture 5" descr="E:\Study\Lab\MUS81-FEN1\Result image\2014\2014 Dec\Flag-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15089" b="-1"/>
            <a:stretch/>
          </p:blipFill>
          <p:spPr bwMode="auto">
            <a:xfrm>
              <a:off x="2891283" y="2165227"/>
              <a:ext cx="624106" cy="155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3" name="TextBox 382"/>
            <p:cNvSpPr txBox="1"/>
            <p:nvPr/>
          </p:nvSpPr>
          <p:spPr>
            <a:xfrm>
              <a:off x="228600" y="5463759"/>
              <a:ext cx="59436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200" b="1" smtClean="0">
                  <a:latin typeface="Arial" panose="020B0604020202020204" pitchFamily="34" charset="0"/>
                  <a:cs typeface="Arial" panose="020B0604020202020204" pitchFamily="34" charset="0"/>
                </a:rPr>
                <a:t>Figure S3.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Deletion of the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N-terminal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120-aa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region of Mus81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does not affect the complex formation with Mms4 </a:t>
              </a:r>
              <a:r>
                <a:rPr lang="en-US" sz="12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 vivo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or endonuclease activity.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(A) Immunoprecipitation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by anti-FLAG antibody-conjugated agarose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beads using crude extracts of the NJY1777 strain (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  <a:r>
                <a:rPr lang="el-GR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Δ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+ pJM500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-URA3-SGS1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that expressed T7-Mms4 (in pRS314, native promoter) and FLAG-Mus81 or FLAG-Mus81</a:t>
              </a:r>
              <a:r>
                <a:rPr lang="el-GR" sz="1200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120N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(both in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pRS325, native promoter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). The presence or absence of Mms4 in the precipitated materials was confirmed by western blot using anti-T7 monoclonal antibodies (</a:t>
              </a:r>
              <a:r>
                <a:rPr lang="el-GR" sz="12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12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-T7).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(B) The nuclease activities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of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wild type Mus81–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Mms4 and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mutant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200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120N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–Mms4 complexes in the immunoprecipitated materials were measured using the 3’F substrate as described in Materials and Methods.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The graph with error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bars representing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the standard deviation from the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mean values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of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three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independent experiments. </a:t>
              </a:r>
            </a:p>
          </p:txBody>
        </p:sp>
        <p:graphicFrame>
          <p:nvGraphicFramePr>
            <p:cNvPr id="384" name="Chart 38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47040373"/>
                </p:ext>
              </p:extLst>
            </p:nvPr>
          </p:nvGraphicFramePr>
          <p:xfrm>
            <a:off x="2088111" y="2676966"/>
            <a:ext cx="2571737" cy="27867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pSp>
          <p:nvGrpSpPr>
            <p:cNvPr id="385" name="Group 384"/>
            <p:cNvGrpSpPr/>
            <p:nvPr/>
          </p:nvGrpSpPr>
          <p:grpSpPr>
            <a:xfrm>
              <a:off x="2719081" y="2977010"/>
              <a:ext cx="2194933" cy="534147"/>
              <a:chOff x="3886200" y="6789022"/>
              <a:chExt cx="1762026" cy="390826"/>
            </a:xfrm>
          </p:grpSpPr>
          <p:sp>
            <p:nvSpPr>
              <p:cNvPr id="386" name="Isosceles Triangle 385"/>
              <p:cNvSpPr/>
              <p:nvPr/>
            </p:nvSpPr>
            <p:spPr>
              <a:xfrm>
                <a:off x="3994404" y="6987858"/>
                <a:ext cx="88392" cy="76200"/>
              </a:xfrm>
              <a:prstGeom prst="triangle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7" name="Straight Connector 386"/>
              <p:cNvCxnSpPr/>
              <p:nvPr/>
            </p:nvCxnSpPr>
            <p:spPr>
              <a:xfrm>
                <a:off x="3886200" y="7034764"/>
                <a:ext cx="3048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8" name="Rectangle 387"/>
              <p:cNvSpPr/>
              <p:nvPr/>
            </p:nvSpPr>
            <p:spPr>
              <a:xfrm>
                <a:off x="4000500" y="6844264"/>
                <a:ext cx="76200" cy="762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9" name="Straight Connector 388"/>
              <p:cNvCxnSpPr/>
              <p:nvPr/>
            </p:nvCxnSpPr>
            <p:spPr>
              <a:xfrm>
                <a:off x="3886200" y="6882364"/>
                <a:ext cx="3048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0" name="TextBox 389"/>
              <p:cNvSpPr txBox="1"/>
              <p:nvPr/>
            </p:nvSpPr>
            <p:spPr>
              <a:xfrm>
                <a:off x="4144673" y="6933635"/>
                <a:ext cx="1503553" cy="246213"/>
              </a:xfrm>
              <a:prstGeom prst="rect">
                <a:avLst/>
              </a:prstGeom>
              <a:noFill/>
            </p:spPr>
            <p:txBody>
              <a:bodyPr wrap="square" lIns="91433" tIns="45716" rIns="91433" bIns="45716" rtlCol="0">
                <a:spAutoFit/>
              </a:bodyPr>
              <a:lstStyle/>
              <a:p>
                <a:pPr fontAlgn="b">
                  <a:defRPr/>
                </a:pPr>
                <a:r>
                  <a:rPr lang="en-US" sz="1000" spc="-5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Mus81</a:t>
                </a:r>
                <a:r>
                  <a:rPr lang="el-GR" sz="1000" spc="-50" baseline="-50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en-US" sz="1000" spc="-50" baseline="-50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120N</a:t>
                </a:r>
                <a:r>
                  <a:rPr lang="en-US" sz="1000" spc="-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–</a:t>
                </a:r>
                <a:r>
                  <a:rPr lang="en-US" sz="1000" spc="-5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Mms4</a:t>
                </a:r>
                <a:endParaRPr lang="en-US" sz="100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TextBox 390"/>
              <p:cNvSpPr txBox="1"/>
              <p:nvPr/>
            </p:nvSpPr>
            <p:spPr>
              <a:xfrm>
                <a:off x="4144673" y="6789022"/>
                <a:ext cx="1131958" cy="246213"/>
              </a:xfrm>
              <a:prstGeom prst="rect">
                <a:avLst/>
              </a:prstGeom>
              <a:noFill/>
            </p:spPr>
            <p:txBody>
              <a:bodyPr wrap="square" lIns="91433" tIns="45716" rIns="91433" bIns="45716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Mus81–Mms4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0187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886343" y="914400"/>
            <a:ext cx="5715000" cy="6238458"/>
            <a:chOff x="457200" y="1013619"/>
            <a:chExt cx="5715000" cy="6238458"/>
          </a:xfrm>
        </p:grpSpPr>
        <p:pic>
          <p:nvPicPr>
            <p:cNvPr id="5" name="Picture 4" descr="E:\Study\Lab\MUS81-FEN1\Result image\2014\2014 Dec\native promoter control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0076" y="1755193"/>
              <a:ext cx="812982" cy="905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810261" y="1493591"/>
              <a:ext cx="737225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+ 5-FOA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71722" y="1013619"/>
              <a:ext cx="407470" cy="461657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altLang="ko-KR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ko-KR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62782" y="1489057"/>
              <a:ext cx="776028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- 5-FOA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60787" y="2669322"/>
              <a:ext cx="1204796" cy="276991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altLang="ko-KR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  <a:r>
                <a:rPr lang="el-GR" sz="12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altLang="ko-KR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2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74409" y="1755193"/>
              <a:ext cx="98001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94859" y="2187971"/>
              <a:ext cx="952499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 fontAlgn="b">
                <a:defRPr/>
              </a:pPr>
              <a:r>
                <a:rPr lang="en-US" sz="1100" i="1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1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1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endParaRPr lang="en-US" sz="110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94858" y="2404361"/>
              <a:ext cx="953481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 fontAlgn="b">
                <a:defRPr/>
              </a:pPr>
              <a:r>
                <a:rPr lang="en-US" sz="1100" i="1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n-US" sz="11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TSCE</a:t>
              </a:r>
              <a:endParaRPr lang="en-US" sz="110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94858" y="1971582"/>
              <a:ext cx="953481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 fontAlgn="b">
                <a:defRPr/>
              </a:pPr>
              <a:r>
                <a:rPr lang="en-US" sz="110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100" i="1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us81</a:t>
              </a:r>
              <a:r>
                <a:rPr lang="el-GR" sz="11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1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120N</a:t>
              </a:r>
              <a:endParaRPr lang="en-US" sz="110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" name="Picture 2" descr="E:\Study\Lab\MUS81-FEN1\Result image\2014\2014 Dec\native promoter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0310" y="1755193"/>
              <a:ext cx="837707" cy="905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671722" y="3263041"/>
              <a:ext cx="407470" cy="461657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altLang="ko-KR" sz="2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ko-KR" alt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39315" y="4092363"/>
              <a:ext cx="605161" cy="20005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l-GR" sz="7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7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-FLAG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39315" y="4392214"/>
              <a:ext cx="833761" cy="20005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loading control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8597532">
              <a:off x="2635968" y="3641524"/>
              <a:ext cx="855829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90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9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9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120N</a:t>
              </a:r>
              <a:endParaRPr lang="en-US" sz="90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8597532">
              <a:off x="2455167" y="3618969"/>
              <a:ext cx="940996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8597532">
              <a:off x="2963929" y="3648404"/>
              <a:ext cx="829852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900" i="1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n-US" sz="9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TSCE</a:t>
              </a:r>
              <a:endParaRPr lang="en-US" sz="90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8597532">
              <a:off x="2767492" y="3618969"/>
              <a:ext cx="940996" cy="230824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90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90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90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" name="Picture 6" descr="E:\Study\Lab\MUS81-FEN1\Result image\2014\2014 Dec\Flag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24" t="2" r="7980" b="-2"/>
            <a:stretch/>
          </p:blipFill>
          <p:spPr bwMode="auto">
            <a:xfrm>
              <a:off x="2611151" y="4096704"/>
              <a:ext cx="687906" cy="191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455" r="21099" b="44681"/>
            <a:stretch/>
          </p:blipFill>
          <p:spPr bwMode="auto">
            <a:xfrm>
              <a:off x="2611151" y="4402253"/>
              <a:ext cx="687906" cy="166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457200" y="5128419"/>
              <a:ext cx="5715000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S4.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The cellular defects associated with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the loss of interaction between Mus81 and Rad27 are not affected by the promoters used.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 The complementation of 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  <a:r>
                <a:rPr lang="el-GR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Δ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synthetic lethality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was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examined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with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the 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mus81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mutant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alleles under the control of the native promoter. The NJY1777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  <a:r>
                <a:rPr lang="el-GR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Δ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+ pJM500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-URA3-SGS1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 strain was transformed with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vectors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containing 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MUS81, mus81</a:t>
              </a:r>
              <a:r>
                <a:rPr lang="el-GR" sz="1200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120N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200" baseline="-5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21-26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and 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n-US" sz="1200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TSCE</a:t>
              </a:r>
              <a:r>
                <a:rPr lang="en-US" sz="12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driven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by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the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native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promoter. (B)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Analysis of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protein expressions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10% SDS-PAGE. The gels were stained with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Coomassie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blue for loading control (bottom). The expression of Mus81 and its derivatives was confirmed by western blotting using anti-FLAG monoclonal antibodies.</a:t>
              </a:r>
            </a:p>
            <a:p>
              <a:pPr algn="just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8535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088664" y="1166019"/>
            <a:ext cx="6629400" cy="5442467"/>
            <a:chOff x="-228600" y="1166019"/>
            <a:chExt cx="6629400" cy="5442467"/>
          </a:xfrm>
        </p:grpSpPr>
        <p:sp>
          <p:nvSpPr>
            <p:cNvPr id="5" name="TextBox 4"/>
            <p:cNvSpPr txBox="1"/>
            <p:nvPr/>
          </p:nvSpPr>
          <p:spPr>
            <a:xfrm>
              <a:off x="1990847" y="1470818"/>
              <a:ext cx="819175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+ 5-FOA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19400" y="1166019"/>
              <a:ext cx="407470" cy="461657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altLang="ko-KR" sz="2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ko-KR" alt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78813" y="1470818"/>
              <a:ext cx="862292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- 5-FOA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4139" y="1166019"/>
              <a:ext cx="407470" cy="461657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altLang="ko-KR" sz="2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ko-KR" alt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30374" y="3712390"/>
              <a:ext cx="776786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05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4139" y="2994818"/>
              <a:ext cx="407470" cy="461657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altLang="ko-KR" sz="2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ko-KR" alt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72628" y="3489989"/>
              <a:ext cx="78509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0.002%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73752" y="3489989"/>
              <a:ext cx="841048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0.004%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05000" y="3260073"/>
              <a:ext cx="1969739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MMS</a:t>
              </a:r>
            </a:p>
          </p:txBody>
        </p:sp>
        <p:sp>
          <p:nvSpPr>
            <p:cNvPr id="14" name="Right Bracket 13"/>
            <p:cNvSpPr/>
            <p:nvPr/>
          </p:nvSpPr>
          <p:spPr>
            <a:xfrm rot="5400000" flipH="1" flipV="1">
              <a:off x="2853487" y="2467214"/>
              <a:ext cx="62843" cy="2113508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30204" y="2537618"/>
              <a:ext cx="1207755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altLang="ko-KR" sz="110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  <a:r>
                <a:rPr lang="el-GR" sz="11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altLang="ko-KR" sz="110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1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endParaRPr lang="en-US" sz="11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77516" y="4332787"/>
              <a:ext cx="1175316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altLang="ko-KR" sz="110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  <a:r>
                <a:rPr lang="el-GR" sz="11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altLang="ko-KR" sz="110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1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endParaRPr lang="en-US" sz="11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29" y="1879173"/>
              <a:ext cx="1279125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altLang="ko-KR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Empty vector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9401" y="1680662"/>
              <a:ext cx="118481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05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228600" y="2077684"/>
              <a:ext cx="1517496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 fontAlgn="b">
                <a:defRPr/>
              </a:pPr>
              <a:r>
                <a:rPr lang="en-US" sz="1050" i="1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05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5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r>
                <a:rPr lang="en-US" sz="105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 RAD27</a:t>
              </a:r>
              <a:endParaRPr lang="en-US" sz="105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55623" y="2276195"/>
              <a:ext cx="1152738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 fontAlgn="b">
                <a:defRPr/>
              </a:pPr>
              <a:r>
                <a:rPr lang="en-US" sz="105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05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5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endParaRPr lang="en-US" sz="105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1971" y="4118860"/>
              <a:ext cx="952499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 fontAlgn="b">
                <a:defRPr/>
              </a:pPr>
              <a:r>
                <a:rPr lang="en-US" sz="105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05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5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21-24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2400" y="3915625"/>
              <a:ext cx="1543051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 fontAlgn="b">
                <a:defRPr/>
              </a:pPr>
              <a:r>
                <a:rPr lang="en-US" sz="105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05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5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21-24</a:t>
              </a:r>
              <a:r>
                <a:rPr lang="en-US" sz="105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+ RAD27</a:t>
              </a:r>
              <a:endParaRPr lang="en-US" sz="105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2" descr="E:\Study\Lab\MUS81-FEN1\Result image\2014\2014.12 Mus81D21-24.26 + 424-Rad27\SD21-26-4days(crop).bmp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3704" y="1699116"/>
              <a:ext cx="752511" cy="789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3" descr="E:\Study\Lab\MUS81-FEN1\Result image\2014\2014.12 Mus81D21-24.26 + 424-Rad27\FOA21-26-4days(crop).bmp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3207" y="1692244"/>
              <a:ext cx="774455" cy="795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E:\Study\Lab\MUS81-FEN1\Result image\2014\2014.12 Mus81D21-24.26 + 424-Rad27\sgs1D + Rad27 0.004MMS.bm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6345" y="1685043"/>
              <a:ext cx="747749" cy="527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5" descr="E:\Study\Lab\MUS81-FEN1\Result image\2014\2014.12 Mus81D21-24.26 + 424-Rad27\sgs1D + Rad27 0.008MMS.bmp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4528" y="1686818"/>
              <a:ext cx="730694" cy="531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3047856" y="1623218"/>
              <a:ext cx="1081012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05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14600" y="1817305"/>
              <a:ext cx="1607205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 fontAlgn="b">
                <a:defRPr/>
              </a:pPr>
              <a:r>
                <a:rPr lang="en-US" sz="1050" i="1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05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5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r>
                <a:rPr lang="en-US" sz="105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 RAD27</a:t>
              </a:r>
              <a:endParaRPr lang="en-US" sz="105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071038" y="2011392"/>
              <a:ext cx="1051745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 fontAlgn="b">
                <a:defRPr/>
              </a:pPr>
              <a:r>
                <a:rPr lang="en-US" sz="105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05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5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endParaRPr lang="en-US" sz="105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39042" y="1437816"/>
              <a:ext cx="899758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0.008%</a:t>
              </a:r>
              <a:endParaRPr lang="en-US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539211" y="1437816"/>
              <a:ext cx="861589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0.016%</a:t>
              </a:r>
              <a:endParaRPr lang="en-US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12570" y="1251702"/>
              <a:ext cx="1959629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MMS</a:t>
              </a:r>
            </a:p>
          </p:txBody>
        </p:sp>
        <p:sp>
          <p:nvSpPr>
            <p:cNvPr id="33" name="Right Bracket 32"/>
            <p:cNvSpPr/>
            <p:nvPr/>
          </p:nvSpPr>
          <p:spPr>
            <a:xfrm rot="5400000" flipH="1" flipV="1">
              <a:off x="5173863" y="464261"/>
              <a:ext cx="62843" cy="2102665"/>
            </a:xfrm>
            <a:prstGeom prst="righ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56151" y="2340860"/>
              <a:ext cx="1204796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altLang="ko-KR" sz="1100" i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1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endParaRPr lang="en-US" sz="11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5" name="Picture 2" descr="E:\Study\Lab\MUS81-FEN1\Result image\2014\2014.12 Mus81D21-24.26 + 424-Rad27\0.002MMS 21-24(crop)-1.bmp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4209" y="3746787"/>
              <a:ext cx="778557" cy="577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" descr="E:\Study\Lab\MUS81-FEN1\Result image\2014\2014.12 Mus81D21-24.26 + 424-Rad27\0.004MMS 21-24 (crop)-1.bmp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1424" y="3746787"/>
              <a:ext cx="845734" cy="577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5" descr="E:\Study\Lab\MUS81-FEN1\Result image\2014\2014.12 Mus81D21-24.26 + 424-Rad27\SD-2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4" r="2272"/>
            <a:stretch/>
          </p:blipFill>
          <p:spPr bwMode="auto">
            <a:xfrm>
              <a:off x="1656995" y="3742722"/>
              <a:ext cx="778557" cy="581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1656995" y="3481120"/>
              <a:ext cx="78509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None</a:t>
              </a:r>
              <a:endParaRPr lang="en-US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376094" y="2994818"/>
              <a:ext cx="407470" cy="461657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altLang="ko-KR" sz="2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ko-KR" alt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0" name="Picture 2" descr="E:\Study\Lab\MUS81-FEN1\Result image\2014\2014 Dec\Rad27myc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0223" y="3875412"/>
              <a:ext cx="615950" cy="123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3" descr="E:\Study\Lab\MUS81-FEN1\Result image\2014\2014 Dec\Rad27control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0223" y="4063983"/>
              <a:ext cx="622377" cy="123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5490839" y="3824140"/>
              <a:ext cx="605161" cy="18466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l-GR" sz="6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6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-MYC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490839" y="4017228"/>
              <a:ext cx="833761" cy="18466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n-US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oading control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18597532">
              <a:off x="4820229" y="3187217"/>
              <a:ext cx="1513855" cy="215436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80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80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21-24</a:t>
              </a:r>
              <a:r>
                <a:rPr lang="en-US" sz="800" i="1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 RAD27</a:t>
              </a:r>
              <a:endParaRPr lang="en-US" sz="80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8597532">
              <a:off x="4773301" y="3386388"/>
              <a:ext cx="994172" cy="215436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80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80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21-24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8597532">
              <a:off x="5111055" y="3187217"/>
              <a:ext cx="1513855" cy="215436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80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80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r>
                <a:rPr lang="en-US" sz="80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r>
                <a:rPr lang="en-US" sz="800" i="1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RAD27</a:t>
              </a:r>
              <a:endParaRPr lang="en-US" sz="80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8597532">
              <a:off x="5064127" y="3386388"/>
              <a:ext cx="994172" cy="215436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800" i="1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80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8" name="Picture 4" descr="E:\Study\Lab\MUS81-FEN1\Result image\2014\2014 Dec\control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1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0300" y="1680662"/>
              <a:ext cx="745611" cy="527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TextBox 48"/>
            <p:cNvSpPr txBox="1"/>
            <p:nvPr/>
          </p:nvSpPr>
          <p:spPr>
            <a:xfrm>
              <a:off x="4010818" y="1437816"/>
              <a:ext cx="785093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None</a:t>
              </a:r>
              <a:endParaRPr lang="en-US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28600" y="4854159"/>
              <a:ext cx="5943600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S5. Overexpression of Rad27 neither suppresses the synthetic lethality </a:t>
              </a:r>
              <a:r>
                <a:rPr lang="en-US" altLang="ko-KR" sz="1200" b="1" i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  <a:r>
                <a:rPr lang="el-GR" sz="1200" b="1" i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altLang="ko-KR" sz="1200" b="1" i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200" b="1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b="1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r>
                <a:rPr lang="en-US" sz="1200" b="1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200" b="1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r>
                <a:rPr lang="en-US" sz="1200" b="1" i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nor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rescues the MMS sensitivity of </a:t>
              </a:r>
              <a:r>
                <a:rPr lang="en-US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200" b="1" baseline="-5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b="1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Overexpression of Rad27 (in pRS424, ADH1 promoter) failed to suppress the synthetic lethality of 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  <a:r>
                <a:rPr lang="el-GR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200" baseline="-5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baseline="-5000" dirty="0">
                  <a:latin typeface="Arial" panose="020B0604020202020204" pitchFamily="34" charset="0"/>
                  <a:cs typeface="Arial" panose="020B0604020202020204" pitchFamily="34" charset="0"/>
                </a:rPr>
                <a:t>21-26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(A) and the MMS sensitivity of 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200" baseline="-5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baseline="-5000" dirty="0">
                  <a:latin typeface="Arial" panose="020B0604020202020204" pitchFamily="34" charset="0"/>
                  <a:cs typeface="Arial" panose="020B0604020202020204" pitchFamily="34" charset="0"/>
                </a:rPr>
                <a:t>21-26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(B). (C)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Overexpression of Rad27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poorly suppressed the MMS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sensitivity of </a:t>
              </a:r>
              <a:r>
                <a:rPr lang="en-US" altLang="ko-KR" sz="120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  <a:r>
                <a:rPr lang="el-GR" sz="12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200" baseline="-5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baseline="-5000" dirty="0">
                  <a:latin typeface="Arial" panose="020B0604020202020204" pitchFamily="34" charset="0"/>
                  <a:cs typeface="Arial" panose="020B0604020202020204" pitchFamily="34" charset="0"/>
                </a:rPr>
                <a:t>21-24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(D) Analysis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of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protein expressions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10% SDS-PAGE. The gels were stained with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Coomassie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blue for loading control (bottom). The expression of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Rad27 was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confirmed by western blotting using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anti-MYC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monoclonal antibodies.</a:t>
              </a:r>
            </a:p>
            <a:p>
              <a:pPr algn="just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2903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94111" y="778994"/>
            <a:ext cx="6096000" cy="7076658"/>
            <a:chOff x="228600" y="785019"/>
            <a:chExt cx="6096000" cy="7076658"/>
          </a:xfrm>
        </p:grpSpPr>
        <p:sp>
          <p:nvSpPr>
            <p:cNvPr id="5" name="TextBox 4"/>
            <p:cNvSpPr txBox="1"/>
            <p:nvPr/>
          </p:nvSpPr>
          <p:spPr>
            <a:xfrm>
              <a:off x="1183327" y="785019"/>
              <a:ext cx="407470" cy="461657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altLang="ko-KR" sz="2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ko-KR" alt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524000" y="2385219"/>
              <a:ext cx="3981068" cy="1615791"/>
              <a:chOff x="1434965" y="1107230"/>
              <a:chExt cx="3981068" cy="1615791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1447799" y="1542130"/>
                <a:ext cx="1044995" cy="261602"/>
              </a:xfrm>
              <a:prstGeom prst="rect">
                <a:avLst/>
              </a:prstGeom>
              <a:noFill/>
            </p:spPr>
            <p:txBody>
              <a:bodyPr wrap="square" lIns="91433" tIns="45716" rIns="91433" bIns="45716" rtlCol="0">
                <a:spAutoFit/>
              </a:bodyPr>
              <a:lstStyle/>
              <a:p>
                <a:pPr algn="r"/>
                <a:r>
                  <a:rPr lang="en-US" altLang="ko-KR" sz="105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Empty vector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590797" y="1773109"/>
                <a:ext cx="894935" cy="261602"/>
              </a:xfrm>
              <a:prstGeom prst="rect">
                <a:avLst/>
              </a:prstGeom>
              <a:noFill/>
            </p:spPr>
            <p:txBody>
              <a:bodyPr wrap="square" lIns="91433" tIns="45716" rIns="91433" bIns="45716" rtlCol="0">
                <a:spAutoFit/>
              </a:bodyPr>
              <a:lstStyle/>
              <a:p>
                <a:pPr algn="r" fontAlgn="b">
                  <a:defRPr/>
                </a:pPr>
                <a:r>
                  <a:rPr lang="en-US" sz="1050" i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Rad27</a:t>
                </a:r>
                <a:endParaRPr lang="en-US" sz="10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434965" y="2004088"/>
                <a:ext cx="1051745" cy="261602"/>
              </a:xfrm>
              <a:prstGeom prst="rect">
                <a:avLst/>
              </a:prstGeom>
              <a:noFill/>
            </p:spPr>
            <p:txBody>
              <a:bodyPr wrap="square" lIns="91433" tIns="45716" rIns="91433" bIns="45716" rtlCol="0">
                <a:spAutoFit/>
              </a:bodyPr>
              <a:lstStyle/>
              <a:p>
                <a:pPr algn="r" fontAlgn="b">
                  <a:defRPr/>
                </a:pPr>
                <a:r>
                  <a:rPr lang="en-US" sz="1050" i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rad27</a:t>
                </a:r>
                <a:r>
                  <a:rPr lang="en-US" sz="1050" baseline="-50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1-366</a:t>
                </a:r>
                <a:endParaRPr lang="en-US" sz="10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525675" y="1352128"/>
                <a:ext cx="899758" cy="261602"/>
              </a:xfrm>
              <a:prstGeom prst="rect">
                <a:avLst/>
              </a:prstGeom>
              <a:noFill/>
            </p:spPr>
            <p:txBody>
              <a:bodyPr wrap="square" lIns="91433" tIns="45716" rIns="91433" bIns="45716" rtlCol="0">
                <a:spAutoFit/>
              </a:bodyPr>
              <a:lstStyle/>
              <a:p>
                <a:pPr algn="ctr"/>
                <a:r>
                  <a:rPr lang="en-US" sz="105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0.008%</a:t>
                </a:r>
                <a:endParaRPr lang="en-US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501633" y="1352128"/>
                <a:ext cx="861589" cy="261602"/>
              </a:xfrm>
              <a:prstGeom prst="rect">
                <a:avLst/>
              </a:prstGeom>
              <a:noFill/>
            </p:spPr>
            <p:txBody>
              <a:bodyPr wrap="square" lIns="91433" tIns="45716" rIns="91433" bIns="45716" rtlCol="0">
                <a:spAutoFit/>
              </a:bodyPr>
              <a:lstStyle/>
              <a:p>
                <a:pPr algn="ctr"/>
                <a:r>
                  <a:rPr lang="en-US" sz="105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0.016%</a:t>
                </a:r>
                <a:endParaRPr lang="en-US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819400" y="1107230"/>
                <a:ext cx="2286000" cy="261602"/>
              </a:xfrm>
              <a:prstGeom prst="rect">
                <a:avLst/>
              </a:prstGeom>
              <a:noFill/>
            </p:spPr>
            <p:txBody>
              <a:bodyPr wrap="square" lIns="91433" tIns="45716" rIns="91433" bIns="45716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MMS</a:t>
                </a:r>
              </a:p>
            </p:txBody>
          </p:sp>
          <p:sp>
            <p:nvSpPr>
              <p:cNvPr id="42" name="Right Bracket 41"/>
              <p:cNvSpPr/>
              <p:nvPr/>
            </p:nvSpPr>
            <p:spPr>
              <a:xfrm rot="5400000" flipH="1" flipV="1">
                <a:off x="3943091" y="144691"/>
                <a:ext cx="62843" cy="2452858"/>
              </a:xfrm>
              <a:prstGeom prst="rightBracket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lIns="91433" tIns="45716" rIns="91433" bIns="45716" rtlCol="0" anchor="ctr"/>
              <a:lstStyle/>
              <a:p>
                <a:pPr algn="ctr"/>
                <a:endParaRPr 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352800" y="2461419"/>
                <a:ext cx="1204796" cy="261602"/>
              </a:xfrm>
              <a:prstGeom prst="rect">
                <a:avLst/>
              </a:prstGeom>
              <a:noFill/>
            </p:spPr>
            <p:txBody>
              <a:bodyPr wrap="square" lIns="91433" tIns="45716" rIns="91433" bIns="45716" rtlCol="0">
                <a:spAutoFit/>
              </a:bodyPr>
              <a:lstStyle/>
              <a:p>
                <a:pPr algn="ctr"/>
                <a:r>
                  <a:rPr lang="en-US" altLang="ko-KR" sz="1100" i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rad27</a:t>
                </a:r>
                <a:r>
                  <a:rPr lang="el-GR" sz="1100" i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endParaRPr lang="en-US" sz="110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567707" y="1352128"/>
                <a:ext cx="785093" cy="261602"/>
              </a:xfrm>
              <a:prstGeom prst="rect">
                <a:avLst/>
              </a:prstGeom>
              <a:noFill/>
            </p:spPr>
            <p:txBody>
              <a:bodyPr wrap="square" lIns="91433" tIns="45716" rIns="91433" bIns="45716" rtlCol="0">
                <a:spAutoFit/>
              </a:bodyPr>
              <a:lstStyle/>
              <a:p>
                <a:pPr algn="ctr"/>
                <a:r>
                  <a:rPr lang="en-US" sz="105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None</a:t>
                </a:r>
                <a:endParaRPr lang="en-US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5" name="Picture 2" descr="G:\HuongDropbox\Dropbox\Dissertation\rad27 C deletion\0.004.bmp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680" y="1567841"/>
                <a:ext cx="970707" cy="9109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3" descr="G:\HuongDropbox\Dropbox\Dissertation\rad27 C deletion\0.008.bmp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5233" y="1567840"/>
                <a:ext cx="950800" cy="9109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" name="Picture 4" descr="G:\HuongDropbox\Dropbox\Dissertation\rad27 C deletion\SD.bmp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3422" y="1567840"/>
                <a:ext cx="935578" cy="9109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1434965" y="2235068"/>
                <a:ext cx="1051745" cy="261602"/>
              </a:xfrm>
              <a:prstGeom prst="rect">
                <a:avLst/>
              </a:prstGeom>
              <a:noFill/>
            </p:spPr>
            <p:txBody>
              <a:bodyPr wrap="square" lIns="91433" tIns="45716" rIns="91433" bIns="45716" rtlCol="0">
                <a:spAutoFit/>
              </a:bodyPr>
              <a:lstStyle/>
              <a:p>
                <a:pPr algn="r" fontAlgn="b">
                  <a:defRPr/>
                </a:pPr>
                <a:r>
                  <a:rPr lang="en-US" sz="1050" i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rad27</a:t>
                </a:r>
                <a:r>
                  <a:rPr lang="en-US" sz="1050" baseline="-50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1-317</a:t>
                </a:r>
                <a:endParaRPr lang="en-US" sz="10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219200" y="2385219"/>
              <a:ext cx="407470" cy="461657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altLang="ko-KR" sz="2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ko-KR" alt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8600" y="5738019"/>
              <a:ext cx="6096000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S6. Deletion of C-terminus of Rad27 renders cells sensitive to MMS.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(A) A schematic illustration of the two deletion Rad27 mutants devoid of the motif (indicated as gray and solid boxes) required to bind Mus81-Mms4. The numbers are positions of amino acids in Rad27. (B) Complementation of the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MMS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sensitivity of 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rad27</a:t>
              </a:r>
              <a:r>
                <a:rPr lang="el-GR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was performed with two 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rad27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mutant alleles that were defective in binding Mus81-Mms4. The 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rad27</a:t>
              </a:r>
              <a:r>
                <a:rPr lang="el-GR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strain (YPH499, 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RAD27</a:t>
              </a:r>
              <a:r>
                <a:rPr lang="el-GR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::LEU3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 was transformed with an empty vector (pRS424) or vectors containing 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RAD27, rad27</a:t>
              </a:r>
              <a:r>
                <a:rPr lang="en-US" sz="1200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1-366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and </a:t>
              </a:r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rad27</a:t>
              </a:r>
              <a:r>
                <a:rPr lang="en-US" sz="1200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1-317</a:t>
              </a:r>
              <a:r>
                <a:rPr lang="en-US" sz="1200" i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driven by the ADH1 promoter. (C)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Analysis of protein expressions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10% SDS-PAGE. The membrane was stained with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Ponceau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S for loading control (bottom). The expression of Rad27 derivatives was confirmed by western blotting using anti-FLAG monoclonal antibodies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ko-KR" altLang="ko-K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/>
              <a:endParaRPr lang="ko-KR" altLang="ko-K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88403" y="1337886"/>
              <a:ext cx="357776" cy="212795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382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14316" y="1337886"/>
              <a:ext cx="242360" cy="212795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1" name="모서리가 둥근 직사각형 55"/>
            <p:cNvSpPr/>
            <p:nvPr/>
          </p:nvSpPr>
          <p:spPr bwMode="auto">
            <a:xfrm>
              <a:off x="2638484" y="1508395"/>
              <a:ext cx="2390716" cy="9482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91433" tIns="45716" rIns="91433" bIns="45716" anchor="ctr"/>
            <a:lstStyle/>
            <a:p>
              <a:pPr algn="ctr"/>
              <a:endParaRPr lang="en-US" sz="800" b="1" dirty="0">
                <a:solidFill>
                  <a:schemeClr val="tx1"/>
                </a:solidFill>
                <a:latin typeface="Trebuchet MS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439189" y="1507259"/>
              <a:ext cx="164789" cy="9539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864411" y="1513126"/>
              <a:ext cx="164789" cy="89978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 sz="14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49972" y="1337886"/>
              <a:ext cx="357776" cy="212795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367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29484" y="1337886"/>
              <a:ext cx="357776" cy="212795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318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55855" y="1337886"/>
              <a:ext cx="357776" cy="212795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334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ight Brace 16"/>
            <p:cNvSpPr/>
            <p:nvPr/>
          </p:nvSpPr>
          <p:spPr>
            <a:xfrm rot="16200000">
              <a:off x="4484098" y="1262650"/>
              <a:ext cx="65552" cy="16478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Brace 17"/>
            <p:cNvSpPr/>
            <p:nvPr/>
          </p:nvSpPr>
          <p:spPr>
            <a:xfrm rot="16200000">
              <a:off x="4914029" y="1262650"/>
              <a:ext cx="65552" cy="16478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962400" y="1013619"/>
              <a:ext cx="1524000" cy="338546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Two separate motifs required to bind Mus81-Mms4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모서리가 둥근 직사각형 55"/>
            <p:cNvSpPr/>
            <p:nvPr/>
          </p:nvSpPr>
          <p:spPr bwMode="auto">
            <a:xfrm>
              <a:off x="2638484" y="2010932"/>
              <a:ext cx="1795996" cy="9482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91433" tIns="45716" rIns="91433" bIns="45716" anchor="ctr"/>
            <a:lstStyle/>
            <a:p>
              <a:pPr algn="ctr"/>
              <a:endParaRPr lang="en-US" sz="800" baseline="-5000" dirty="0">
                <a:solidFill>
                  <a:srgbClr val="000000"/>
                </a:solidFill>
                <a:latin typeface="Trebuchet MS" panose="020B0603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81200" y="1429133"/>
              <a:ext cx="48177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800" b="1" dirty="0">
                  <a:solidFill>
                    <a:prstClr val="black"/>
                  </a:solidFill>
                  <a:latin typeface="Trebuchet MS" pitchFamily="34" charset="0"/>
                  <a:cs typeface="Arial" pitchFamily="34" charset="0"/>
                </a:rPr>
                <a:t>Rad27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986009" y="1943967"/>
              <a:ext cx="64953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800" b="1" dirty="0" smtClean="0">
                  <a:solidFill>
                    <a:prstClr val="black"/>
                  </a:solidFill>
                  <a:latin typeface="Trebuchet MS" panose="020B0603020202020204" pitchFamily="34" charset="0"/>
                  <a:cs typeface="Arial" pitchFamily="34" charset="0"/>
                </a:rPr>
                <a:t>Rad27</a:t>
              </a:r>
              <a:r>
                <a:rPr lang="en-US" sz="800" baseline="-5000" dirty="0" smtClean="0">
                  <a:solidFill>
                    <a:srgbClr val="000000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1-317</a:t>
              </a:r>
              <a:endParaRPr lang="en-US" sz="800" baseline="-5000" dirty="0">
                <a:solidFill>
                  <a:srgbClr val="000000"/>
                </a:solidFill>
                <a:latin typeface="Trebuchet MS" panose="020B0603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986009" y="1699419"/>
              <a:ext cx="64953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800" b="1" dirty="0" smtClean="0">
                  <a:solidFill>
                    <a:prstClr val="black"/>
                  </a:solidFill>
                  <a:latin typeface="Trebuchet MS" panose="020B0603020202020204" pitchFamily="34" charset="0"/>
                  <a:cs typeface="Arial" pitchFamily="34" charset="0"/>
                </a:rPr>
                <a:t>Rad27</a:t>
              </a:r>
              <a:r>
                <a:rPr lang="en-US" sz="800" baseline="-5000" dirty="0" smtClean="0">
                  <a:solidFill>
                    <a:srgbClr val="000000"/>
                  </a:solidFill>
                  <a:latin typeface="Trebuchet MS" panose="020B0603020202020204" pitchFamily="34" charset="0"/>
                  <a:cs typeface="Arial" panose="020B0604020202020204" pitchFamily="34" charset="0"/>
                </a:rPr>
                <a:t>1-366</a:t>
              </a:r>
              <a:endParaRPr lang="en-US" sz="800" baseline="-5000" dirty="0">
                <a:solidFill>
                  <a:srgbClr val="000000"/>
                </a:solidFill>
                <a:latin typeface="Trebuchet MS" panose="020B0603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638484" y="1753518"/>
              <a:ext cx="2225949" cy="95394"/>
              <a:chOff x="2638484" y="1999680"/>
              <a:chExt cx="2225949" cy="95394"/>
            </a:xfrm>
          </p:grpSpPr>
          <p:sp>
            <p:nvSpPr>
              <p:cNvPr id="34" name="모서리가 둥근 직사각형 55"/>
              <p:cNvSpPr/>
              <p:nvPr/>
            </p:nvSpPr>
            <p:spPr bwMode="auto">
              <a:xfrm>
                <a:off x="2638484" y="2000249"/>
                <a:ext cx="2225949" cy="94825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  <a:effectLst>
                <a:outerShdw blurRad="76200" dist="12700" dir="8100000" sy="-23000" kx="8004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lIns="91433" tIns="45716" rIns="91433" bIns="45716" anchor="ctr"/>
              <a:lstStyle/>
              <a:p>
                <a:pPr algn="ctr"/>
                <a:endParaRPr lang="en-US" sz="800" baseline="-5000" dirty="0">
                  <a:solidFill>
                    <a:srgbClr val="000000"/>
                  </a:solidFill>
                  <a:latin typeface="Trebuchet MS" panose="020B0603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439189" y="1999680"/>
                <a:ext cx="164789" cy="9539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33" tIns="45716" rIns="91433" bIns="45716"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 rot="17696422">
              <a:off x="2668768" y="4497869"/>
              <a:ext cx="858706" cy="215436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altLang="ko-KR" sz="8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Rad27</a:t>
              </a:r>
              <a:endParaRPr lang="en-US" altLang="ko-KR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7696422">
              <a:off x="2921011" y="4570136"/>
              <a:ext cx="699310" cy="215436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fontAlgn="b">
                <a:defRPr/>
              </a:pPr>
              <a:r>
                <a:rPr lang="en-US" sz="800" i="1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rad27</a:t>
              </a:r>
              <a:r>
                <a:rPr lang="en-US" sz="8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1-366</a:t>
              </a:r>
              <a:endParaRPr lang="en-US" sz="80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7696422">
              <a:off x="3099018" y="4575088"/>
              <a:ext cx="688386" cy="215436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fontAlgn="b">
                <a:defRPr/>
              </a:pPr>
              <a:r>
                <a:rPr lang="en-US" sz="800" i="1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rad27</a:t>
              </a:r>
              <a:r>
                <a:rPr lang="en-US" sz="8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1-317</a:t>
              </a:r>
              <a:endParaRPr lang="en-US" sz="80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29000" y="4962000"/>
              <a:ext cx="723232" cy="21544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l-GR" sz="8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α</a:t>
              </a:r>
              <a:r>
                <a:rPr lang="en-US" sz="8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rPr>
                <a:t>-FLAG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29000" y="5249613"/>
              <a:ext cx="996433" cy="21544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oading control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83327" y="4361962"/>
              <a:ext cx="407470" cy="461657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altLang="ko-KR" sz="2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ko-KR" alt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1" name="Picture 2" descr="C:\Documents and Settings\Thanh\My Documents\Dropbox\Dissertation\rad27 C deletion\00002.bmp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83" t="53291" r="14948" b="23355"/>
            <a:stretch/>
          </p:blipFill>
          <p:spPr bwMode="auto">
            <a:xfrm>
              <a:off x="2698253" y="5193646"/>
              <a:ext cx="753612" cy="327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3" descr="C:\Documents and Settings\Thanh\My Documents\Dropbox\Dissertation\rad27 C deletion\Western.bmp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919"/>
            <a:stretch/>
          </p:blipFill>
          <p:spPr bwMode="auto">
            <a:xfrm>
              <a:off x="2698253" y="4961999"/>
              <a:ext cx="753410" cy="2154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 rot="17696422">
              <a:off x="2484346" y="4496860"/>
              <a:ext cx="858706" cy="215436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altLang="ko-KR" sz="8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Empty vector</a:t>
              </a:r>
              <a:endParaRPr lang="en-US" altLang="ko-KR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6067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1670749" y="828953"/>
            <a:ext cx="5943600" cy="6553200"/>
            <a:chOff x="331225" y="828953"/>
            <a:chExt cx="5943600" cy="6553200"/>
          </a:xfrm>
        </p:grpSpPr>
        <p:graphicFrame>
          <p:nvGraphicFramePr>
            <p:cNvPr id="50" name="Chart 4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28754206"/>
                </p:ext>
              </p:extLst>
            </p:nvPr>
          </p:nvGraphicFramePr>
          <p:xfrm>
            <a:off x="1265662" y="3134318"/>
            <a:ext cx="4495799" cy="27257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1" name="TextBox 50"/>
            <p:cNvSpPr txBox="1"/>
            <p:nvPr/>
          </p:nvSpPr>
          <p:spPr>
            <a:xfrm>
              <a:off x="3704062" y="4208736"/>
              <a:ext cx="2239538" cy="246213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lvl="0"/>
              <a:r>
                <a:rPr lang="en-US" sz="1000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0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r>
                <a:rPr lang="en-US" sz="1000" spc="-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000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Mms4</a:t>
              </a:r>
              <a:r>
                <a:rPr lang="el-GR" sz="10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40N </a:t>
              </a: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+Slx1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Slx4</a:t>
              </a:r>
              <a:endParaRPr lang="en-US" sz="100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902924" y="4809043"/>
              <a:ext cx="1447800" cy="246213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Mus81–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Mms4</a:t>
              </a:r>
              <a:r>
                <a:rPr lang="el-GR" sz="100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spc="-5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902924" y="5000469"/>
              <a:ext cx="1608667" cy="246213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lvl="0"/>
              <a:r>
                <a:rPr lang="en-US" sz="1000" spc="-5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0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r>
                <a:rPr lang="en-US" sz="1000" spc="-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000" spc="-5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Mms4</a:t>
              </a:r>
              <a:r>
                <a:rPr lang="el-GR" sz="10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spc="-5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40N</a:t>
              </a:r>
              <a:endParaRPr lang="en-US" sz="1000" spc="-50" baseline="-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141"/>
            <p:cNvSpPr txBox="1"/>
            <p:nvPr/>
          </p:nvSpPr>
          <p:spPr>
            <a:xfrm>
              <a:off x="3704062" y="3998240"/>
              <a:ext cx="1960679" cy="246213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Mus81–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Mms4</a:t>
              </a:r>
              <a:r>
                <a:rPr lang="el-GR" sz="100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40N </a:t>
              </a: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+Slx1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Slx4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 flipH="1">
              <a:off x="3734942" y="4946751"/>
              <a:ext cx="228600" cy="26709"/>
            </a:xfrm>
            <a:prstGeom prst="straightConnector1">
              <a:avLst/>
            </a:prstGeom>
            <a:ln w="3175" cap="flat">
              <a:solidFill>
                <a:schemeClr val="tx1"/>
              </a:solidFill>
              <a:headEnd type="none"/>
              <a:tailEnd type="stealth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331225" y="6181824"/>
              <a:ext cx="5943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S7. Slx1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Slx4 stimulates endonuclease activity of the Mus81</a:t>
              </a:r>
              <a:r>
                <a:rPr lang="el-GR" sz="1200" b="1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b="1" baseline="-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21-26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complex as efficiently as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wild-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type Mus81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(A) A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time-course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experiment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was performed with Mus81–Mms4</a:t>
              </a:r>
              <a:r>
                <a:rPr lang="el-GR" sz="12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2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40N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and Mus81</a:t>
              </a:r>
              <a:r>
                <a:rPr lang="en-US" sz="12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Δ21-26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–Mms4</a:t>
              </a:r>
              <a:r>
                <a:rPr lang="en-US" sz="12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Δ40N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(5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fmol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each) in the presence or absence of Slx1–Slx4 (25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fmol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).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Aliquots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of the reaction mixtures were withdrawn at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15, 30 and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60 min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of time point.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(B) The amounts of cleavage products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obtained in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A) were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plotted against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the incubation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time. 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68738" y="3114953"/>
              <a:ext cx="407470" cy="461657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altLang="ko-KR" sz="2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ko-KR" alt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32865" y="828953"/>
              <a:ext cx="407470" cy="461657"/>
            </a:xfrm>
            <a:prstGeom prst="rect">
              <a:avLst/>
            </a:prstGeom>
            <a:noFill/>
          </p:spPr>
          <p:txBody>
            <a:bodyPr wrap="none" lIns="91433" tIns="45716" rIns="91433" bIns="45716" rtlCol="0">
              <a:spAutoFit/>
            </a:bodyPr>
            <a:lstStyle/>
            <a:p>
              <a:r>
                <a:rPr lang="en-US" altLang="ko-KR" sz="2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ko-KR" alt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2" descr="E:\20141231\D21-26 stimulated by Slx1-Slx4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4951" y="1873527"/>
              <a:ext cx="3112107" cy="6796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0" name="Group 59"/>
            <p:cNvGrpSpPr/>
            <p:nvPr/>
          </p:nvGrpSpPr>
          <p:grpSpPr>
            <a:xfrm>
              <a:off x="1693986" y="1925355"/>
              <a:ext cx="381587" cy="282602"/>
              <a:chOff x="601663" y="5181600"/>
              <a:chExt cx="509634" cy="363878"/>
            </a:xfrm>
          </p:grpSpPr>
          <p:grpSp>
            <p:nvGrpSpPr>
              <p:cNvPr id="133" name="Group 132"/>
              <p:cNvGrpSpPr/>
              <p:nvPr/>
            </p:nvGrpSpPr>
            <p:grpSpPr>
              <a:xfrm>
                <a:off x="734653" y="5257800"/>
                <a:ext cx="376644" cy="247355"/>
                <a:chOff x="115431" y="5413366"/>
                <a:chExt cx="765498" cy="606434"/>
              </a:xfrm>
            </p:grpSpPr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119448" y="5643282"/>
                  <a:ext cx="43141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115431" y="5795682"/>
                  <a:ext cx="43141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540788" y="5791200"/>
                  <a:ext cx="296203" cy="2286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 flipV="1">
                  <a:off x="541401" y="5413366"/>
                  <a:ext cx="339528" cy="2286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636450" y="5742946"/>
                  <a:ext cx="244479" cy="18615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4" name="Straight Arrow Connector 133"/>
              <p:cNvCxnSpPr/>
              <p:nvPr/>
            </p:nvCxnSpPr>
            <p:spPr>
              <a:xfrm>
                <a:off x="917331" y="5181600"/>
                <a:ext cx="0" cy="15771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TextBox 134"/>
              <p:cNvSpPr txBox="1"/>
              <p:nvPr/>
            </p:nvSpPr>
            <p:spPr>
              <a:xfrm>
                <a:off x="601663" y="5228444"/>
                <a:ext cx="127028" cy="31703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1693989" y="2290952"/>
              <a:ext cx="384443" cy="246221"/>
              <a:chOff x="548897" y="5755692"/>
              <a:chExt cx="566214" cy="317033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685800" y="5943600"/>
                <a:ext cx="42931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688188" y="5867400"/>
                <a:ext cx="18248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>
                <a:off x="928812" y="5867400"/>
                <a:ext cx="18248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TextBox 131"/>
              <p:cNvSpPr txBox="1"/>
              <p:nvPr/>
            </p:nvSpPr>
            <p:spPr>
              <a:xfrm>
                <a:off x="548897" y="5755692"/>
                <a:ext cx="127030" cy="317033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1367188" y="1958143"/>
              <a:ext cx="410292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3’F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306239" y="2566282"/>
              <a:ext cx="874426" cy="261602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Lane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485465" y="1039940"/>
              <a:ext cx="1297767" cy="246213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n-US" sz="1000" spc="-60" dirty="0"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Mms4</a:t>
              </a:r>
              <a:r>
                <a:rPr lang="el-GR" sz="100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40N</a:t>
              </a:r>
              <a:endParaRPr lang="en-US" sz="1000" baseline="-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696469" y="1039940"/>
              <a:ext cx="1680952" cy="246213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 fontAlgn="b">
                <a:defRPr/>
              </a:pP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Mus81</a:t>
              </a:r>
              <a:r>
                <a:rPr lang="el-GR" sz="100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baseline="-5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21-26</a:t>
              </a:r>
              <a:r>
                <a:rPr lang="en-US" sz="1000" spc="-6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0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Mms4</a:t>
              </a:r>
              <a:r>
                <a:rPr lang="el-GR" sz="100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baseline="-5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40N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81443" y="1587252"/>
              <a:ext cx="1499221" cy="276991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Slx1</a:t>
              </a:r>
              <a:r>
                <a:rPr lang="en-US" sz="1200" spc="-60" dirty="0"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Slx4 (25 </a:t>
              </a:r>
              <a:r>
                <a:rPr lang="en-US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fmol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117525" y="1365562"/>
              <a:ext cx="1063139" cy="276991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 (min)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104465" y="2576855"/>
              <a:ext cx="186934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276132" y="2576855"/>
              <a:ext cx="186934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447799" y="2576855"/>
              <a:ext cx="186934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619466" y="2576855"/>
              <a:ext cx="186934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791133" y="2576855"/>
              <a:ext cx="186934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962800" y="2576855"/>
              <a:ext cx="186934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134467" y="2576855"/>
              <a:ext cx="186934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306134" y="2576855"/>
              <a:ext cx="186934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477801" y="2576855"/>
              <a:ext cx="186934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538388" y="2576855"/>
              <a:ext cx="377114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723753" y="2576855"/>
              <a:ext cx="347123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879127" y="2576855"/>
              <a:ext cx="360533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047911" y="2576855"/>
              <a:ext cx="391450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247612" y="2576855"/>
              <a:ext cx="352166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408029" y="2576855"/>
              <a:ext cx="347123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563403" y="2576855"/>
              <a:ext cx="360533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732187" y="2576855"/>
              <a:ext cx="391450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931885" y="2576855"/>
              <a:ext cx="352166" cy="253908"/>
            </a:xfrm>
            <a:prstGeom prst="rect">
              <a:avLst/>
            </a:prstGeom>
            <a:noFill/>
          </p:spPr>
          <p:txBody>
            <a:bodyPr wrap="square" lIns="91433" tIns="45716" rIns="91433" bIns="45716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cxnSp>
          <p:nvCxnSpPr>
            <p:cNvPr id="86" name="Straight Connector 85"/>
            <p:cNvCxnSpPr/>
            <p:nvPr/>
          </p:nvCxnSpPr>
          <p:spPr>
            <a:xfrm>
              <a:off x="2184661" y="1739638"/>
              <a:ext cx="716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7" name="Group 86"/>
            <p:cNvGrpSpPr/>
            <p:nvPr/>
          </p:nvGrpSpPr>
          <p:grpSpPr>
            <a:xfrm>
              <a:off x="2354317" y="1702471"/>
              <a:ext cx="71667" cy="74337"/>
              <a:chOff x="3158560" y="1855022"/>
              <a:chExt cx="95716" cy="95716"/>
            </a:xfrm>
          </p:grpSpPr>
          <p:cxnSp>
            <p:nvCxnSpPr>
              <p:cNvPr id="127" name="Straight Connector 126"/>
              <p:cNvCxnSpPr/>
              <p:nvPr/>
            </p:nvCxnSpPr>
            <p:spPr>
              <a:xfrm>
                <a:off x="3158560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rot="16200000">
                <a:off x="3158560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8" name="Straight Connector 87"/>
            <p:cNvCxnSpPr/>
            <p:nvPr/>
          </p:nvCxnSpPr>
          <p:spPr>
            <a:xfrm>
              <a:off x="2523973" y="1739638"/>
              <a:ext cx="716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2693629" y="1739638"/>
              <a:ext cx="716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2863285" y="1739638"/>
              <a:ext cx="716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3032941" y="1739638"/>
              <a:ext cx="716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/>
            <p:cNvGrpSpPr/>
            <p:nvPr/>
          </p:nvGrpSpPr>
          <p:grpSpPr>
            <a:xfrm>
              <a:off x="3202597" y="1702471"/>
              <a:ext cx="71667" cy="74337"/>
              <a:chOff x="5191527" y="1855022"/>
              <a:chExt cx="95716" cy="95716"/>
            </a:xfrm>
          </p:grpSpPr>
          <p:cxnSp>
            <p:nvCxnSpPr>
              <p:cNvPr id="125" name="Straight Connector 124"/>
              <p:cNvCxnSpPr/>
              <p:nvPr/>
            </p:nvCxnSpPr>
            <p:spPr>
              <a:xfrm>
                <a:off x="5191527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rot="16200000">
                <a:off x="5191527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/>
            <p:cNvGrpSpPr/>
            <p:nvPr/>
          </p:nvGrpSpPr>
          <p:grpSpPr>
            <a:xfrm>
              <a:off x="3372253" y="1702471"/>
              <a:ext cx="71667" cy="74337"/>
              <a:chOff x="5419427" y="1855022"/>
              <a:chExt cx="95716" cy="95716"/>
            </a:xfrm>
          </p:grpSpPr>
          <p:cxnSp>
            <p:nvCxnSpPr>
              <p:cNvPr id="123" name="Straight Connector 122"/>
              <p:cNvCxnSpPr/>
              <p:nvPr/>
            </p:nvCxnSpPr>
            <p:spPr>
              <a:xfrm>
                <a:off x="5419427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16200000">
                <a:off x="5419427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 93"/>
            <p:cNvGrpSpPr/>
            <p:nvPr/>
          </p:nvGrpSpPr>
          <p:grpSpPr>
            <a:xfrm>
              <a:off x="3541909" y="1702471"/>
              <a:ext cx="71667" cy="74337"/>
              <a:chOff x="5647327" y="1855022"/>
              <a:chExt cx="95716" cy="95716"/>
            </a:xfrm>
          </p:grpSpPr>
          <p:cxnSp>
            <p:nvCxnSpPr>
              <p:cNvPr id="121" name="Straight Connector 120"/>
              <p:cNvCxnSpPr/>
              <p:nvPr/>
            </p:nvCxnSpPr>
            <p:spPr>
              <a:xfrm>
                <a:off x="5647327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16200000">
                <a:off x="5647327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/>
            <p:cNvGrpSpPr/>
            <p:nvPr/>
          </p:nvGrpSpPr>
          <p:grpSpPr>
            <a:xfrm>
              <a:off x="3711565" y="1702471"/>
              <a:ext cx="71667" cy="74337"/>
              <a:chOff x="5881650" y="1855022"/>
              <a:chExt cx="95716" cy="95716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5881650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16200000">
                <a:off x="5881650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>
              <a:off x="4559845" y="1702471"/>
              <a:ext cx="71667" cy="74337"/>
              <a:chOff x="7951044" y="1855022"/>
              <a:chExt cx="95716" cy="95716"/>
            </a:xfrm>
          </p:grpSpPr>
          <p:cxnSp>
            <p:nvCxnSpPr>
              <p:cNvPr id="117" name="Straight Connector 116"/>
              <p:cNvCxnSpPr/>
              <p:nvPr/>
            </p:nvCxnSpPr>
            <p:spPr>
              <a:xfrm>
                <a:off x="7951044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rot="16200000">
                <a:off x="7951044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 96"/>
            <p:cNvGrpSpPr/>
            <p:nvPr/>
          </p:nvGrpSpPr>
          <p:grpSpPr>
            <a:xfrm>
              <a:off x="5068819" y="1702471"/>
              <a:ext cx="71667" cy="74337"/>
              <a:chOff x="8588829" y="1855022"/>
              <a:chExt cx="95716" cy="95716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>
                <a:off x="8588829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16200000">
                <a:off x="8588829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Group 97"/>
            <p:cNvGrpSpPr/>
            <p:nvPr/>
          </p:nvGrpSpPr>
          <p:grpSpPr>
            <a:xfrm>
              <a:off x="4729501" y="1702471"/>
              <a:ext cx="71667" cy="74337"/>
              <a:chOff x="8143634" y="1855022"/>
              <a:chExt cx="95716" cy="95716"/>
            </a:xfrm>
          </p:grpSpPr>
          <p:cxnSp>
            <p:nvCxnSpPr>
              <p:cNvPr id="113" name="Straight Connector 112"/>
              <p:cNvCxnSpPr/>
              <p:nvPr/>
            </p:nvCxnSpPr>
            <p:spPr>
              <a:xfrm>
                <a:off x="8143634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16200000">
                <a:off x="8143634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 98"/>
            <p:cNvGrpSpPr/>
            <p:nvPr/>
          </p:nvGrpSpPr>
          <p:grpSpPr>
            <a:xfrm>
              <a:off x="4899157" y="1702471"/>
              <a:ext cx="71667" cy="74337"/>
              <a:chOff x="8378596" y="1855022"/>
              <a:chExt cx="95716" cy="95716"/>
            </a:xfrm>
          </p:grpSpPr>
          <p:cxnSp>
            <p:nvCxnSpPr>
              <p:cNvPr id="111" name="Straight Connector 110"/>
              <p:cNvCxnSpPr/>
              <p:nvPr/>
            </p:nvCxnSpPr>
            <p:spPr>
              <a:xfrm>
                <a:off x="8378596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rot="16200000">
                <a:off x="8378596" y="1902880"/>
                <a:ext cx="957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0" name="Straight Connector 99"/>
            <p:cNvCxnSpPr/>
            <p:nvPr/>
          </p:nvCxnSpPr>
          <p:spPr>
            <a:xfrm>
              <a:off x="3881221" y="1739638"/>
              <a:ext cx="716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050877" y="1739638"/>
              <a:ext cx="716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4220533" y="1739638"/>
              <a:ext cx="716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4390189" y="1739638"/>
              <a:ext cx="71667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AutoShape 20"/>
            <p:cNvSpPr>
              <a:spLocks noChangeArrowheads="1"/>
            </p:cNvSpPr>
            <p:nvPr/>
          </p:nvSpPr>
          <p:spPr bwMode="auto">
            <a:xfrm flipH="1">
              <a:off x="2549009" y="1451366"/>
              <a:ext cx="567578" cy="102378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3" tIns="45716" rIns="91433" bIns="45716" anchor="ctr"/>
            <a:lstStyle/>
            <a:p>
              <a:endParaRPr lang="en-US"/>
            </a:p>
          </p:txBody>
        </p:sp>
        <p:sp>
          <p:nvSpPr>
            <p:cNvPr id="105" name="AutoShape 20"/>
            <p:cNvSpPr>
              <a:spLocks noChangeArrowheads="1"/>
            </p:cNvSpPr>
            <p:nvPr/>
          </p:nvSpPr>
          <p:spPr bwMode="auto">
            <a:xfrm flipH="1">
              <a:off x="3225266" y="1451366"/>
              <a:ext cx="567578" cy="102378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3" tIns="45716" rIns="91433" bIns="45716" anchor="ctr"/>
            <a:lstStyle/>
            <a:p>
              <a:endParaRPr lang="en-US"/>
            </a:p>
          </p:txBody>
        </p:sp>
        <p:sp>
          <p:nvSpPr>
            <p:cNvPr id="106" name="AutoShape 20"/>
            <p:cNvSpPr>
              <a:spLocks noChangeArrowheads="1"/>
            </p:cNvSpPr>
            <p:nvPr/>
          </p:nvSpPr>
          <p:spPr bwMode="auto">
            <a:xfrm flipH="1">
              <a:off x="3899087" y="1451366"/>
              <a:ext cx="567578" cy="102378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3" tIns="45716" rIns="91433" bIns="45716" anchor="ctr"/>
            <a:lstStyle/>
            <a:p>
              <a:endParaRPr lang="en-US"/>
            </a:p>
          </p:txBody>
        </p:sp>
        <p:sp>
          <p:nvSpPr>
            <p:cNvPr id="107" name="AutoShape 20"/>
            <p:cNvSpPr>
              <a:spLocks noChangeArrowheads="1"/>
            </p:cNvSpPr>
            <p:nvPr/>
          </p:nvSpPr>
          <p:spPr bwMode="auto">
            <a:xfrm flipH="1">
              <a:off x="4592873" y="1451366"/>
              <a:ext cx="567578" cy="102378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33" tIns="45716" rIns="91433" bIns="45716" anchor="ctr"/>
            <a:lstStyle/>
            <a:p>
              <a:endParaRPr lang="en-US"/>
            </a:p>
          </p:txBody>
        </p:sp>
        <p:sp>
          <p:nvSpPr>
            <p:cNvPr id="108" name="Left Bracket 107"/>
            <p:cNvSpPr/>
            <p:nvPr/>
          </p:nvSpPr>
          <p:spPr>
            <a:xfrm rot="5400000" flipV="1">
              <a:off x="3132033" y="659062"/>
              <a:ext cx="35507" cy="1319108"/>
            </a:xfrm>
            <a:prstGeom prst="leftBracket">
              <a:avLst/>
            </a:prstGeom>
            <a:ln w="15875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/>
            </a:p>
          </p:txBody>
        </p:sp>
        <p:sp>
          <p:nvSpPr>
            <p:cNvPr id="109" name="Left Bracket 108"/>
            <p:cNvSpPr/>
            <p:nvPr/>
          </p:nvSpPr>
          <p:spPr>
            <a:xfrm rot="5400000" flipV="1">
              <a:off x="4512780" y="650484"/>
              <a:ext cx="35507" cy="1336263"/>
            </a:xfrm>
            <a:prstGeom prst="leftBracket">
              <a:avLst/>
            </a:prstGeom>
            <a:ln w="15875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3" tIns="45716" rIns="91433" bIns="45716"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Straight Arrow Connector 109"/>
            <p:cNvCxnSpPr/>
            <p:nvPr/>
          </p:nvCxnSpPr>
          <p:spPr>
            <a:xfrm flipH="1" flipV="1">
              <a:off x="3734942" y="5019953"/>
              <a:ext cx="228600" cy="76201"/>
            </a:xfrm>
            <a:prstGeom prst="straightConnector1">
              <a:avLst/>
            </a:prstGeom>
            <a:ln w="3175" cap="flat">
              <a:solidFill>
                <a:schemeClr val="tx1"/>
              </a:solidFill>
              <a:headEnd type="none"/>
              <a:tailEnd type="stealth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2071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1190</Words>
  <Application>Microsoft Office PowerPoint</Application>
  <PresentationFormat>Custom</PresentationFormat>
  <Paragraphs>305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KAIST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Thanh</dc:creator>
  <cp:lastModifiedBy>Thanh</cp:lastModifiedBy>
  <cp:revision>4</cp:revision>
  <dcterms:created xsi:type="dcterms:W3CDTF">2015-01-21T01:35:28Z</dcterms:created>
  <dcterms:modified xsi:type="dcterms:W3CDTF">2015-01-21T01:44:30Z</dcterms:modified>
</cp:coreProperties>
</file>