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68DCF-C376-45EF-9535-9915D0E9ACC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2F1DF-5047-45E2-8719-7B09D51A0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42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1" smtClean="0"/>
              <a:t>Figure 1A</a:t>
            </a:r>
            <a:r>
              <a:rPr lang="en-US" altLang="en-US" smtClean="0"/>
              <a:t>∙ Kaplan-Meier survival curves for patients with CES-D ≥16 (with current depressive symptoms) vs. patients with CES-D &lt;16 (without current depressive symptoms). Differences between curves were tested by Log-Rank test with P value shown. MST=median survival time; CES-D= Center for Epidemiologic Studies Depression Scale.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0110" indent="-284301"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0294" indent="-227132"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596103" indent="-227132"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1911" indent="-227132"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496904" indent="-227132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41897" indent="-227132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386889" indent="-227132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31882" indent="-227132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FA22104D-33FD-4388-9259-3395819BFD14}" type="slidenum">
              <a:rPr lang="en-US" altLang="en-US" sz="1000"/>
              <a:pPr/>
              <a:t>1</a:t>
            </a:fld>
            <a:endParaRPr lang="en-US" altLang="en-US" sz="10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1" smtClean="0"/>
              <a:t>Figure 3A.</a:t>
            </a:r>
            <a:r>
              <a:rPr lang="en-US" altLang="en-US" smtClean="0"/>
              <a:t> Kaplan-Meier survival curves by cross-classification of CES-D (≥16 vs. &lt;16) and telomere length (long vs. short). Telomere length was categorized (long vs. short) by median split. Differences between curves were tested by Log-Rank test with P value shown. MST=median survival time; CES-D= Center for Epidemiologic Studies Depression Scale.</a:t>
            </a:r>
          </a:p>
          <a:p>
            <a:r>
              <a:rPr lang="en-US" altLang="en-US" smtClean="0"/>
              <a:t> 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0110" indent="-284301"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0294" indent="-227132"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596103" indent="-227132"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1911" indent="-227132"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496904" indent="-227132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41897" indent="-227132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386889" indent="-227132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31882" indent="-227132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94449479-FD6C-462E-BFBA-BEC4694CA889}" type="slidenum">
              <a:rPr lang="en-US" altLang="en-US" sz="1000"/>
              <a:pPr/>
              <a:t>2</a:t>
            </a:fld>
            <a:endParaRPr lang="en-US" altLang="en-US" sz="10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5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5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7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62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51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2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28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931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16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6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1D449-1662-4FEF-B97E-6C3404B3290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31B19-C5AD-4BA0-9EED-8237696B4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3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465138"/>
            <a:ext cx="775335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6953250" y="1589088"/>
            <a:ext cx="21907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n-US" sz="1800">
                <a:cs typeface="Times New Roman" pitchFamily="18" charset="0"/>
              </a:rPr>
              <a:t>MST&gt;199.8 months</a:t>
            </a:r>
          </a:p>
        </p:txBody>
      </p:sp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6681788" y="2560638"/>
            <a:ext cx="23209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n-US" sz="1800">
                <a:cs typeface="Times New Roman" pitchFamily="18" charset="0"/>
              </a:rPr>
              <a:t>MST=58.26 months</a:t>
            </a:r>
          </a:p>
        </p:txBody>
      </p:sp>
      <p:sp>
        <p:nvSpPr>
          <p:cNvPr id="5125" name="Text Box 2"/>
          <p:cNvSpPr txBox="1">
            <a:spLocks noChangeArrowheads="1"/>
          </p:cNvSpPr>
          <p:nvPr/>
        </p:nvSpPr>
        <p:spPr bwMode="auto">
          <a:xfrm>
            <a:off x="5400675" y="3295650"/>
            <a:ext cx="25923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n-US" sz="2000">
                <a:cs typeface="Times New Roman" pitchFamily="18" charset="0"/>
              </a:rPr>
              <a:t>P=0.004</a:t>
            </a: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4133850" y="4710113"/>
            <a:ext cx="8302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cs typeface="Times New Roman" pitchFamily="18" charset="0"/>
              </a:rPr>
              <a:t>Months</a:t>
            </a:r>
            <a:endParaRPr lang="en-US" altLang="en-US" sz="1600">
              <a:latin typeface="Times New Roman" pitchFamily="18" charset="0"/>
            </a:endParaRPr>
          </a:p>
        </p:txBody>
      </p:sp>
      <p:sp>
        <p:nvSpPr>
          <p:cNvPr id="5127" name="Title 2"/>
          <p:cNvSpPr>
            <a:spLocks noGrp="1"/>
          </p:cNvSpPr>
          <p:nvPr>
            <p:ph type="title"/>
          </p:nvPr>
        </p:nvSpPr>
        <p:spPr>
          <a:xfrm>
            <a:off x="488950" y="52149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1400" b="1" dirty="0" smtClean="0">
                <a:latin typeface="Arial" charset="0"/>
                <a:ea typeface="Times New Roman" pitchFamily="18" charset="0"/>
                <a:cs typeface="Arial" charset="0"/>
              </a:rPr>
              <a:t>Supplemental Figure 1.</a:t>
            </a:r>
            <a:r>
              <a:rPr lang="en-US" altLang="en-US" sz="1400" dirty="0" smtClean="0">
                <a:latin typeface="Arial" charset="0"/>
                <a:ea typeface="Times New Roman" pitchFamily="18" charset="0"/>
                <a:cs typeface="Arial" charset="0"/>
              </a:rPr>
              <a:t> Kaplan-Meier survival curves for patients with CES-D ≥16 (with current depressive symptoms) vs. patients with CES-D &lt;16 (without current depressive symptoms). Differences between curves were tested by Log-Rank test with P value shown. Note: MST=median survival time; CES-D= Center for Epidemiologic Studies Depression Scale.</a:t>
            </a:r>
            <a:r>
              <a:rPr lang="en-US" altLang="en-US" sz="700" dirty="0" smtClean="0"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en-US" altLang="en-US" sz="700" dirty="0" smtClean="0">
                <a:latin typeface="Arial" charset="0"/>
                <a:ea typeface="Times New Roman" pitchFamily="18" charset="0"/>
                <a:cs typeface="Arial" charset="0"/>
              </a:rPr>
            </a:br>
            <a:endParaRPr lang="en-US" altLang="en-US" sz="1400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68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"/>
          <p:cNvGrpSpPr>
            <a:grpSpLocks/>
          </p:cNvGrpSpPr>
          <p:nvPr/>
        </p:nvGrpSpPr>
        <p:grpSpPr bwMode="auto">
          <a:xfrm>
            <a:off x="631825" y="241300"/>
            <a:ext cx="7845425" cy="5402263"/>
            <a:chOff x="-18649" y="396240"/>
            <a:chExt cx="5738826" cy="3210340"/>
          </a:xfrm>
        </p:grpSpPr>
        <p:sp>
          <p:nvSpPr>
            <p:cNvPr id="6150" name="Freeform 6"/>
            <p:cNvSpPr>
              <a:spLocks/>
            </p:cNvSpPr>
            <p:nvPr/>
          </p:nvSpPr>
          <p:spPr bwMode="auto">
            <a:xfrm>
              <a:off x="493395" y="475615"/>
              <a:ext cx="4065270" cy="627380"/>
            </a:xfrm>
            <a:custGeom>
              <a:avLst/>
              <a:gdLst>
                <a:gd name="T0" fmla="*/ 0 w 1334"/>
                <a:gd name="T1" fmla="*/ 0 h 206"/>
                <a:gd name="T2" fmla="*/ 0 w 1334"/>
                <a:gd name="T3" fmla="*/ 0 h 206"/>
                <a:gd name="T4" fmla="*/ 0 w 1334"/>
                <a:gd name="T5" fmla="*/ 0 h 206"/>
                <a:gd name="T6" fmla="*/ 2147483647 w 1334"/>
                <a:gd name="T7" fmla="*/ 0 h 206"/>
                <a:gd name="T8" fmla="*/ 2147483647 w 1334"/>
                <a:gd name="T9" fmla="*/ 0 h 206"/>
                <a:gd name="T10" fmla="*/ 2147483647 w 1334"/>
                <a:gd name="T11" fmla="*/ 0 h 206"/>
                <a:gd name="T12" fmla="*/ 2147483647 w 1334"/>
                <a:gd name="T13" fmla="*/ 0 h 206"/>
                <a:gd name="T14" fmla="*/ 2147483647 w 1334"/>
                <a:gd name="T15" fmla="*/ 0 h 206"/>
                <a:gd name="T16" fmla="*/ 2147483647 w 1334"/>
                <a:gd name="T17" fmla="*/ 0 h 206"/>
                <a:gd name="T18" fmla="*/ 2147483647 w 1334"/>
                <a:gd name="T19" fmla="*/ 0 h 206"/>
                <a:gd name="T20" fmla="*/ 2147483647 w 1334"/>
                <a:gd name="T21" fmla="*/ 0 h 206"/>
                <a:gd name="T22" fmla="*/ 2147483647 w 1334"/>
                <a:gd name="T23" fmla="*/ 2147483647 h 206"/>
                <a:gd name="T24" fmla="*/ 2147483647 w 1334"/>
                <a:gd name="T25" fmla="*/ 2147483647 h 206"/>
                <a:gd name="T26" fmla="*/ 2147483647 w 1334"/>
                <a:gd name="T27" fmla="*/ 2147483647 h 206"/>
                <a:gd name="T28" fmla="*/ 2147483647 w 1334"/>
                <a:gd name="T29" fmla="*/ 2147483647 h 206"/>
                <a:gd name="T30" fmla="*/ 2147483647 w 1334"/>
                <a:gd name="T31" fmla="*/ 2147483647 h 206"/>
                <a:gd name="T32" fmla="*/ 2147483647 w 1334"/>
                <a:gd name="T33" fmla="*/ 2147483647 h 206"/>
                <a:gd name="T34" fmla="*/ 2147483647 w 1334"/>
                <a:gd name="T35" fmla="*/ 2147483647 h 206"/>
                <a:gd name="T36" fmla="*/ 2147483647 w 1334"/>
                <a:gd name="T37" fmla="*/ 2147483647 h 206"/>
                <a:gd name="T38" fmla="*/ 2147483647 w 1334"/>
                <a:gd name="T39" fmla="*/ 2147483647 h 206"/>
                <a:gd name="T40" fmla="*/ 2147483647 w 1334"/>
                <a:gd name="T41" fmla="*/ 2147483647 h 206"/>
                <a:gd name="T42" fmla="*/ 2147483647 w 1334"/>
                <a:gd name="T43" fmla="*/ 2147483647 h 206"/>
                <a:gd name="T44" fmla="*/ 2147483647 w 1334"/>
                <a:gd name="T45" fmla="*/ 2147483647 h 206"/>
                <a:gd name="T46" fmla="*/ 2147483647 w 1334"/>
                <a:gd name="T47" fmla="*/ 2147483647 h 206"/>
                <a:gd name="T48" fmla="*/ 2147483647 w 1334"/>
                <a:gd name="T49" fmla="*/ 2147483647 h 206"/>
                <a:gd name="T50" fmla="*/ 2147483647 w 1334"/>
                <a:gd name="T51" fmla="*/ 2147483647 h 206"/>
                <a:gd name="T52" fmla="*/ 2147483647 w 1334"/>
                <a:gd name="T53" fmla="*/ 2147483647 h 206"/>
                <a:gd name="T54" fmla="*/ 2147483647 w 1334"/>
                <a:gd name="T55" fmla="*/ 2147483647 h 206"/>
                <a:gd name="T56" fmla="*/ 2147483647 w 1334"/>
                <a:gd name="T57" fmla="*/ 2147483647 h 206"/>
                <a:gd name="T58" fmla="*/ 2147483647 w 1334"/>
                <a:gd name="T59" fmla="*/ 2147483647 h 206"/>
                <a:gd name="T60" fmla="*/ 2147483647 w 1334"/>
                <a:gd name="T61" fmla="*/ 2147483647 h 206"/>
                <a:gd name="T62" fmla="*/ 2147483647 w 1334"/>
                <a:gd name="T63" fmla="*/ 2147483647 h 206"/>
                <a:gd name="T64" fmla="*/ 2147483647 w 1334"/>
                <a:gd name="T65" fmla="*/ 2147483647 h 206"/>
                <a:gd name="T66" fmla="*/ 2147483647 w 1334"/>
                <a:gd name="T67" fmla="*/ 2147483647 h 206"/>
                <a:gd name="T68" fmla="*/ 2147483647 w 1334"/>
                <a:gd name="T69" fmla="*/ 2147483647 h 206"/>
                <a:gd name="T70" fmla="*/ 2147483647 w 1334"/>
                <a:gd name="T71" fmla="*/ 2147483647 h 206"/>
                <a:gd name="T72" fmla="*/ 2147483647 w 1334"/>
                <a:gd name="T73" fmla="*/ 2147483647 h 206"/>
                <a:gd name="T74" fmla="*/ 2147483647 w 1334"/>
                <a:gd name="T75" fmla="*/ 2147483647 h 206"/>
                <a:gd name="T76" fmla="*/ 2147483647 w 1334"/>
                <a:gd name="T77" fmla="*/ 2147483647 h 206"/>
                <a:gd name="T78" fmla="*/ 2147483647 w 1334"/>
                <a:gd name="T79" fmla="*/ 2147483647 h 206"/>
                <a:gd name="T80" fmla="*/ 2147483647 w 1334"/>
                <a:gd name="T81" fmla="*/ 2147483647 h 206"/>
                <a:gd name="T82" fmla="*/ 2147483647 w 1334"/>
                <a:gd name="T83" fmla="*/ 2147483647 h 206"/>
                <a:gd name="T84" fmla="*/ 2147483647 w 1334"/>
                <a:gd name="T85" fmla="*/ 2147483647 h 20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34" h="206">
                  <a:moveTo>
                    <a:pt x="0" y="0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233" y="0"/>
                  </a:lnTo>
                  <a:lnTo>
                    <a:pt x="252" y="0"/>
                  </a:lnTo>
                  <a:lnTo>
                    <a:pt x="260" y="0"/>
                  </a:lnTo>
                  <a:lnTo>
                    <a:pt x="292" y="0"/>
                  </a:lnTo>
                  <a:lnTo>
                    <a:pt x="292" y="21"/>
                  </a:lnTo>
                  <a:lnTo>
                    <a:pt x="341" y="21"/>
                  </a:lnTo>
                  <a:lnTo>
                    <a:pt x="341" y="43"/>
                  </a:lnTo>
                  <a:lnTo>
                    <a:pt x="342" y="43"/>
                  </a:lnTo>
                  <a:lnTo>
                    <a:pt x="342" y="64"/>
                  </a:lnTo>
                  <a:lnTo>
                    <a:pt x="356" y="64"/>
                  </a:lnTo>
                  <a:lnTo>
                    <a:pt x="365" y="64"/>
                  </a:lnTo>
                  <a:lnTo>
                    <a:pt x="383" y="64"/>
                  </a:lnTo>
                  <a:lnTo>
                    <a:pt x="444" y="64"/>
                  </a:lnTo>
                  <a:lnTo>
                    <a:pt x="482" y="64"/>
                  </a:lnTo>
                  <a:lnTo>
                    <a:pt x="483" y="64"/>
                  </a:lnTo>
                  <a:lnTo>
                    <a:pt x="503" y="64"/>
                  </a:lnTo>
                  <a:lnTo>
                    <a:pt x="503" y="91"/>
                  </a:lnTo>
                  <a:lnTo>
                    <a:pt x="532" y="91"/>
                  </a:lnTo>
                  <a:lnTo>
                    <a:pt x="538" y="91"/>
                  </a:lnTo>
                  <a:lnTo>
                    <a:pt x="541" y="91"/>
                  </a:lnTo>
                  <a:lnTo>
                    <a:pt x="547" y="91"/>
                  </a:lnTo>
                  <a:lnTo>
                    <a:pt x="580" y="91"/>
                  </a:lnTo>
                  <a:lnTo>
                    <a:pt x="631" y="91"/>
                  </a:lnTo>
                  <a:lnTo>
                    <a:pt x="689" y="91"/>
                  </a:lnTo>
                  <a:lnTo>
                    <a:pt x="703" y="91"/>
                  </a:lnTo>
                  <a:lnTo>
                    <a:pt x="703" y="129"/>
                  </a:lnTo>
                  <a:lnTo>
                    <a:pt x="728" y="129"/>
                  </a:lnTo>
                  <a:lnTo>
                    <a:pt x="728" y="167"/>
                  </a:lnTo>
                  <a:lnTo>
                    <a:pt x="788" y="167"/>
                  </a:lnTo>
                  <a:lnTo>
                    <a:pt x="788" y="206"/>
                  </a:lnTo>
                  <a:lnTo>
                    <a:pt x="795" y="206"/>
                  </a:lnTo>
                  <a:lnTo>
                    <a:pt x="877" y="206"/>
                  </a:lnTo>
                  <a:lnTo>
                    <a:pt x="900" y="206"/>
                  </a:lnTo>
                  <a:lnTo>
                    <a:pt x="901" y="206"/>
                  </a:lnTo>
                  <a:lnTo>
                    <a:pt x="1043" y="206"/>
                  </a:lnTo>
                  <a:lnTo>
                    <a:pt x="1045" y="206"/>
                  </a:lnTo>
                  <a:lnTo>
                    <a:pt x="1048" y="206"/>
                  </a:lnTo>
                  <a:lnTo>
                    <a:pt x="1050" y="206"/>
                  </a:lnTo>
                  <a:lnTo>
                    <a:pt x="1088" y="206"/>
                  </a:lnTo>
                  <a:lnTo>
                    <a:pt x="1097" y="206"/>
                  </a:lnTo>
                  <a:lnTo>
                    <a:pt x="1173" y="206"/>
                  </a:lnTo>
                  <a:lnTo>
                    <a:pt x="1178" y="206"/>
                  </a:lnTo>
                  <a:lnTo>
                    <a:pt x="1334" y="206"/>
                  </a:lnTo>
                </a:path>
              </a:pathLst>
            </a:custGeom>
            <a:noFill/>
            <a:ln w="12065">
              <a:solidFill>
                <a:srgbClr val="1A476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auto">
            <a:xfrm>
              <a:off x="493395" y="475615"/>
              <a:ext cx="3729990" cy="396240"/>
            </a:xfrm>
            <a:custGeom>
              <a:avLst/>
              <a:gdLst>
                <a:gd name="T0" fmla="*/ 0 w 1224"/>
                <a:gd name="T1" fmla="*/ 0 h 130"/>
                <a:gd name="T2" fmla="*/ 0 w 1224"/>
                <a:gd name="T3" fmla="*/ 0 h 130"/>
                <a:gd name="T4" fmla="*/ 0 w 1224"/>
                <a:gd name="T5" fmla="*/ 0 h 130"/>
                <a:gd name="T6" fmla="*/ 0 w 1224"/>
                <a:gd name="T7" fmla="*/ 0 h 130"/>
                <a:gd name="T8" fmla="*/ 0 w 1224"/>
                <a:gd name="T9" fmla="*/ 0 h 130"/>
                <a:gd name="T10" fmla="*/ 0 w 1224"/>
                <a:gd name="T11" fmla="*/ 0 h 130"/>
                <a:gd name="T12" fmla="*/ 0 w 1224"/>
                <a:gd name="T13" fmla="*/ 0 h 130"/>
                <a:gd name="T14" fmla="*/ 2147483647 w 1224"/>
                <a:gd name="T15" fmla="*/ 0 h 130"/>
                <a:gd name="T16" fmla="*/ 2147483647 w 1224"/>
                <a:gd name="T17" fmla="*/ 0 h 130"/>
                <a:gd name="T18" fmla="*/ 2147483647 w 1224"/>
                <a:gd name="T19" fmla="*/ 0 h 130"/>
                <a:gd name="T20" fmla="*/ 2147483647 w 1224"/>
                <a:gd name="T21" fmla="*/ 0 h 130"/>
                <a:gd name="T22" fmla="*/ 2147483647 w 1224"/>
                <a:gd name="T23" fmla="*/ 0 h 130"/>
                <a:gd name="T24" fmla="*/ 2147483647 w 1224"/>
                <a:gd name="T25" fmla="*/ 0 h 130"/>
                <a:gd name="T26" fmla="*/ 2147483647 w 1224"/>
                <a:gd name="T27" fmla="*/ 0 h 130"/>
                <a:gd name="T28" fmla="*/ 2147483647 w 1224"/>
                <a:gd name="T29" fmla="*/ 0 h 130"/>
                <a:gd name="T30" fmla="*/ 2147483647 w 1224"/>
                <a:gd name="T31" fmla="*/ 0 h 130"/>
                <a:gd name="T32" fmla="*/ 2147483647 w 1224"/>
                <a:gd name="T33" fmla="*/ 0 h 130"/>
                <a:gd name="T34" fmla="*/ 2147483647 w 1224"/>
                <a:gd name="T35" fmla="*/ 0 h 130"/>
                <a:gd name="T36" fmla="*/ 2147483647 w 1224"/>
                <a:gd name="T37" fmla="*/ 0 h 130"/>
                <a:gd name="T38" fmla="*/ 2147483647 w 1224"/>
                <a:gd name="T39" fmla="*/ 0 h 130"/>
                <a:gd name="T40" fmla="*/ 2147483647 w 1224"/>
                <a:gd name="T41" fmla="*/ 2147483647 h 130"/>
                <a:gd name="T42" fmla="*/ 2147483647 w 1224"/>
                <a:gd name="T43" fmla="*/ 2147483647 h 130"/>
                <a:gd name="T44" fmla="*/ 2147483647 w 1224"/>
                <a:gd name="T45" fmla="*/ 2147483647 h 130"/>
                <a:gd name="T46" fmla="*/ 2147483647 w 1224"/>
                <a:gd name="T47" fmla="*/ 2147483647 h 130"/>
                <a:gd name="T48" fmla="*/ 2147483647 w 1224"/>
                <a:gd name="T49" fmla="*/ 2147483647 h 130"/>
                <a:gd name="T50" fmla="*/ 2147483647 w 1224"/>
                <a:gd name="T51" fmla="*/ 2147483647 h 130"/>
                <a:gd name="T52" fmla="*/ 2147483647 w 1224"/>
                <a:gd name="T53" fmla="*/ 2147483647 h 130"/>
                <a:gd name="T54" fmla="*/ 2147483647 w 1224"/>
                <a:gd name="T55" fmla="*/ 2147483647 h 130"/>
                <a:gd name="T56" fmla="*/ 2147483647 w 1224"/>
                <a:gd name="T57" fmla="*/ 2147483647 h 130"/>
                <a:gd name="T58" fmla="*/ 2147483647 w 1224"/>
                <a:gd name="T59" fmla="*/ 2147483647 h 130"/>
                <a:gd name="T60" fmla="*/ 2147483647 w 1224"/>
                <a:gd name="T61" fmla="*/ 2147483647 h 130"/>
                <a:gd name="T62" fmla="*/ 2147483647 w 1224"/>
                <a:gd name="T63" fmla="*/ 2147483647 h 130"/>
                <a:gd name="T64" fmla="*/ 2147483647 w 1224"/>
                <a:gd name="T65" fmla="*/ 2147483647 h 130"/>
                <a:gd name="T66" fmla="*/ 2147483647 w 1224"/>
                <a:gd name="T67" fmla="*/ 2147483647 h 130"/>
                <a:gd name="T68" fmla="*/ 2147483647 w 1224"/>
                <a:gd name="T69" fmla="*/ 2147483647 h 130"/>
                <a:gd name="T70" fmla="*/ 2147483647 w 1224"/>
                <a:gd name="T71" fmla="*/ 2147483647 h 130"/>
                <a:gd name="T72" fmla="*/ 2147483647 w 1224"/>
                <a:gd name="T73" fmla="*/ 2147483647 h 130"/>
                <a:gd name="T74" fmla="*/ 2147483647 w 1224"/>
                <a:gd name="T75" fmla="*/ 2147483647 h 130"/>
                <a:gd name="T76" fmla="*/ 2147483647 w 1224"/>
                <a:gd name="T77" fmla="*/ 2147483647 h 130"/>
                <a:gd name="T78" fmla="*/ 2147483647 w 1224"/>
                <a:gd name="T79" fmla="*/ 2147483647 h 130"/>
                <a:gd name="T80" fmla="*/ 2147483647 w 1224"/>
                <a:gd name="T81" fmla="*/ 2147483647 h 130"/>
                <a:gd name="T82" fmla="*/ 2147483647 w 1224"/>
                <a:gd name="T83" fmla="*/ 2147483647 h 130"/>
                <a:gd name="T84" fmla="*/ 2147483647 w 1224"/>
                <a:gd name="T85" fmla="*/ 2147483647 h 130"/>
                <a:gd name="T86" fmla="*/ 2147483647 w 1224"/>
                <a:gd name="T87" fmla="*/ 2147483647 h 130"/>
                <a:gd name="T88" fmla="*/ 2147483647 w 1224"/>
                <a:gd name="T89" fmla="*/ 2147483647 h 130"/>
                <a:gd name="T90" fmla="*/ 2147483647 w 1224"/>
                <a:gd name="T91" fmla="*/ 2147483647 h 130"/>
                <a:gd name="T92" fmla="*/ 2147483647 w 1224"/>
                <a:gd name="T93" fmla="*/ 2147483647 h 130"/>
                <a:gd name="T94" fmla="*/ 2147483647 w 1224"/>
                <a:gd name="T95" fmla="*/ 2147483647 h 130"/>
                <a:gd name="T96" fmla="*/ 2147483647 w 1224"/>
                <a:gd name="T97" fmla="*/ 2147483647 h 130"/>
                <a:gd name="T98" fmla="*/ 2147483647 w 1224"/>
                <a:gd name="T99" fmla="*/ 2147483647 h 130"/>
                <a:gd name="T100" fmla="*/ 2147483647 w 1224"/>
                <a:gd name="T101" fmla="*/ 2147483647 h 130"/>
                <a:gd name="T102" fmla="*/ 2147483647 w 1224"/>
                <a:gd name="T103" fmla="*/ 2147483647 h 130"/>
                <a:gd name="T104" fmla="*/ 2147483647 w 1224"/>
                <a:gd name="T105" fmla="*/ 2147483647 h 130"/>
                <a:gd name="T106" fmla="*/ 2147483647 w 1224"/>
                <a:gd name="T107" fmla="*/ 2147483647 h 130"/>
                <a:gd name="T108" fmla="*/ 2147483647 w 1224"/>
                <a:gd name="T109" fmla="*/ 2147483647 h 130"/>
                <a:gd name="T110" fmla="*/ 2147483647 w 1224"/>
                <a:gd name="T111" fmla="*/ 2147483647 h 130"/>
                <a:gd name="T112" fmla="*/ 2147483647 w 1224"/>
                <a:gd name="T113" fmla="*/ 2147483647 h 130"/>
                <a:gd name="T114" fmla="*/ 2147483647 w 1224"/>
                <a:gd name="T115" fmla="*/ 2147483647 h 130"/>
                <a:gd name="T116" fmla="*/ 2147483647 w 1224"/>
                <a:gd name="T117" fmla="*/ 2147483647 h 130"/>
                <a:gd name="T118" fmla="*/ 2147483647 w 1224"/>
                <a:gd name="T119" fmla="*/ 2147483647 h 130"/>
                <a:gd name="T120" fmla="*/ 2147483647 w 1224"/>
                <a:gd name="T121" fmla="*/ 2147483647 h 130"/>
                <a:gd name="T122" fmla="*/ 2147483647 w 1224"/>
                <a:gd name="T123" fmla="*/ 2147483647 h 130"/>
                <a:gd name="T124" fmla="*/ 2147483647 w 1224"/>
                <a:gd name="T125" fmla="*/ 2147483647 h 13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24" h="130">
                  <a:moveTo>
                    <a:pt x="0" y="0"/>
                  </a:moveTo>
                  <a:lnTo>
                    <a:pt x="0" y="0"/>
                  </a:lnTo>
                  <a:lnTo>
                    <a:pt x="80" y="0"/>
                  </a:lnTo>
                  <a:lnTo>
                    <a:pt x="95" y="0"/>
                  </a:lnTo>
                  <a:lnTo>
                    <a:pt x="112" y="0"/>
                  </a:lnTo>
                  <a:lnTo>
                    <a:pt x="119" y="0"/>
                  </a:lnTo>
                  <a:lnTo>
                    <a:pt x="132" y="0"/>
                  </a:lnTo>
                  <a:lnTo>
                    <a:pt x="141" y="0"/>
                  </a:lnTo>
                  <a:lnTo>
                    <a:pt x="158" y="0"/>
                  </a:lnTo>
                  <a:lnTo>
                    <a:pt x="158" y="32"/>
                  </a:lnTo>
                  <a:lnTo>
                    <a:pt x="166" y="32"/>
                  </a:lnTo>
                  <a:lnTo>
                    <a:pt x="208" y="32"/>
                  </a:lnTo>
                  <a:lnTo>
                    <a:pt x="208" y="66"/>
                  </a:lnTo>
                  <a:lnTo>
                    <a:pt x="240" y="66"/>
                  </a:lnTo>
                  <a:lnTo>
                    <a:pt x="244" y="66"/>
                  </a:lnTo>
                  <a:lnTo>
                    <a:pt x="257" y="66"/>
                  </a:lnTo>
                  <a:lnTo>
                    <a:pt x="273" y="66"/>
                  </a:lnTo>
                  <a:lnTo>
                    <a:pt x="371" y="66"/>
                  </a:lnTo>
                  <a:lnTo>
                    <a:pt x="426" y="66"/>
                  </a:lnTo>
                  <a:lnTo>
                    <a:pt x="442" y="66"/>
                  </a:lnTo>
                  <a:lnTo>
                    <a:pt x="445" y="66"/>
                  </a:lnTo>
                  <a:lnTo>
                    <a:pt x="462" y="66"/>
                  </a:lnTo>
                  <a:lnTo>
                    <a:pt x="561" y="66"/>
                  </a:lnTo>
                  <a:lnTo>
                    <a:pt x="561" y="130"/>
                  </a:lnTo>
                  <a:lnTo>
                    <a:pt x="575" y="130"/>
                  </a:lnTo>
                  <a:lnTo>
                    <a:pt x="707" y="130"/>
                  </a:lnTo>
                  <a:lnTo>
                    <a:pt x="717" y="130"/>
                  </a:lnTo>
                  <a:lnTo>
                    <a:pt x="726" y="130"/>
                  </a:lnTo>
                  <a:lnTo>
                    <a:pt x="752" y="130"/>
                  </a:lnTo>
                  <a:lnTo>
                    <a:pt x="870" y="130"/>
                  </a:lnTo>
                  <a:lnTo>
                    <a:pt x="928" y="130"/>
                  </a:lnTo>
                  <a:lnTo>
                    <a:pt x="1121" y="130"/>
                  </a:lnTo>
                  <a:lnTo>
                    <a:pt x="1224" y="130"/>
                  </a:lnTo>
                </a:path>
              </a:pathLst>
            </a:custGeom>
            <a:noFill/>
            <a:ln w="12065">
              <a:solidFill>
                <a:srgbClr val="90353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493395" y="475615"/>
              <a:ext cx="4144645" cy="767715"/>
            </a:xfrm>
            <a:custGeom>
              <a:avLst/>
              <a:gdLst>
                <a:gd name="T0" fmla="*/ 0 w 1360"/>
                <a:gd name="T1" fmla="*/ 0 h 252"/>
                <a:gd name="T2" fmla="*/ 2147483647 w 1360"/>
                <a:gd name="T3" fmla="*/ 0 h 252"/>
                <a:gd name="T4" fmla="*/ 2147483647 w 1360"/>
                <a:gd name="T5" fmla="*/ 0 h 252"/>
                <a:gd name="T6" fmla="*/ 2147483647 w 1360"/>
                <a:gd name="T7" fmla="*/ 0 h 252"/>
                <a:gd name="T8" fmla="*/ 2147483647 w 1360"/>
                <a:gd name="T9" fmla="*/ 0 h 252"/>
                <a:gd name="T10" fmla="*/ 2147483647 w 1360"/>
                <a:gd name="T11" fmla="*/ 2147483647 h 252"/>
                <a:gd name="T12" fmla="*/ 2147483647 w 1360"/>
                <a:gd name="T13" fmla="*/ 2147483647 h 252"/>
                <a:gd name="T14" fmla="*/ 2147483647 w 1360"/>
                <a:gd name="T15" fmla="*/ 2147483647 h 252"/>
                <a:gd name="T16" fmla="*/ 2147483647 w 1360"/>
                <a:gd name="T17" fmla="*/ 2147483647 h 252"/>
                <a:gd name="T18" fmla="*/ 2147483647 w 1360"/>
                <a:gd name="T19" fmla="*/ 2147483647 h 252"/>
                <a:gd name="T20" fmla="*/ 2147483647 w 1360"/>
                <a:gd name="T21" fmla="*/ 2147483647 h 252"/>
                <a:gd name="T22" fmla="*/ 2147483647 w 1360"/>
                <a:gd name="T23" fmla="*/ 2147483647 h 252"/>
                <a:gd name="T24" fmla="*/ 2147483647 w 1360"/>
                <a:gd name="T25" fmla="*/ 2147483647 h 252"/>
                <a:gd name="T26" fmla="*/ 2147483647 w 1360"/>
                <a:gd name="T27" fmla="*/ 2147483647 h 252"/>
                <a:gd name="T28" fmla="*/ 2147483647 w 1360"/>
                <a:gd name="T29" fmla="*/ 2147483647 h 252"/>
                <a:gd name="T30" fmla="*/ 2147483647 w 1360"/>
                <a:gd name="T31" fmla="*/ 2147483647 h 252"/>
                <a:gd name="T32" fmla="*/ 2147483647 w 1360"/>
                <a:gd name="T33" fmla="*/ 2147483647 h 252"/>
                <a:gd name="T34" fmla="*/ 2147483647 w 1360"/>
                <a:gd name="T35" fmla="*/ 2147483647 h 252"/>
                <a:gd name="T36" fmla="*/ 2147483647 w 1360"/>
                <a:gd name="T37" fmla="*/ 2147483647 h 252"/>
                <a:gd name="T38" fmla="*/ 2147483647 w 1360"/>
                <a:gd name="T39" fmla="*/ 2147483647 h 252"/>
                <a:gd name="T40" fmla="*/ 2147483647 w 1360"/>
                <a:gd name="T41" fmla="*/ 2147483647 h 252"/>
                <a:gd name="T42" fmla="*/ 2147483647 w 1360"/>
                <a:gd name="T43" fmla="*/ 2147483647 h 252"/>
                <a:gd name="T44" fmla="*/ 2147483647 w 1360"/>
                <a:gd name="T45" fmla="*/ 2147483647 h 252"/>
                <a:gd name="T46" fmla="*/ 2147483647 w 1360"/>
                <a:gd name="T47" fmla="*/ 2147483647 h 252"/>
                <a:gd name="T48" fmla="*/ 2147483647 w 1360"/>
                <a:gd name="T49" fmla="*/ 2147483647 h 252"/>
                <a:gd name="T50" fmla="*/ 2147483647 w 1360"/>
                <a:gd name="T51" fmla="*/ 2147483647 h 252"/>
                <a:gd name="T52" fmla="*/ 2147483647 w 1360"/>
                <a:gd name="T53" fmla="*/ 2147483647 h 252"/>
                <a:gd name="T54" fmla="*/ 2147483647 w 1360"/>
                <a:gd name="T55" fmla="*/ 2147483647 h 252"/>
                <a:gd name="T56" fmla="*/ 2147483647 w 1360"/>
                <a:gd name="T57" fmla="*/ 2147483647 h 252"/>
                <a:gd name="T58" fmla="*/ 2147483647 w 1360"/>
                <a:gd name="T59" fmla="*/ 2147483647 h 252"/>
                <a:gd name="T60" fmla="*/ 2147483647 w 1360"/>
                <a:gd name="T61" fmla="*/ 2147483647 h 252"/>
                <a:gd name="T62" fmla="*/ 2147483647 w 1360"/>
                <a:gd name="T63" fmla="*/ 2147483647 h 252"/>
                <a:gd name="T64" fmla="*/ 2147483647 w 1360"/>
                <a:gd name="T65" fmla="*/ 2147483647 h 252"/>
                <a:gd name="T66" fmla="*/ 2147483647 w 1360"/>
                <a:gd name="T67" fmla="*/ 2147483647 h 252"/>
                <a:gd name="T68" fmla="*/ 2147483647 w 1360"/>
                <a:gd name="T69" fmla="*/ 2147483647 h 252"/>
                <a:gd name="T70" fmla="*/ 2147483647 w 1360"/>
                <a:gd name="T71" fmla="*/ 2147483647 h 252"/>
                <a:gd name="T72" fmla="*/ 2147483647 w 1360"/>
                <a:gd name="T73" fmla="*/ 2147483647 h 252"/>
                <a:gd name="T74" fmla="*/ 2147483647 w 1360"/>
                <a:gd name="T75" fmla="*/ 2147483647 h 252"/>
                <a:gd name="T76" fmla="*/ 2147483647 w 1360"/>
                <a:gd name="T77" fmla="*/ 2147483647 h 252"/>
                <a:gd name="T78" fmla="*/ 2147483647 w 1360"/>
                <a:gd name="T79" fmla="*/ 2147483647 h 252"/>
                <a:gd name="T80" fmla="*/ 2147483647 w 1360"/>
                <a:gd name="T81" fmla="*/ 2147483647 h 252"/>
                <a:gd name="T82" fmla="*/ 2147483647 w 1360"/>
                <a:gd name="T83" fmla="*/ 2147483647 h 252"/>
                <a:gd name="T84" fmla="*/ 2147483647 w 1360"/>
                <a:gd name="T85" fmla="*/ 2147483647 h 252"/>
                <a:gd name="T86" fmla="*/ 2147483647 w 1360"/>
                <a:gd name="T87" fmla="*/ 2147483647 h 252"/>
                <a:gd name="T88" fmla="*/ 2147483647 w 1360"/>
                <a:gd name="T89" fmla="*/ 2147483647 h 252"/>
                <a:gd name="T90" fmla="*/ 2147483647 w 1360"/>
                <a:gd name="T91" fmla="*/ 2147483647 h 252"/>
                <a:gd name="T92" fmla="*/ 2147483647 w 1360"/>
                <a:gd name="T93" fmla="*/ 2147483647 h 252"/>
                <a:gd name="T94" fmla="*/ 2147483647 w 1360"/>
                <a:gd name="T95" fmla="*/ 2147483647 h 252"/>
                <a:gd name="T96" fmla="*/ 2147483647 w 1360"/>
                <a:gd name="T97" fmla="*/ 2147483647 h 252"/>
                <a:gd name="T98" fmla="*/ 2147483647 w 1360"/>
                <a:gd name="T99" fmla="*/ 2147483647 h 252"/>
                <a:gd name="T100" fmla="*/ 2147483647 w 1360"/>
                <a:gd name="T101" fmla="*/ 2147483647 h 252"/>
                <a:gd name="T102" fmla="*/ 2147483647 w 1360"/>
                <a:gd name="T103" fmla="*/ 2147483647 h 252"/>
                <a:gd name="T104" fmla="*/ 2147483647 w 1360"/>
                <a:gd name="T105" fmla="*/ 2147483647 h 252"/>
                <a:gd name="T106" fmla="*/ 2147483647 w 1360"/>
                <a:gd name="T107" fmla="*/ 2147483647 h 252"/>
                <a:gd name="T108" fmla="*/ 2147483647 w 1360"/>
                <a:gd name="T109" fmla="*/ 2147483647 h 252"/>
                <a:gd name="T110" fmla="*/ 2147483647 w 1360"/>
                <a:gd name="T111" fmla="*/ 2147483647 h 252"/>
                <a:gd name="T112" fmla="*/ 2147483647 w 1360"/>
                <a:gd name="T113" fmla="*/ 2147483647 h 252"/>
                <a:gd name="T114" fmla="*/ 2147483647 w 1360"/>
                <a:gd name="T115" fmla="*/ 2147483647 h 252"/>
                <a:gd name="T116" fmla="*/ 2147483647 w 1360"/>
                <a:gd name="T117" fmla="*/ 2147483647 h 252"/>
                <a:gd name="T118" fmla="*/ 2147483647 w 1360"/>
                <a:gd name="T119" fmla="*/ 2147483647 h 25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360" h="252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108" y="0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15" y="6"/>
                  </a:lnTo>
                  <a:lnTo>
                    <a:pt x="121" y="6"/>
                  </a:lnTo>
                  <a:lnTo>
                    <a:pt x="130" y="6"/>
                  </a:lnTo>
                  <a:lnTo>
                    <a:pt x="165" y="6"/>
                  </a:lnTo>
                  <a:lnTo>
                    <a:pt x="170" y="6"/>
                  </a:lnTo>
                  <a:lnTo>
                    <a:pt x="170" y="12"/>
                  </a:lnTo>
                  <a:lnTo>
                    <a:pt x="174" y="12"/>
                  </a:lnTo>
                  <a:lnTo>
                    <a:pt x="181" y="12"/>
                  </a:lnTo>
                  <a:lnTo>
                    <a:pt x="184" y="12"/>
                  </a:lnTo>
                  <a:lnTo>
                    <a:pt x="184" y="19"/>
                  </a:lnTo>
                  <a:lnTo>
                    <a:pt x="203" y="19"/>
                  </a:lnTo>
                  <a:lnTo>
                    <a:pt x="203" y="26"/>
                  </a:lnTo>
                  <a:lnTo>
                    <a:pt x="204" y="26"/>
                  </a:lnTo>
                  <a:lnTo>
                    <a:pt x="204" y="32"/>
                  </a:lnTo>
                  <a:lnTo>
                    <a:pt x="211" y="32"/>
                  </a:lnTo>
                  <a:lnTo>
                    <a:pt x="223" y="32"/>
                  </a:lnTo>
                  <a:lnTo>
                    <a:pt x="226" y="32"/>
                  </a:lnTo>
                  <a:lnTo>
                    <a:pt x="237" y="32"/>
                  </a:lnTo>
                  <a:lnTo>
                    <a:pt x="244" y="32"/>
                  </a:lnTo>
                  <a:lnTo>
                    <a:pt x="244" y="39"/>
                  </a:lnTo>
                  <a:lnTo>
                    <a:pt x="263" y="39"/>
                  </a:lnTo>
                  <a:lnTo>
                    <a:pt x="267" y="39"/>
                  </a:lnTo>
                  <a:lnTo>
                    <a:pt x="270" y="39"/>
                  </a:lnTo>
                  <a:lnTo>
                    <a:pt x="273" y="39"/>
                  </a:lnTo>
                  <a:lnTo>
                    <a:pt x="274" y="39"/>
                  </a:lnTo>
                  <a:lnTo>
                    <a:pt x="274" y="46"/>
                  </a:lnTo>
                  <a:lnTo>
                    <a:pt x="276" y="46"/>
                  </a:lnTo>
                  <a:lnTo>
                    <a:pt x="281" y="46"/>
                  </a:lnTo>
                  <a:lnTo>
                    <a:pt x="281" y="54"/>
                  </a:lnTo>
                  <a:lnTo>
                    <a:pt x="286" y="54"/>
                  </a:lnTo>
                  <a:lnTo>
                    <a:pt x="303" y="54"/>
                  </a:lnTo>
                  <a:lnTo>
                    <a:pt x="305" y="54"/>
                  </a:lnTo>
                  <a:lnTo>
                    <a:pt x="305" y="61"/>
                  </a:lnTo>
                  <a:lnTo>
                    <a:pt x="306" y="61"/>
                  </a:lnTo>
                  <a:lnTo>
                    <a:pt x="306" y="68"/>
                  </a:lnTo>
                  <a:lnTo>
                    <a:pt x="319" y="68"/>
                  </a:lnTo>
                  <a:lnTo>
                    <a:pt x="330" y="68"/>
                  </a:lnTo>
                  <a:lnTo>
                    <a:pt x="330" y="76"/>
                  </a:lnTo>
                  <a:lnTo>
                    <a:pt x="357" y="76"/>
                  </a:lnTo>
                  <a:lnTo>
                    <a:pt x="362" y="76"/>
                  </a:lnTo>
                  <a:lnTo>
                    <a:pt x="365" y="76"/>
                  </a:lnTo>
                  <a:lnTo>
                    <a:pt x="365" y="84"/>
                  </a:lnTo>
                  <a:lnTo>
                    <a:pt x="394" y="84"/>
                  </a:lnTo>
                  <a:lnTo>
                    <a:pt x="394" y="92"/>
                  </a:lnTo>
                  <a:lnTo>
                    <a:pt x="397" y="92"/>
                  </a:lnTo>
                  <a:lnTo>
                    <a:pt x="397" y="99"/>
                  </a:lnTo>
                  <a:lnTo>
                    <a:pt x="400" y="99"/>
                  </a:lnTo>
                  <a:lnTo>
                    <a:pt x="401" y="99"/>
                  </a:lnTo>
                  <a:lnTo>
                    <a:pt x="405" y="99"/>
                  </a:lnTo>
                  <a:lnTo>
                    <a:pt x="408" y="99"/>
                  </a:lnTo>
                  <a:lnTo>
                    <a:pt x="415" y="99"/>
                  </a:lnTo>
                  <a:lnTo>
                    <a:pt x="427" y="99"/>
                  </a:lnTo>
                  <a:lnTo>
                    <a:pt x="436" y="99"/>
                  </a:lnTo>
                  <a:lnTo>
                    <a:pt x="437" y="99"/>
                  </a:lnTo>
                  <a:lnTo>
                    <a:pt x="448" y="99"/>
                  </a:lnTo>
                  <a:lnTo>
                    <a:pt x="449" y="99"/>
                  </a:lnTo>
                  <a:lnTo>
                    <a:pt x="458" y="99"/>
                  </a:lnTo>
                  <a:lnTo>
                    <a:pt x="459" y="99"/>
                  </a:lnTo>
                  <a:lnTo>
                    <a:pt x="511" y="99"/>
                  </a:lnTo>
                  <a:lnTo>
                    <a:pt x="514" y="99"/>
                  </a:lnTo>
                  <a:lnTo>
                    <a:pt x="517" y="99"/>
                  </a:lnTo>
                  <a:lnTo>
                    <a:pt x="520" y="99"/>
                  </a:lnTo>
                  <a:lnTo>
                    <a:pt x="524" y="99"/>
                  </a:lnTo>
                  <a:lnTo>
                    <a:pt x="527" y="99"/>
                  </a:lnTo>
                  <a:lnTo>
                    <a:pt x="534" y="99"/>
                  </a:lnTo>
                  <a:lnTo>
                    <a:pt x="536" y="99"/>
                  </a:lnTo>
                  <a:lnTo>
                    <a:pt x="546" y="99"/>
                  </a:lnTo>
                  <a:lnTo>
                    <a:pt x="550" y="99"/>
                  </a:lnTo>
                  <a:lnTo>
                    <a:pt x="561" y="99"/>
                  </a:lnTo>
                  <a:lnTo>
                    <a:pt x="561" y="110"/>
                  </a:lnTo>
                  <a:lnTo>
                    <a:pt x="568" y="110"/>
                  </a:lnTo>
                  <a:lnTo>
                    <a:pt x="571" y="110"/>
                  </a:lnTo>
                  <a:lnTo>
                    <a:pt x="571" y="121"/>
                  </a:lnTo>
                  <a:lnTo>
                    <a:pt x="582" y="121"/>
                  </a:lnTo>
                  <a:lnTo>
                    <a:pt x="582" y="132"/>
                  </a:lnTo>
                  <a:lnTo>
                    <a:pt x="583" y="132"/>
                  </a:lnTo>
                  <a:lnTo>
                    <a:pt x="587" y="132"/>
                  </a:lnTo>
                  <a:lnTo>
                    <a:pt x="594" y="132"/>
                  </a:lnTo>
                  <a:lnTo>
                    <a:pt x="599" y="132"/>
                  </a:lnTo>
                  <a:lnTo>
                    <a:pt x="607" y="132"/>
                  </a:lnTo>
                  <a:lnTo>
                    <a:pt x="643" y="132"/>
                  </a:lnTo>
                  <a:lnTo>
                    <a:pt x="643" y="144"/>
                  </a:lnTo>
                  <a:lnTo>
                    <a:pt x="682" y="144"/>
                  </a:lnTo>
                  <a:lnTo>
                    <a:pt x="683" y="144"/>
                  </a:lnTo>
                  <a:lnTo>
                    <a:pt x="684" y="144"/>
                  </a:lnTo>
                  <a:lnTo>
                    <a:pt x="701" y="144"/>
                  </a:lnTo>
                  <a:lnTo>
                    <a:pt x="701" y="157"/>
                  </a:lnTo>
                  <a:lnTo>
                    <a:pt x="709" y="157"/>
                  </a:lnTo>
                  <a:lnTo>
                    <a:pt x="709" y="171"/>
                  </a:lnTo>
                  <a:lnTo>
                    <a:pt x="712" y="171"/>
                  </a:lnTo>
                  <a:lnTo>
                    <a:pt x="742" y="171"/>
                  </a:lnTo>
                  <a:lnTo>
                    <a:pt x="743" y="171"/>
                  </a:lnTo>
                  <a:lnTo>
                    <a:pt x="748" y="171"/>
                  </a:lnTo>
                  <a:lnTo>
                    <a:pt x="775" y="171"/>
                  </a:lnTo>
                  <a:lnTo>
                    <a:pt x="778" y="171"/>
                  </a:lnTo>
                  <a:lnTo>
                    <a:pt x="778" y="186"/>
                  </a:lnTo>
                  <a:lnTo>
                    <a:pt x="785" y="186"/>
                  </a:lnTo>
                  <a:lnTo>
                    <a:pt x="785" y="202"/>
                  </a:lnTo>
                  <a:lnTo>
                    <a:pt x="805" y="202"/>
                  </a:lnTo>
                  <a:lnTo>
                    <a:pt x="810" y="202"/>
                  </a:lnTo>
                  <a:lnTo>
                    <a:pt x="817" y="202"/>
                  </a:lnTo>
                  <a:lnTo>
                    <a:pt x="825" y="202"/>
                  </a:lnTo>
                  <a:lnTo>
                    <a:pt x="827" y="202"/>
                  </a:lnTo>
                  <a:lnTo>
                    <a:pt x="891" y="202"/>
                  </a:lnTo>
                  <a:lnTo>
                    <a:pt x="903" y="202"/>
                  </a:lnTo>
                  <a:lnTo>
                    <a:pt x="931" y="202"/>
                  </a:lnTo>
                  <a:lnTo>
                    <a:pt x="946" y="202"/>
                  </a:lnTo>
                  <a:lnTo>
                    <a:pt x="946" y="223"/>
                  </a:lnTo>
                  <a:lnTo>
                    <a:pt x="949" y="223"/>
                  </a:lnTo>
                  <a:lnTo>
                    <a:pt x="950" y="223"/>
                  </a:lnTo>
                  <a:lnTo>
                    <a:pt x="971" y="223"/>
                  </a:lnTo>
                  <a:lnTo>
                    <a:pt x="978" y="223"/>
                  </a:lnTo>
                  <a:lnTo>
                    <a:pt x="1003" y="223"/>
                  </a:lnTo>
                  <a:lnTo>
                    <a:pt x="1003" y="252"/>
                  </a:lnTo>
                  <a:lnTo>
                    <a:pt x="1032" y="252"/>
                  </a:lnTo>
                  <a:lnTo>
                    <a:pt x="1033" y="252"/>
                  </a:lnTo>
                  <a:lnTo>
                    <a:pt x="1051" y="252"/>
                  </a:lnTo>
                  <a:lnTo>
                    <a:pt x="1071" y="252"/>
                  </a:lnTo>
                  <a:lnTo>
                    <a:pt x="1098" y="252"/>
                  </a:lnTo>
                  <a:lnTo>
                    <a:pt x="1121" y="252"/>
                  </a:lnTo>
                  <a:lnTo>
                    <a:pt x="1122" y="252"/>
                  </a:lnTo>
                  <a:lnTo>
                    <a:pt x="1128" y="252"/>
                  </a:lnTo>
                  <a:lnTo>
                    <a:pt x="1129" y="252"/>
                  </a:lnTo>
                  <a:lnTo>
                    <a:pt x="1135" y="252"/>
                  </a:lnTo>
                  <a:lnTo>
                    <a:pt x="1141" y="252"/>
                  </a:lnTo>
                  <a:lnTo>
                    <a:pt x="1155" y="252"/>
                  </a:lnTo>
                  <a:lnTo>
                    <a:pt x="1181" y="252"/>
                  </a:lnTo>
                  <a:lnTo>
                    <a:pt x="1199" y="252"/>
                  </a:lnTo>
                  <a:lnTo>
                    <a:pt x="1217" y="252"/>
                  </a:lnTo>
                  <a:lnTo>
                    <a:pt x="1360" y="252"/>
                  </a:lnTo>
                </a:path>
              </a:pathLst>
            </a:custGeom>
            <a:noFill/>
            <a:ln w="12065">
              <a:solidFill>
                <a:srgbClr val="55752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493395" y="475615"/>
              <a:ext cx="3919220" cy="1383030"/>
            </a:xfrm>
            <a:custGeom>
              <a:avLst/>
              <a:gdLst>
                <a:gd name="T0" fmla="*/ 0 w 1286"/>
                <a:gd name="T1" fmla="*/ 0 h 454"/>
                <a:gd name="T2" fmla="*/ 2147483647 w 1286"/>
                <a:gd name="T3" fmla="*/ 0 h 454"/>
                <a:gd name="T4" fmla="*/ 2147483647 w 1286"/>
                <a:gd name="T5" fmla="*/ 2147483647 h 454"/>
                <a:gd name="T6" fmla="*/ 2147483647 w 1286"/>
                <a:gd name="T7" fmla="*/ 2147483647 h 454"/>
                <a:gd name="T8" fmla="*/ 2147483647 w 1286"/>
                <a:gd name="T9" fmla="*/ 2147483647 h 454"/>
                <a:gd name="T10" fmla="*/ 2147483647 w 1286"/>
                <a:gd name="T11" fmla="*/ 2147483647 h 454"/>
                <a:gd name="T12" fmla="*/ 2147483647 w 1286"/>
                <a:gd name="T13" fmla="*/ 2147483647 h 454"/>
                <a:gd name="T14" fmla="*/ 2147483647 w 1286"/>
                <a:gd name="T15" fmla="*/ 2147483647 h 454"/>
                <a:gd name="T16" fmla="*/ 2147483647 w 1286"/>
                <a:gd name="T17" fmla="*/ 2147483647 h 454"/>
                <a:gd name="T18" fmla="*/ 2147483647 w 1286"/>
                <a:gd name="T19" fmla="*/ 2147483647 h 454"/>
                <a:gd name="T20" fmla="*/ 2147483647 w 1286"/>
                <a:gd name="T21" fmla="*/ 2147483647 h 454"/>
                <a:gd name="T22" fmla="*/ 2147483647 w 1286"/>
                <a:gd name="T23" fmla="*/ 2147483647 h 454"/>
                <a:gd name="T24" fmla="*/ 2147483647 w 1286"/>
                <a:gd name="T25" fmla="*/ 2147483647 h 454"/>
                <a:gd name="T26" fmla="*/ 2147483647 w 1286"/>
                <a:gd name="T27" fmla="*/ 2147483647 h 454"/>
                <a:gd name="T28" fmla="*/ 2147483647 w 1286"/>
                <a:gd name="T29" fmla="*/ 2147483647 h 454"/>
                <a:gd name="T30" fmla="*/ 2147483647 w 1286"/>
                <a:gd name="T31" fmla="*/ 2147483647 h 454"/>
                <a:gd name="T32" fmla="*/ 2147483647 w 1286"/>
                <a:gd name="T33" fmla="*/ 2147483647 h 454"/>
                <a:gd name="T34" fmla="*/ 2147483647 w 1286"/>
                <a:gd name="T35" fmla="*/ 2147483647 h 454"/>
                <a:gd name="T36" fmla="*/ 2147483647 w 1286"/>
                <a:gd name="T37" fmla="*/ 2147483647 h 454"/>
                <a:gd name="T38" fmla="*/ 2147483647 w 1286"/>
                <a:gd name="T39" fmla="*/ 2147483647 h 454"/>
                <a:gd name="T40" fmla="*/ 2147483647 w 1286"/>
                <a:gd name="T41" fmla="*/ 2147483647 h 454"/>
                <a:gd name="T42" fmla="*/ 2147483647 w 1286"/>
                <a:gd name="T43" fmla="*/ 2147483647 h 454"/>
                <a:gd name="T44" fmla="*/ 2147483647 w 1286"/>
                <a:gd name="T45" fmla="*/ 2147483647 h 454"/>
                <a:gd name="T46" fmla="*/ 2147483647 w 1286"/>
                <a:gd name="T47" fmla="*/ 2147483647 h 454"/>
                <a:gd name="T48" fmla="*/ 2147483647 w 1286"/>
                <a:gd name="T49" fmla="*/ 2147483647 h 454"/>
                <a:gd name="T50" fmla="*/ 2147483647 w 1286"/>
                <a:gd name="T51" fmla="*/ 2147483647 h 454"/>
                <a:gd name="T52" fmla="*/ 2147483647 w 1286"/>
                <a:gd name="T53" fmla="*/ 2147483647 h 454"/>
                <a:gd name="T54" fmla="*/ 2147483647 w 1286"/>
                <a:gd name="T55" fmla="*/ 2147483647 h 454"/>
                <a:gd name="T56" fmla="*/ 2147483647 w 1286"/>
                <a:gd name="T57" fmla="*/ 2147483647 h 454"/>
                <a:gd name="T58" fmla="*/ 2147483647 w 1286"/>
                <a:gd name="T59" fmla="*/ 2147483647 h 454"/>
                <a:gd name="T60" fmla="*/ 2147483647 w 1286"/>
                <a:gd name="T61" fmla="*/ 2147483647 h 454"/>
                <a:gd name="T62" fmla="*/ 2147483647 w 1286"/>
                <a:gd name="T63" fmla="*/ 2147483647 h 454"/>
                <a:gd name="T64" fmla="*/ 2147483647 w 1286"/>
                <a:gd name="T65" fmla="*/ 2147483647 h 454"/>
                <a:gd name="T66" fmla="*/ 2147483647 w 1286"/>
                <a:gd name="T67" fmla="*/ 2147483647 h 454"/>
                <a:gd name="T68" fmla="*/ 2147483647 w 1286"/>
                <a:gd name="T69" fmla="*/ 2147483647 h 454"/>
                <a:gd name="T70" fmla="*/ 2147483647 w 1286"/>
                <a:gd name="T71" fmla="*/ 2147483647 h 454"/>
                <a:gd name="T72" fmla="*/ 2147483647 w 1286"/>
                <a:gd name="T73" fmla="*/ 2147483647 h 454"/>
                <a:gd name="T74" fmla="*/ 2147483647 w 1286"/>
                <a:gd name="T75" fmla="*/ 2147483647 h 454"/>
                <a:gd name="T76" fmla="*/ 2147483647 w 1286"/>
                <a:gd name="T77" fmla="*/ 2147483647 h 454"/>
                <a:gd name="T78" fmla="*/ 2147483647 w 1286"/>
                <a:gd name="T79" fmla="*/ 2147483647 h 454"/>
                <a:gd name="T80" fmla="*/ 2147483647 w 1286"/>
                <a:gd name="T81" fmla="*/ 2147483647 h 454"/>
                <a:gd name="T82" fmla="*/ 2147483647 w 1286"/>
                <a:gd name="T83" fmla="*/ 2147483647 h 454"/>
                <a:gd name="T84" fmla="*/ 2147483647 w 1286"/>
                <a:gd name="T85" fmla="*/ 2147483647 h 454"/>
                <a:gd name="T86" fmla="*/ 2147483647 w 1286"/>
                <a:gd name="T87" fmla="*/ 2147483647 h 454"/>
                <a:gd name="T88" fmla="*/ 2147483647 w 1286"/>
                <a:gd name="T89" fmla="*/ 2147483647 h 454"/>
                <a:gd name="T90" fmla="*/ 2147483647 w 1286"/>
                <a:gd name="T91" fmla="*/ 2147483647 h 454"/>
                <a:gd name="T92" fmla="*/ 2147483647 w 1286"/>
                <a:gd name="T93" fmla="*/ 2147483647 h 454"/>
                <a:gd name="T94" fmla="*/ 2147483647 w 1286"/>
                <a:gd name="T95" fmla="*/ 2147483647 h 454"/>
                <a:gd name="T96" fmla="*/ 2147483647 w 1286"/>
                <a:gd name="T97" fmla="*/ 2147483647 h 454"/>
                <a:gd name="T98" fmla="*/ 2147483647 w 1286"/>
                <a:gd name="T99" fmla="*/ 2147483647 h 454"/>
                <a:gd name="T100" fmla="*/ 2147483647 w 1286"/>
                <a:gd name="T101" fmla="*/ 2147483647 h 454"/>
                <a:gd name="T102" fmla="*/ 2147483647 w 1286"/>
                <a:gd name="T103" fmla="*/ 2147483647 h 454"/>
                <a:gd name="T104" fmla="*/ 2147483647 w 1286"/>
                <a:gd name="T105" fmla="*/ 2147483647 h 454"/>
                <a:gd name="T106" fmla="*/ 2147483647 w 1286"/>
                <a:gd name="T107" fmla="*/ 2147483647 h 4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86" h="454">
                  <a:moveTo>
                    <a:pt x="0" y="0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43" y="5"/>
                  </a:lnTo>
                  <a:lnTo>
                    <a:pt x="48" y="5"/>
                  </a:lnTo>
                  <a:lnTo>
                    <a:pt x="61" y="5"/>
                  </a:lnTo>
                  <a:lnTo>
                    <a:pt x="61" y="11"/>
                  </a:lnTo>
                  <a:lnTo>
                    <a:pt x="68" y="11"/>
                  </a:lnTo>
                  <a:lnTo>
                    <a:pt x="68" y="16"/>
                  </a:lnTo>
                  <a:lnTo>
                    <a:pt x="89" y="16"/>
                  </a:lnTo>
                  <a:lnTo>
                    <a:pt x="89" y="21"/>
                  </a:lnTo>
                  <a:lnTo>
                    <a:pt x="90" y="21"/>
                  </a:lnTo>
                  <a:lnTo>
                    <a:pt x="90" y="27"/>
                  </a:lnTo>
                  <a:lnTo>
                    <a:pt x="92" y="27"/>
                  </a:lnTo>
                  <a:lnTo>
                    <a:pt x="92" y="32"/>
                  </a:lnTo>
                  <a:lnTo>
                    <a:pt x="93" y="32"/>
                  </a:lnTo>
                  <a:lnTo>
                    <a:pt x="98" y="32"/>
                  </a:lnTo>
                  <a:lnTo>
                    <a:pt x="98" y="38"/>
                  </a:lnTo>
                  <a:lnTo>
                    <a:pt x="112" y="38"/>
                  </a:lnTo>
                  <a:lnTo>
                    <a:pt x="117" y="38"/>
                  </a:lnTo>
                  <a:lnTo>
                    <a:pt x="124" y="38"/>
                  </a:lnTo>
                  <a:lnTo>
                    <a:pt x="126" y="38"/>
                  </a:lnTo>
                  <a:lnTo>
                    <a:pt x="130" y="38"/>
                  </a:lnTo>
                  <a:lnTo>
                    <a:pt x="134" y="38"/>
                  </a:lnTo>
                  <a:lnTo>
                    <a:pt x="134" y="43"/>
                  </a:lnTo>
                  <a:lnTo>
                    <a:pt x="138" y="43"/>
                  </a:lnTo>
                  <a:lnTo>
                    <a:pt x="140" y="43"/>
                  </a:lnTo>
                  <a:lnTo>
                    <a:pt x="142" y="43"/>
                  </a:lnTo>
                  <a:lnTo>
                    <a:pt x="144" y="43"/>
                  </a:lnTo>
                  <a:lnTo>
                    <a:pt x="145" y="43"/>
                  </a:lnTo>
                  <a:lnTo>
                    <a:pt x="148" y="43"/>
                  </a:lnTo>
                  <a:lnTo>
                    <a:pt x="148" y="49"/>
                  </a:lnTo>
                  <a:lnTo>
                    <a:pt x="153" y="49"/>
                  </a:lnTo>
                  <a:lnTo>
                    <a:pt x="161" y="49"/>
                  </a:lnTo>
                  <a:lnTo>
                    <a:pt x="162" y="49"/>
                  </a:lnTo>
                  <a:lnTo>
                    <a:pt x="162" y="55"/>
                  </a:lnTo>
                  <a:lnTo>
                    <a:pt x="170" y="55"/>
                  </a:lnTo>
                  <a:lnTo>
                    <a:pt x="173" y="55"/>
                  </a:lnTo>
                  <a:lnTo>
                    <a:pt x="175" y="55"/>
                  </a:lnTo>
                  <a:lnTo>
                    <a:pt x="177" y="55"/>
                  </a:lnTo>
                  <a:lnTo>
                    <a:pt x="180" y="55"/>
                  </a:lnTo>
                  <a:lnTo>
                    <a:pt x="187" y="55"/>
                  </a:lnTo>
                  <a:lnTo>
                    <a:pt x="189" y="55"/>
                  </a:lnTo>
                  <a:lnTo>
                    <a:pt x="189" y="62"/>
                  </a:lnTo>
                  <a:lnTo>
                    <a:pt x="202" y="62"/>
                  </a:lnTo>
                  <a:lnTo>
                    <a:pt x="204" y="62"/>
                  </a:lnTo>
                  <a:lnTo>
                    <a:pt x="204" y="68"/>
                  </a:lnTo>
                  <a:lnTo>
                    <a:pt x="210" y="68"/>
                  </a:lnTo>
                  <a:lnTo>
                    <a:pt x="210" y="75"/>
                  </a:lnTo>
                  <a:lnTo>
                    <a:pt x="211" y="75"/>
                  </a:lnTo>
                  <a:lnTo>
                    <a:pt x="214" y="75"/>
                  </a:lnTo>
                  <a:lnTo>
                    <a:pt x="218" y="75"/>
                  </a:lnTo>
                  <a:lnTo>
                    <a:pt x="218" y="82"/>
                  </a:lnTo>
                  <a:lnTo>
                    <a:pt x="231" y="82"/>
                  </a:lnTo>
                  <a:lnTo>
                    <a:pt x="238" y="82"/>
                  </a:lnTo>
                  <a:lnTo>
                    <a:pt x="238" y="88"/>
                  </a:lnTo>
                  <a:lnTo>
                    <a:pt x="245" y="88"/>
                  </a:lnTo>
                  <a:lnTo>
                    <a:pt x="253" y="88"/>
                  </a:lnTo>
                  <a:lnTo>
                    <a:pt x="259" y="88"/>
                  </a:lnTo>
                  <a:lnTo>
                    <a:pt x="260" y="88"/>
                  </a:lnTo>
                  <a:lnTo>
                    <a:pt x="260" y="95"/>
                  </a:lnTo>
                  <a:lnTo>
                    <a:pt x="261" y="95"/>
                  </a:lnTo>
                  <a:lnTo>
                    <a:pt x="261" y="103"/>
                  </a:lnTo>
                  <a:lnTo>
                    <a:pt x="266" y="103"/>
                  </a:lnTo>
                  <a:lnTo>
                    <a:pt x="266" y="110"/>
                  </a:lnTo>
                  <a:lnTo>
                    <a:pt x="271" y="110"/>
                  </a:lnTo>
                  <a:lnTo>
                    <a:pt x="271" y="117"/>
                  </a:lnTo>
                  <a:lnTo>
                    <a:pt x="273" y="117"/>
                  </a:lnTo>
                  <a:lnTo>
                    <a:pt x="273" y="124"/>
                  </a:lnTo>
                  <a:lnTo>
                    <a:pt x="276" y="124"/>
                  </a:lnTo>
                  <a:lnTo>
                    <a:pt x="282" y="124"/>
                  </a:lnTo>
                  <a:lnTo>
                    <a:pt x="283" y="124"/>
                  </a:lnTo>
                  <a:lnTo>
                    <a:pt x="283" y="132"/>
                  </a:lnTo>
                  <a:lnTo>
                    <a:pt x="284" y="132"/>
                  </a:lnTo>
                  <a:lnTo>
                    <a:pt x="287" y="132"/>
                  </a:lnTo>
                  <a:lnTo>
                    <a:pt x="294" y="132"/>
                  </a:lnTo>
                  <a:lnTo>
                    <a:pt x="297" y="132"/>
                  </a:lnTo>
                  <a:lnTo>
                    <a:pt x="300" y="132"/>
                  </a:lnTo>
                  <a:lnTo>
                    <a:pt x="302" y="132"/>
                  </a:lnTo>
                  <a:lnTo>
                    <a:pt x="315" y="132"/>
                  </a:lnTo>
                  <a:lnTo>
                    <a:pt x="319" y="132"/>
                  </a:lnTo>
                  <a:lnTo>
                    <a:pt x="319" y="140"/>
                  </a:lnTo>
                  <a:lnTo>
                    <a:pt x="323" y="140"/>
                  </a:lnTo>
                  <a:lnTo>
                    <a:pt x="330" y="140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39" y="148"/>
                  </a:lnTo>
                  <a:lnTo>
                    <a:pt x="361" y="148"/>
                  </a:lnTo>
                  <a:lnTo>
                    <a:pt x="361" y="157"/>
                  </a:lnTo>
                  <a:lnTo>
                    <a:pt x="366" y="157"/>
                  </a:lnTo>
                  <a:lnTo>
                    <a:pt x="366" y="165"/>
                  </a:lnTo>
                  <a:lnTo>
                    <a:pt x="368" y="165"/>
                  </a:lnTo>
                  <a:lnTo>
                    <a:pt x="421" y="165"/>
                  </a:lnTo>
                  <a:lnTo>
                    <a:pt x="436" y="165"/>
                  </a:lnTo>
                  <a:lnTo>
                    <a:pt x="436" y="174"/>
                  </a:lnTo>
                  <a:lnTo>
                    <a:pt x="445" y="174"/>
                  </a:lnTo>
                  <a:lnTo>
                    <a:pt x="445" y="183"/>
                  </a:lnTo>
                  <a:lnTo>
                    <a:pt x="447" y="183"/>
                  </a:lnTo>
                  <a:lnTo>
                    <a:pt x="449" y="183"/>
                  </a:lnTo>
                  <a:lnTo>
                    <a:pt x="449" y="192"/>
                  </a:lnTo>
                  <a:lnTo>
                    <a:pt x="451" y="192"/>
                  </a:lnTo>
                  <a:lnTo>
                    <a:pt x="458" y="192"/>
                  </a:lnTo>
                  <a:lnTo>
                    <a:pt x="465" y="192"/>
                  </a:lnTo>
                  <a:lnTo>
                    <a:pt x="467" y="192"/>
                  </a:lnTo>
                  <a:lnTo>
                    <a:pt x="492" y="192"/>
                  </a:lnTo>
                  <a:lnTo>
                    <a:pt x="509" y="192"/>
                  </a:lnTo>
                  <a:lnTo>
                    <a:pt x="517" y="192"/>
                  </a:lnTo>
                  <a:lnTo>
                    <a:pt x="518" y="192"/>
                  </a:lnTo>
                  <a:lnTo>
                    <a:pt x="528" y="192"/>
                  </a:lnTo>
                  <a:lnTo>
                    <a:pt x="528" y="203"/>
                  </a:lnTo>
                  <a:lnTo>
                    <a:pt x="540" y="203"/>
                  </a:lnTo>
                  <a:lnTo>
                    <a:pt x="556" y="203"/>
                  </a:lnTo>
                  <a:lnTo>
                    <a:pt x="559" y="203"/>
                  </a:lnTo>
                  <a:lnTo>
                    <a:pt x="569" y="203"/>
                  </a:lnTo>
                  <a:lnTo>
                    <a:pt x="570" y="203"/>
                  </a:lnTo>
                  <a:lnTo>
                    <a:pt x="570" y="214"/>
                  </a:lnTo>
                  <a:lnTo>
                    <a:pt x="574" y="214"/>
                  </a:lnTo>
                  <a:lnTo>
                    <a:pt x="574" y="226"/>
                  </a:lnTo>
                  <a:lnTo>
                    <a:pt x="584" y="226"/>
                  </a:lnTo>
                  <a:lnTo>
                    <a:pt x="587" y="226"/>
                  </a:lnTo>
                  <a:lnTo>
                    <a:pt x="590" y="226"/>
                  </a:lnTo>
                  <a:lnTo>
                    <a:pt x="592" y="226"/>
                  </a:lnTo>
                  <a:lnTo>
                    <a:pt x="593" y="226"/>
                  </a:lnTo>
                  <a:lnTo>
                    <a:pt x="595" y="226"/>
                  </a:lnTo>
                  <a:lnTo>
                    <a:pt x="597" y="226"/>
                  </a:lnTo>
                  <a:lnTo>
                    <a:pt x="612" y="226"/>
                  </a:lnTo>
                  <a:lnTo>
                    <a:pt x="625" y="226"/>
                  </a:lnTo>
                  <a:lnTo>
                    <a:pt x="655" y="226"/>
                  </a:lnTo>
                  <a:lnTo>
                    <a:pt x="659" y="226"/>
                  </a:lnTo>
                  <a:lnTo>
                    <a:pt x="675" y="226"/>
                  </a:lnTo>
                  <a:lnTo>
                    <a:pt x="677" y="226"/>
                  </a:lnTo>
                  <a:lnTo>
                    <a:pt x="704" y="226"/>
                  </a:lnTo>
                  <a:lnTo>
                    <a:pt x="705" y="226"/>
                  </a:lnTo>
                  <a:lnTo>
                    <a:pt x="718" y="226"/>
                  </a:lnTo>
                  <a:lnTo>
                    <a:pt x="722" y="226"/>
                  </a:lnTo>
                  <a:lnTo>
                    <a:pt x="724" y="226"/>
                  </a:lnTo>
                  <a:lnTo>
                    <a:pt x="726" y="226"/>
                  </a:lnTo>
                  <a:lnTo>
                    <a:pt x="756" y="226"/>
                  </a:lnTo>
                  <a:lnTo>
                    <a:pt x="768" y="226"/>
                  </a:lnTo>
                  <a:lnTo>
                    <a:pt x="769" y="226"/>
                  </a:lnTo>
                  <a:lnTo>
                    <a:pt x="779" y="226"/>
                  </a:lnTo>
                  <a:lnTo>
                    <a:pt x="787" y="226"/>
                  </a:lnTo>
                  <a:lnTo>
                    <a:pt x="787" y="254"/>
                  </a:lnTo>
                  <a:lnTo>
                    <a:pt x="799" y="254"/>
                  </a:lnTo>
                  <a:lnTo>
                    <a:pt x="810" y="254"/>
                  </a:lnTo>
                  <a:lnTo>
                    <a:pt x="811" y="254"/>
                  </a:lnTo>
                  <a:lnTo>
                    <a:pt x="821" y="254"/>
                  </a:lnTo>
                  <a:lnTo>
                    <a:pt x="826" y="254"/>
                  </a:lnTo>
                  <a:lnTo>
                    <a:pt x="826" y="292"/>
                  </a:lnTo>
                  <a:lnTo>
                    <a:pt x="831" y="292"/>
                  </a:lnTo>
                  <a:lnTo>
                    <a:pt x="831" y="329"/>
                  </a:lnTo>
                  <a:lnTo>
                    <a:pt x="852" y="329"/>
                  </a:lnTo>
                  <a:lnTo>
                    <a:pt x="888" y="329"/>
                  </a:lnTo>
                  <a:lnTo>
                    <a:pt x="914" y="329"/>
                  </a:lnTo>
                  <a:lnTo>
                    <a:pt x="932" y="329"/>
                  </a:lnTo>
                  <a:lnTo>
                    <a:pt x="934" y="329"/>
                  </a:lnTo>
                  <a:lnTo>
                    <a:pt x="967" y="329"/>
                  </a:lnTo>
                  <a:lnTo>
                    <a:pt x="990" y="329"/>
                  </a:lnTo>
                  <a:lnTo>
                    <a:pt x="1044" y="329"/>
                  </a:lnTo>
                  <a:lnTo>
                    <a:pt x="1044" y="454"/>
                  </a:lnTo>
                  <a:lnTo>
                    <a:pt x="1045" y="454"/>
                  </a:lnTo>
                  <a:lnTo>
                    <a:pt x="1286" y="454"/>
                  </a:lnTo>
                </a:path>
              </a:pathLst>
            </a:custGeom>
            <a:noFill/>
            <a:ln w="12065">
              <a:solidFill>
                <a:srgbClr val="E37E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6154" name="Line 159"/>
            <p:cNvCxnSpPr>
              <a:cxnSpLocks noChangeShapeType="1"/>
            </p:cNvCxnSpPr>
            <p:nvPr/>
          </p:nvCxnSpPr>
          <p:spPr bwMode="auto">
            <a:xfrm flipV="1">
              <a:off x="414655" y="396240"/>
              <a:ext cx="635" cy="23063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5" name="Line 160"/>
            <p:cNvCxnSpPr>
              <a:cxnSpLocks noChangeShapeType="1"/>
            </p:cNvCxnSpPr>
            <p:nvPr/>
          </p:nvCxnSpPr>
          <p:spPr bwMode="auto">
            <a:xfrm flipH="1">
              <a:off x="362585" y="2620645"/>
              <a:ext cx="52070" cy="6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-18649" y="2510786"/>
              <a:ext cx="335307" cy="253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0.00</a:t>
              </a:r>
              <a:endParaRPr lang="en-US" altLang="en-US" sz="1400">
                <a:cs typeface="Times New Roman" pitchFamily="18" charset="0"/>
              </a:endParaRPr>
            </a:p>
          </p:txBody>
        </p:sp>
        <p:cxnSp>
          <p:nvCxnSpPr>
            <p:cNvPr id="6157" name="Line 162"/>
            <p:cNvCxnSpPr>
              <a:cxnSpLocks noChangeShapeType="1"/>
            </p:cNvCxnSpPr>
            <p:nvPr/>
          </p:nvCxnSpPr>
          <p:spPr bwMode="auto">
            <a:xfrm flipH="1">
              <a:off x="362585" y="2084070"/>
              <a:ext cx="52070" cy="6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8" name="Rectangle 14"/>
            <p:cNvSpPr>
              <a:spLocks noChangeArrowheads="1"/>
            </p:cNvSpPr>
            <p:nvPr/>
          </p:nvSpPr>
          <p:spPr bwMode="auto">
            <a:xfrm>
              <a:off x="-18647" y="1984788"/>
              <a:ext cx="335307" cy="253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altLang="en-US" sz="1400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0.25</a:t>
              </a:r>
            </a:p>
          </p:txBody>
        </p:sp>
        <p:cxnSp>
          <p:nvCxnSpPr>
            <p:cNvPr id="6159" name="Line 164"/>
            <p:cNvCxnSpPr>
              <a:cxnSpLocks noChangeShapeType="1"/>
            </p:cNvCxnSpPr>
            <p:nvPr/>
          </p:nvCxnSpPr>
          <p:spPr bwMode="auto">
            <a:xfrm flipH="1">
              <a:off x="362585" y="1548130"/>
              <a:ext cx="52070" cy="6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0" name="Rectangle 16"/>
            <p:cNvSpPr>
              <a:spLocks noChangeArrowheads="1"/>
            </p:cNvSpPr>
            <p:nvPr/>
          </p:nvSpPr>
          <p:spPr bwMode="auto">
            <a:xfrm>
              <a:off x="-18647" y="1459374"/>
              <a:ext cx="335307" cy="253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0.50</a:t>
              </a:r>
              <a:endParaRPr lang="en-US" altLang="en-US" sz="1400">
                <a:cs typeface="Times New Roman" pitchFamily="18" charset="0"/>
              </a:endParaRPr>
            </a:p>
          </p:txBody>
        </p:sp>
        <p:cxnSp>
          <p:nvCxnSpPr>
            <p:cNvPr id="6161" name="Line 166"/>
            <p:cNvCxnSpPr>
              <a:cxnSpLocks noChangeShapeType="1"/>
            </p:cNvCxnSpPr>
            <p:nvPr/>
          </p:nvCxnSpPr>
          <p:spPr bwMode="auto">
            <a:xfrm flipH="1">
              <a:off x="362585" y="1011555"/>
              <a:ext cx="52070" cy="6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2" name="Rectangle 18"/>
            <p:cNvSpPr>
              <a:spLocks noChangeArrowheads="1"/>
            </p:cNvSpPr>
            <p:nvPr/>
          </p:nvSpPr>
          <p:spPr bwMode="auto">
            <a:xfrm>
              <a:off x="-18647" y="932705"/>
              <a:ext cx="335307" cy="253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0.75</a:t>
              </a:r>
            </a:p>
          </p:txBody>
        </p:sp>
        <p:cxnSp>
          <p:nvCxnSpPr>
            <p:cNvPr id="6163" name="Line 168"/>
            <p:cNvCxnSpPr>
              <a:cxnSpLocks noChangeShapeType="1"/>
            </p:cNvCxnSpPr>
            <p:nvPr/>
          </p:nvCxnSpPr>
          <p:spPr bwMode="auto">
            <a:xfrm flipH="1">
              <a:off x="362585" y="475615"/>
              <a:ext cx="52070" cy="6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4" name="Rectangle 20"/>
            <p:cNvSpPr>
              <a:spLocks noChangeArrowheads="1"/>
            </p:cNvSpPr>
            <p:nvPr/>
          </p:nvSpPr>
          <p:spPr bwMode="auto">
            <a:xfrm>
              <a:off x="-18647" y="407295"/>
              <a:ext cx="335307" cy="253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1.00</a:t>
              </a:r>
              <a:endParaRPr lang="en-US" altLang="en-US" sz="1400">
                <a:cs typeface="Times New Roman" pitchFamily="18" charset="0"/>
              </a:endParaRPr>
            </a:p>
          </p:txBody>
        </p:sp>
        <p:cxnSp>
          <p:nvCxnSpPr>
            <p:cNvPr id="6165" name="Line 170"/>
            <p:cNvCxnSpPr>
              <a:cxnSpLocks noChangeShapeType="1"/>
            </p:cNvCxnSpPr>
            <p:nvPr/>
          </p:nvCxnSpPr>
          <p:spPr bwMode="auto">
            <a:xfrm>
              <a:off x="414655" y="2702560"/>
              <a:ext cx="4528185" cy="6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6" name="Line 171"/>
            <p:cNvCxnSpPr>
              <a:cxnSpLocks noChangeShapeType="1"/>
            </p:cNvCxnSpPr>
            <p:nvPr/>
          </p:nvCxnSpPr>
          <p:spPr bwMode="auto">
            <a:xfrm>
              <a:off x="493395" y="2702560"/>
              <a:ext cx="635" cy="4889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7" name="Rectangle 23"/>
            <p:cNvSpPr>
              <a:spLocks noChangeArrowheads="1"/>
            </p:cNvSpPr>
            <p:nvPr/>
          </p:nvSpPr>
          <p:spPr bwMode="auto">
            <a:xfrm>
              <a:off x="423545" y="2778760"/>
              <a:ext cx="78105" cy="311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0</a:t>
              </a:r>
              <a:endParaRPr lang="en-US" altLang="en-US" sz="1400">
                <a:cs typeface="Times New Roman" pitchFamily="18" charset="0"/>
              </a:endParaRPr>
            </a:p>
          </p:txBody>
        </p:sp>
        <p:cxnSp>
          <p:nvCxnSpPr>
            <p:cNvPr id="6168" name="Line 173"/>
            <p:cNvCxnSpPr>
              <a:cxnSpLocks noChangeShapeType="1"/>
            </p:cNvCxnSpPr>
            <p:nvPr/>
          </p:nvCxnSpPr>
          <p:spPr bwMode="auto">
            <a:xfrm>
              <a:off x="1587500" y="2702560"/>
              <a:ext cx="635" cy="4889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9" name="Rectangle 25"/>
            <p:cNvSpPr>
              <a:spLocks noChangeArrowheads="1"/>
            </p:cNvSpPr>
            <p:nvPr/>
          </p:nvSpPr>
          <p:spPr bwMode="auto">
            <a:xfrm>
              <a:off x="1479550" y="2778760"/>
              <a:ext cx="155575" cy="311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100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20</a:t>
              </a:r>
              <a:endParaRPr lang="en-US" altLang="en-US" sz="1100">
                <a:cs typeface="Times New Roman" pitchFamily="18" charset="0"/>
              </a:endParaRPr>
            </a:p>
          </p:txBody>
        </p:sp>
        <p:cxnSp>
          <p:nvCxnSpPr>
            <p:cNvPr id="6170" name="Line 175"/>
            <p:cNvCxnSpPr>
              <a:cxnSpLocks noChangeShapeType="1"/>
            </p:cNvCxnSpPr>
            <p:nvPr/>
          </p:nvCxnSpPr>
          <p:spPr bwMode="auto">
            <a:xfrm>
              <a:off x="2678430" y="2702560"/>
              <a:ext cx="635" cy="4889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71" name="Rectangle 27"/>
            <p:cNvSpPr>
              <a:spLocks noChangeArrowheads="1"/>
            </p:cNvSpPr>
            <p:nvPr/>
          </p:nvSpPr>
          <p:spPr bwMode="auto">
            <a:xfrm>
              <a:off x="2570480" y="2778760"/>
              <a:ext cx="155575" cy="311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40</a:t>
              </a:r>
              <a:endParaRPr lang="en-US" altLang="en-US" sz="1400">
                <a:cs typeface="Times New Roman" pitchFamily="18" charset="0"/>
              </a:endParaRPr>
            </a:p>
          </p:txBody>
        </p:sp>
        <p:cxnSp>
          <p:nvCxnSpPr>
            <p:cNvPr id="6172" name="Line 177"/>
            <p:cNvCxnSpPr>
              <a:cxnSpLocks noChangeShapeType="1"/>
            </p:cNvCxnSpPr>
            <p:nvPr/>
          </p:nvCxnSpPr>
          <p:spPr bwMode="auto">
            <a:xfrm>
              <a:off x="3769360" y="2702560"/>
              <a:ext cx="635" cy="4889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73" name="Rectangle 29"/>
            <p:cNvSpPr>
              <a:spLocks noChangeArrowheads="1"/>
            </p:cNvSpPr>
            <p:nvPr/>
          </p:nvSpPr>
          <p:spPr bwMode="auto">
            <a:xfrm>
              <a:off x="3661410" y="2778760"/>
              <a:ext cx="155575" cy="311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60</a:t>
              </a:r>
              <a:endParaRPr lang="en-US" altLang="en-US" sz="1400">
                <a:cs typeface="Times New Roman" pitchFamily="18" charset="0"/>
              </a:endParaRPr>
            </a:p>
          </p:txBody>
        </p:sp>
        <p:cxnSp>
          <p:nvCxnSpPr>
            <p:cNvPr id="6174" name="Line 179"/>
            <p:cNvCxnSpPr>
              <a:cxnSpLocks noChangeShapeType="1"/>
            </p:cNvCxnSpPr>
            <p:nvPr/>
          </p:nvCxnSpPr>
          <p:spPr bwMode="auto">
            <a:xfrm>
              <a:off x="4863465" y="2702560"/>
              <a:ext cx="635" cy="4889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75" name="Rectangle 31"/>
            <p:cNvSpPr>
              <a:spLocks noChangeArrowheads="1"/>
            </p:cNvSpPr>
            <p:nvPr/>
          </p:nvSpPr>
          <p:spPr bwMode="auto">
            <a:xfrm>
              <a:off x="4755515" y="2778760"/>
              <a:ext cx="155575" cy="311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100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80</a:t>
              </a:r>
              <a:endParaRPr lang="en-US" altLang="en-US" sz="1100">
                <a:cs typeface="Times New Roman" pitchFamily="18" charset="0"/>
              </a:endParaRPr>
            </a:p>
          </p:txBody>
        </p:sp>
        <p:sp>
          <p:nvSpPr>
            <p:cNvPr id="6176" name="Rectangle 32"/>
            <p:cNvSpPr>
              <a:spLocks noChangeArrowheads="1"/>
            </p:cNvSpPr>
            <p:nvPr/>
          </p:nvSpPr>
          <p:spPr bwMode="auto">
            <a:xfrm>
              <a:off x="2447546" y="2888891"/>
              <a:ext cx="458470" cy="311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Arial" charset="0"/>
                  <a:cs typeface="Times New Roman" pitchFamily="18" charset="0"/>
                </a:rPr>
                <a:t>Months</a:t>
              </a:r>
              <a:endParaRPr lang="en-US" altLang="en-US" sz="1400">
                <a:cs typeface="Times New Roman" pitchFamily="18" charset="0"/>
              </a:endParaRPr>
            </a:p>
          </p:txBody>
        </p:sp>
        <p:grpSp>
          <p:nvGrpSpPr>
            <p:cNvPr id="6177" name="Group 33"/>
            <p:cNvGrpSpPr>
              <a:grpSpLocks/>
            </p:cNvGrpSpPr>
            <p:nvPr/>
          </p:nvGrpSpPr>
          <p:grpSpPr bwMode="auto">
            <a:xfrm>
              <a:off x="347695" y="3037872"/>
              <a:ext cx="2331620" cy="259740"/>
              <a:chOff x="1087755" y="3053599"/>
              <a:chExt cx="2331620" cy="259740"/>
            </a:xfrm>
          </p:grpSpPr>
          <p:cxnSp>
            <p:nvCxnSpPr>
              <p:cNvPr id="6190" name="Line 183"/>
              <p:cNvCxnSpPr>
                <a:cxnSpLocks noChangeShapeType="1"/>
              </p:cNvCxnSpPr>
              <p:nvPr/>
            </p:nvCxnSpPr>
            <p:spPr bwMode="auto">
              <a:xfrm>
                <a:off x="1087755" y="3110977"/>
                <a:ext cx="475615" cy="635"/>
              </a:xfrm>
              <a:prstGeom prst="line">
                <a:avLst/>
              </a:prstGeom>
              <a:noFill/>
              <a:ln w="12065">
                <a:solidFill>
                  <a:srgbClr val="1A476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91" name="Rectangle 47"/>
              <p:cNvSpPr>
                <a:spLocks noChangeArrowheads="1"/>
              </p:cNvSpPr>
              <p:nvPr/>
            </p:nvSpPr>
            <p:spPr bwMode="auto">
              <a:xfrm>
                <a:off x="1639570" y="3053599"/>
                <a:ext cx="1779805" cy="2597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15000"/>
                  </a:lnSpc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en-US" altLang="en-US" sz="1400">
                    <a:cs typeface="Times New Roman" pitchFamily="18" charset="0"/>
                  </a:rPr>
                  <a:t>Long Telomere and MDD negative</a:t>
                </a:r>
              </a:p>
              <a:p>
                <a:pPr>
                  <a:lnSpc>
                    <a:spcPct val="115000"/>
                  </a:lnSpc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en-US" altLang="en-US" sz="1400">
                    <a:cs typeface="Times New Roman" pitchFamily="18" charset="0"/>
                  </a:rPr>
                  <a:t> </a:t>
                </a:r>
              </a:p>
            </p:txBody>
          </p:sp>
        </p:grpSp>
        <p:grpSp>
          <p:nvGrpSpPr>
            <p:cNvPr id="6178" name="Group 34"/>
            <p:cNvGrpSpPr>
              <a:grpSpLocks/>
            </p:cNvGrpSpPr>
            <p:nvPr/>
          </p:nvGrpSpPr>
          <p:grpSpPr bwMode="auto">
            <a:xfrm>
              <a:off x="343363" y="3283365"/>
              <a:ext cx="2421855" cy="323215"/>
              <a:chOff x="1087755" y="3230200"/>
              <a:chExt cx="2421855" cy="323215"/>
            </a:xfrm>
          </p:grpSpPr>
          <p:cxnSp>
            <p:nvCxnSpPr>
              <p:cNvPr id="6188" name="Line 185"/>
              <p:cNvCxnSpPr>
                <a:cxnSpLocks noChangeShapeType="1"/>
              </p:cNvCxnSpPr>
              <p:nvPr/>
            </p:nvCxnSpPr>
            <p:spPr bwMode="auto">
              <a:xfrm>
                <a:off x="1087755" y="3288141"/>
                <a:ext cx="475615" cy="635"/>
              </a:xfrm>
              <a:prstGeom prst="line">
                <a:avLst/>
              </a:prstGeom>
              <a:noFill/>
              <a:ln w="12065">
                <a:solidFill>
                  <a:srgbClr val="55752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89" name="Rectangle 45"/>
              <p:cNvSpPr>
                <a:spLocks noChangeArrowheads="1"/>
              </p:cNvSpPr>
              <p:nvPr/>
            </p:nvSpPr>
            <p:spPr bwMode="auto">
              <a:xfrm>
                <a:off x="1639535" y="3230200"/>
                <a:ext cx="1870075" cy="323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15000"/>
                  </a:lnSpc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en-US" altLang="en-US" sz="1400">
                    <a:cs typeface="Times New Roman" pitchFamily="18" charset="0"/>
                  </a:rPr>
                  <a:t>Long telomere and MDD positive</a:t>
                </a:r>
              </a:p>
            </p:txBody>
          </p:sp>
        </p:grpSp>
        <p:grpSp>
          <p:nvGrpSpPr>
            <p:cNvPr id="6179" name="Group 35"/>
            <p:cNvGrpSpPr>
              <a:grpSpLocks/>
            </p:cNvGrpSpPr>
            <p:nvPr/>
          </p:nvGrpSpPr>
          <p:grpSpPr bwMode="auto">
            <a:xfrm>
              <a:off x="3107586" y="3272732"/>
              <a:ext cx="2612591" cy="305435"/>
              <a:chOff x="3107586" y="3251466"/>
              <a:chExt cx="2612591" cy="305435"/>
            </a:xfrm>
          </p:grpSpPr>
          <p:cxnSp>
            <p:nvCxnSpPr>
              <p:cNvPr id="6186" name="Line 186"/>
              <p:cNvCxnSpPr>
                <a:cxnSpLocks noChangeShapeType="1"/>
              </p:cNvCxnSpPr>
              <p:nvPr/>
            </p:nvCxnSpPr>
            <p:spPr bwMode="auto">
              <a:xfrm>
                <a:off x="3107586" y="3309408"/>
                <a:ext cx="474980" cy="635"/>
              </a:xfrm>
              <a:prstGeom prst="line">
                <a:avLst/>
              </a:prstGeom>
              <a:noFill/>
              <a:ln w="12065">
                <a:solidFill>
                  <a:srgbClr val="E37E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87" name="Rectangle 43"/>
              <p:cNvSpPr>
                <a:spLocks noChangeArrowheads="1"/>
              </p:cNvSpPr>
              <p:nvPr/>
            </p:nvSpPr>
            <p:spPr bwMode="auto">
              <a:xfrm>
                <a:off x="3651402" y="3251466"/>
                <a:ext cx="2068775" cy="305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15000"/>
                  </a:lnSpc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en-US" altLang="en-US" sz="1400">
                    <a:solidFill>
                      <a:srgbClr val="000000"/>
                    </a:solidFill>
                    <a:cs typeface="Times New Roman" pitchFamily="18" charset="0"/>
                  </a:rPr>
                  <a:t>Short</a:t>
                </a:r>
                <a:r>
                  <a:rPr lang="en-US" altLang="en-US" sz="1400">
                    <a:solidFill>
                      <a:srgbClr val="000000"/>
                    </a:solidFill>
                    <a:latin typeface="Arial" charset="0"/>
                    <a:cs typeface="Times New Roman" pitchFamily="18" charset="0"/>
                  </a:rPr>
                  <a:t> telomere and MDD positive</a:t>
                </a:r>
                <a:endParaRPr lang="en-US" altLang="en-US" sz="1400">
                  <a:cs typeface="Times New Roman" pitchFamily="18" charset="0"/>
                </a:endParaRPr>
              </a:p>
            </p:txBody>
          </p:sp>
        </p:grpSp>
        <p:grpSp>
          <p:nvGrpSpPr>
            <p:cNvPr id="6180" name="Group 36"/>
            <p:cNvGrpSpPr>
              <a:grpSpLocks/>
            </p:cNvGrpSpPr>
            <p:nvPr/>
          </p:nvGrpSpPr>
          <p:grpSpPr bwMode="auto">
            <a:xfrm>
              <a:off x="3084069" y="3023891"/>
              <a:ext cx="2636108" cy="323215"/>
              <a:chOff x="3084069" y="2917561"/>
              <a:chExt cx="2636108" cy="323215"/>
            </a:xfrm>
          </p:grpSpPr>
          <p:cxnSp>
            <p:nvCxnSpPr>
              <p:cNvPr id="6184" name="Line 138"/>
              <p:cNvCxnSpPr>
                <a:cxnSpLocks noChangeShapeType="1"/>
              </p:cNvCxnSpPr>
              <p:nvPr/>
            </p:nvCxnSpPr>
            <p:spPr bwMode="auto">
              <a:xfrm>
                <a:off x="3084069" y="2986298"/>
                <a:ext cx="474980" cy="635"/>
              </a:xfrm>
              <a:prstGeom prst="line">
                <a:avLst/>
              </a:prstGeom>
              <a:noFill/>
              <a:ln w="12065">
                <a:solidFill>
                  <a:srgbClr val="90353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85" name="Rectangle 41"/>
              <p:cNvSpPr>
                <a:spLocks noChangeArrowheads="1"/>
              </p:cNvSpPr>
              <p:nvPr/>
            </p:nvSpPr>
            <p:spPr bwMode="auto">
              <a:xfrm>
                <a:off x="3558637" y="2917561"/>
                <a:ext cx="2161540" cy="323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15000"/>
                  </a:lnSpc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en-US" altLang="en-US" sz="1400">
                    <a:solidFill>
                      <a:srgbClr val="000000"/>
                    </a:solidFill>
                    <a:cs typeface="Times New Roman" pitchFamily="18" charset="0"/>
                  </a:rPr>
                  <a:t>   Short Telomere and MDD Negative</a:t>
                </a: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181" name="Text Box 2"/>
            <p:cNvSpPr txBox="1">
              <a:spLocks noChangeArrowheads="1"/>
            </p:cNvSpPr>
            <p:nvPr/>
          </p:nvSpPr>
          <p:spPr bwMode="auto">
            <a:xfrm>
              <a:off x="3706494" y="1243330"/>
              <a:ext cx="1790852" cy="350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2000">
                  <a:ea typeface="SimSun" pitchFamily="2" charset="-122"/>
                  <a:cs typeface="Times New Roman" pitchFamily="18" charset="0"/>
                </a:rPr>
                <a:t>MST&gt;199.8 months</a:t>
              </a:r>
              <a:endParaRPr lang="en-US" altLang="en-US" sz="2000">
                <a:latin typeface="Times New Roman" pitchFamily="18" charset="0"/>
                <a:ea typeface="SimSun" pitchFamily="2" charset="-122"/>
                <a:cs typeface="Times New Roman" pitchFamily="18" charset="0"/>
              </a:endParaRPr>
            </a:p>
          </p:txBody>
        </p:sp>
        <p:sp>
          <p:nvSpPr>
            <p:cNvPr id="6182" name="Text Box 2"/>
            <p:cNvSpPr txBox="1">
              <a:spLocks noChangeArrowheads="1"/>
            </p:cNvSpPr>
            <p:nvPr/>
          </p:nvSpPr>
          <p:spPr bwMode="auto">
            <a:xfrm>
              <a:off x="3752623" y="1858645"/>
              <a:ext cx="1967553" cy="350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2000">
                  <a:ea typeface="SimSun" pitchFamily="2" charset="-122"/>
                  <a:cs typeface="Times New Roman" pitchFamily="18" charset="0"/>
                </a:rPr>
                <a:t>MST=58.257 months</a:t>
              </a:r>
              <a:endParaRPr lang="en-US" altLang="en-US" sz="2000">
                <a:latin typeface="Times New Roman" pitchFamily="18" charset="0"/>
                <a:ea typeface="SimSun" pitchFamily="2" charset="-122"/>
                <a:cs typeface="Times New Roman" pitchFamily="18" charset="0"/>
              </a:endParaRPr>
            </a:p>
          </p:txBody>
        </p:sp>
        <p:sp>
          <p:nvSpPr>
            <p:cNvPr id="6183" name="Text Box 2"/>
            <p:cNvSpPr txBox="1">
              <a:spLocks noChangeArrowheads="1"/>
            </p:cNvSpPr>
            <p:nvPr/>
          </p:nvSpPr>
          <p:spPr bwMode="auto">
            <a:xfrm>
              <a:off x="3803650" y="2288200"/>
              <a:ext cx="931545" cy="350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2000">
                  <a:ea typeface="SimSun" pitchFamily="2" charset="-122"/>
                  <a:cs typeface="Times New Roman" pitchFamily="18" charset="0"/>
                </a:rPr>
                <a:t>P=0.025</a:t>
              </a:r>
              <a:endParaRPr lang="en-US" altLang="en-US" sz="2000">
                <a:latin typeface="Times New Roman" pitchFamily="18" charset="0"/>
                <a:ea typeface="SimSun" pitchFamily="2" charset="-122"/>
                <a:cs typeface="Times New Roman" pitchFamily="18" charset="0"/>
              </a:endParaRPr>
            </a:p>
          </p:txBody>
        </p:sp>
      </p:grp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5705475" y="471488"/>
            <a:ext cx="229711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n-US" sz="2000">
                <a:ea typeface="SimSun" pitchFamily="2" charset="-122"/>
                <a:cs typeface="Times New Roman" pitchFamily="18" charset="0"/>
              </a:rPr>
              <a:t>MST&gt;199.8 months</a:t>
            </a:r>
            <a:endParaRPr lang="en-US" altLang="en-US" sz="200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6148" name="Text Box 2"/>
          <p:cNvSpPr txBox="1">
            <a:spLocks noChangeArrowheads="1"/>
          </p:cNvSpPr>
          <p:nvPr/>
        </p:nvSpPr>
        <p:spPr bwMode="auto">
          <a:xfrm>
            <a:off x="5716588" y="1006475"/>
            <a:ext cx="29495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n-US" sz="2000">
                <a:ea typeface="SimSun" pitchFamily="2" charset="-122"/>
                <a:cs typeface="Times New Roman" pitchFamily="18" charset="0"/>
              </a:rPr>
              <a:t>MST&gt;199.8 months</a:t>
            </a:r>
            <a:endParaRPr lang="en-US" altLang="en-US" sz="200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6149" name="Text Box 2"/>
          <p:cNvSpPr txBox="1">
            <a:spLocks noChangeArrowheads="1"/>
          </p:cNvSpPr>
          <p:nvPr/>
        </p:nvSpPr>
        <p:spPr bwMode="auto">
          <a:xfrm>
            <a:off x="631825" y="5588000"/>
            <a:ext cx="8034338" cy="1190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1400" b="1">
                <a:latin typeface="Arial" charset="0"/>
                <a:ea typeface="Times New Roman" pitchFamily="18" charset="0"/>
                <a:cs typeface="Arial" charset="0"/>
              </a:rPr>
              <a:t>Supplemental Figure 2</a:t>
            </a:r>
            <a:r>
              <a:rPr lang="en-US" altLang="en-US" sz="1400">
                <a:latin typeface="Arial" charset="0"/>
                <a:ea typeface="Times New Roman" pitchFamily="18" charset="0"/>
                <a:cs typeface="Arial" charset="0"/>
              </a:rPr>
              <a:t>. Kaplan-Meier survival curves by cross-classification of lifetime MDD (positive vs. negative) and telomere length (long vs. short). Telomere length was categorized (long vs. short) by median split. Differences between curves were tested by Log-Rank test with P value shown.  Note: MST=median survival time; MDD=Major Depression Disorder. </a:t>
            </a:r>
          </a:p>
        </p:txBody>
      </p:sp>
    </p:spTree>
    <p:extLst>
      <p:ext uri="{BB962C8B-B14F-4D97-AF65-F5344CB8AC3E}">
        <p14:creationId xmlns:p14="http://schemas.microsoft.com/office/powerpoint/2010/main" val="254732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</Words>
  <Application>Microsoft Office PowerPoint</Application>
  <PresentationFormat>On-screen Show (4:3)</PresentationFormat>
  <Paragraphs>32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Supplemental Figure 1. Kaplan-Meier survival curves for patients with CES-D ≥16 (with current depressive symptoms) vs. patients with CES-D &lt;16 (without current depressive symptoms). Differences between curves were tested by Log-Rank test with P value shown. Note: MST=median survival time; CES-D= Center for Epidemiologic Studies Depression Scale.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 1. Kaplan-Meier survival curves for patients with CES-D ≥16 (with current depressive symptoms) vs. patients with CES-D &lt;16 (without current depressive symptoms). Differences between curves were tested by Log-Rank test with P value shown. Note: MST=median survival time; CES-D= Center for Epidemiologic Studies Depression Scale. </dc:title>
  <dc:creator>Buonato, Jamie</dc:creator>
  <cp:lastModifiedBy>Buonato, Jamie</cp:lastModifiedBy>
  <cp:revision>1</cp:revision>
  <dcterms:created xsi:type="dcterms:W3CDTF">2014-11-07T19:20:53Z</dcterms:created>
  <dcterms:modified xsi:type="dcterms:W3CDTF">2014-11-07T19:21:18Z</dcterms:modified>
</cp:coreProperties>
</file>