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howGuides="1">
      <p:cViewPr varScale="1">
        <p:scale>
          <a:sx n="94" d="100"/>
          <a:sy n="94" d="100"/>
        </p:scale>
        <p:origin x="-3522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2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040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0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08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03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422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33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51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96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35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7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DEB7E-6472-461F-8D24-9292FC2AD9CD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944D1-B49F-4996-A0B1-F7F96A16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08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959102"/>
              </p:ext>
            </p:extLst>
          </p:nvPr>
        </p:nvGraphicFramePr>
        <p:xfrm>
          <a:off x="571493" y="1524000"/>
          <a:ext cx="5715013" cy="60340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3242"/>
                <a:gridCol w="654141"/>
                <a:gridCol w="654141"/>
                <a:gridCol w="1223496"/>
                <a:gridCol w="480812"/>
                <a:gridCol w="1148369"/>
                <a:gridCol w="480812"/>
              </a:tblGrid>
              <a:tr h="162918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Variables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No Event,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Event,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>
                          <a:solidFill>
                            <a:schemeClr val="tx1"/>
                          </a:solidFill>
                          <a:effectLst/>
                        </a:rPr>
                        <a:t>Univariate HR(95%CI)</a:t>
                      </a:r>
                      <a:endParaRPr lang="en-US" sz="9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>
                          <a:solidFill>
                            <a:schemeClr val="tx1"/>
                          </a:solidFill>
                          <a:effectLst/>
                        </a:rPr>
                        <a:t>P-value</a:t>
                      </a:r>
                      <a:endParaRPr lang="en-US" sz="9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Adjusted HR(95%CI)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P-value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169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>
                          <a:effectLst/>
                        </a:rPr>
                        <a:t>N(%)</a:t>
                      </a:r>
                      <a:endParaRPr lang="en-US" sz="900" b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</a:rPr>
                        <a:t>N(%)</a:t>
                      </a:r>
                      <a:endParaRPr lang="en-US" sz="9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Age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64.7(11.4)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64.4(11.1)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1.00(0.98-1.02)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0.929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1.01(0.98-1.03)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0.591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Sex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Male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90(48.65)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95(51.35)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 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 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Female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28(57.14)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21(42.86)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0.81(0.50-1.30)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0.386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0.75(0.43-1.31)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0.317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Smoking status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Never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42(51.85)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39(48.15)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 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>
                          <a:solidFill>
                            <a:schemeClr val="tx1"/>
                          </a:solidFill>
                          <a:effectLst/>
                        </a:rPr>
                        <a:t>Former</a:t>
                      </a:r>
                      <a:endParaRPr lang="en-US" sz="9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49(48.51)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52(51.49)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1.11(0.73-1.68)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0.624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1.26(0.78-2.03)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0.339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Current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27(51.92)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25(48.08)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0.91(0.55-1.52)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0.725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1.09(0.59-2.00)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0.791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CES-D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&lt;16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95(51.63)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89(48.37)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 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 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≥16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21(48.84)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22(51.16)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1.17(0.73-1.87)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0.506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1.33(0.79-2.26)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0.284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Continuous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8.31(8.43)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9.79(8.82)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1.02(1.00-1.04)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0.113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1.02(0.99-1.04)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0.13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Lifetime MDD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Negative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32(59.26)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22(40.74)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 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Positive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85(47.49)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94(52.51)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1.62(1.00-2.60)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0.049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1.99(1.14-3.47)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0.016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Stage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0a /0is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54(44.26)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68(55.74)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 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62(57.41)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46(42.59)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0.72(0.50-1.05)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0.092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0.92(0.59-1.43)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0.706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Grade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1 and 2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45(56.96)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34(43.04)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 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 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72(50.70)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70(49.30)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1.07(0.71-1.61)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0.756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1.61(0.95-2.73)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0.075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Treatments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Tur-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</a:rPr>
                        <a:t>Bt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 only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24(37.50)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40(62.50)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 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 (reference)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955" marR="57955" marT="0" marB="0" anchor="b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Induction BCG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13(19.70)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53(80.30)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1.10(0.72-1.67)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0.652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0.81(0.48-1.38)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0.444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3258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Maintenance BCG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45(75.00)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15(25.00)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0.18(0.10-0.33)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&lt;0.001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0.12(0.06-0.25)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&lt;0.001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  <a:tr h="162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Other treatment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36(81.82)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8(18.18)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0.17(0.08-0.35)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&lt;0.001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0.14(0.06-0.32)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&lt;0.001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55" marR="57955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3400" y="838200"/>
            <a:ext cx="58293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Supplemental Table 2.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Univariate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adjusted associations between demographic, clinical variables, depression, and recurrence/progression in patients with superficial bladder cancer </a:t>
            </a:r>
            <a:endParaRPr kumimoji="0" lang="en-US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86740" y="7625080"/>
            <a:ext cx="58293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 Adjusted for age, gender, ethnicity, smoking status, grade, treatments where appropriate</a:t>
            </a:r>
            <a:endParaRPr kumimoji="0" lang="en-US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Note: HR=Hazard Ratio; CI=Confidence Interval; MDD=Major Depression Disorder; CES-D= Center for Epidemiologic Studies Depression Scale.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29590" y="1879600"/>
            <a:ext cx="5943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33400" y="1544320"/>
            <a:ext cx="5943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67360" y="7614920"/>
            <a:ext cx="5943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024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320</Words>
  <Application>Microsoft Office PowerPoint</Application>
  <PresentationFormat>On-screen Show (4:3)</PresentationFormat>
  <Paragraphs>139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Sosa,Salvador</dc:creator>
  <cp:lastModifiedBy>Sosa,Salvador</cp:lastModifiedBy>
  <cp:revision>8</cp:revision>
  <dcterms:created xsi:type="dcterms:W3CDTF">2014-11-06T20:59:36Z</dcterms:created>
  <dcterms:modified xsi:type="dcterms:W3CDTF">2014-11-06T21:07:43Z</dcterms:modified>
</cp:coreProperties>
</file>