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3" r:id="rId2"/>
    <p:sldId id="262" r:id="rId3"/>
    <p:sldId id="263" r:id="rId4"/>
    <p:sldId id="272" r:id="rId5"/>
    <p:sldId id="270" r:id="rId6"/>
    <p:sldId id="264" r:id="rId7"/>
    <p:sldId id="265" r:id="rId8"/>
    <p:sldId id="266" r:id="rId9"/>
    <p:sldId id="267" r:id="rId10"/>
    <p:sldId id="268" r:id="rId11"/>
    <p:sldId id="269" r:id="rId1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478" autoAdjust="0"/>
    <p:restoredTop sz="94645" autoAdjust="0"/>
  </p:normalViewPr>
  <p:slideViewPr>
    <p:cSldViewPr>
      <p:cViewPr>
        <p:scale>
          <a:sx n="125" d="100"/>
          <a:sy n="125" d="100"/>
        </p:scale>
        <p:origin x="-174" y="15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1" d="100"/>
        <a:sy n="10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8801F-AE4C-454A-9DB3-F75FC7E574F8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4A6F7-7A18-4CA1-8931-0B7EFDE54B3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358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C99EB-886D-4954-8428-8C3A93FC3F7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49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2E59-63FF-4DD7-B04D-DE43C46199A7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76FF-4C8B-4D18-85C6-2BB875050F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821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2E59-63FF-4DD7-B04D-DE43C46199A7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76FF-4C8B-4D18-85C6-2BB875050F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60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2E59-63FF-4DD7-B04D-DE43C46199A7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76FF-4C8B-4D18-85C6-2BB875050F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149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2E59-63FF-4DD7-B04D-DE43C46199A7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76FF-4C8B-4D18-85C6-2BB875050F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798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2E59-63FF-4DD7-B04D-DE43C46199A7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76FF-4C8B-4D18-85C6-2BB875050F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66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2E59-63FF-4DD7-B04D-DE43C46199A7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76FF-4C8B-4D18-85C6-2BB875050F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816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2E59-63FF-4DD7-B04D-DE43C46199A7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76FF-4C8B-4D18-85C6-2BB875050F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4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2E59-63FF-4DD7-B04D-DE43C46199A7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76FF-4C8B-4D18-85C6-2BB875050F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85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2E59-63FF-4DD7-B04D-DE43C46199A7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76FF-4C8B-4D18-85C6-2BB875050F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989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2E59-63FF-4DD7-B04D-DE43C46199A7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76FF-4C8B-4D18-85C6-2BB875050F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20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2E59-63FF-4DD7-B04D-DE43C46199A7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76FF-4C8B-4D18-85C6-2BB875050F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14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C2E59-63FF-4DD7-B04D-DE43C46199A7}" type="datetimeFigureOut">
              <a:rPr lang="en-GB" smtClean="0"/>
              <a:pPr/>
              <a:t>10/12/2014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B76FF-4C8B-4D18-85C6-2BB875050F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510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9.emf"/><Relationship Id="rId4" Type="http://schemas.openxmlformats.org/officeDocument/2006/relationships/oleObject" Target="../embeddings/oleObject1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1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9046" y="467544"/>
            <a:ext cx="5854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1.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DNA-PK expression and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tumour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specific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PRKDC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locus amplification  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291" y="4814124"/>
            <a:ext cx="2830752" cy="13784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96" y="4814124"/>
            <a:ext cx="2820891" cy="1365069"/>
          </a:xfrm>
          <a:prstGeom prst="rect">
            <a:avLst/>
          </a:prstGeom>
        </p:spPr>
      </p:pic>
      <p:pic>
        <p:nvPicPr>
          <p:cNvPr id="18" name="Content Placeholder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41" y="1648866"/>
            <a:ext cx="2828132" cy="1377164"/>
          </a:xfrm>
          <a:prstGeom prst="rect">
            <a:avLst/>
          </a:prstGeom>
        </p:spPr>
      </p:pic>
      <p:pic>
        <p:nvPicPr>
          <p:cNvPr id="19" name="Content Placeholder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061" y="1648325"/>
            <a:ext cx="2829243" cy="137770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41" y="3230458"/>
            <a:ext cx="2816446" cy="1378440"/>
          </a:xfrm>
          <a:prstGeom prst="rect">
            <a:avLst/>
          </a:prstGeom>
        </p:spPr>
      </p:pic>
      <p:sp>
        <p:nvSpPr>
          <p:cNvPr id="21" name="Text Placeholder 2"/>
          <p:cNvSpPr txBox="1">
            <a:spLocks noChangeAspect="1"/>
          </p:cNvSpPr>
          <p:nvPr/>
        </p:nvSpPr>
        <p:spPr>
          <a:xfrm>
            <a:off x="380684" y="2864875"/>
            <a:ext cx="2828132" cy="4478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05178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non-tumour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061" y="3230458"/>
            <a:ext cx="2815213" cy="1378440"/>
          </a:xfrm>
          <a:prstGeom prst="rect">
            <a:avLst/>
          </a:prstGeom>
        </p:spPr>
      </p:pic>
      <p:sp>
        <p:nvSpPr>
          <p:cNvPr id="23" name="Text Placeholder 4"/>
          <p:cNvSpPr txBox="1">
            <a:spLocks noChangeAspect="1"/>
          </p:cNvSpPr>
          <p:nvPr/>
        </p:nvSpPr>
        <p:spPr>
          <a:xfrm>
            <a:off x="3245947" y="2864771"/>
            <a:ext cx="3207389" cy="4478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05178 HCC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 noChangeAspect="1"/>
          </p:cNvSpPr>
          <p:nvPr/>
        </p:nvSpPr>
        <p:spPr>
          <a:xfrm>
            <a:off x="362578" y="1407991"/>
            <a:ext cx="2828132" cy="44783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17727 non-tumour</a:t>
            </a:r>
          </a:p>
        </p:txBody>
      </p:sp>
      <p:sp>
        <p:nvSpPr>
          <p:cNvPr id="25" name="Text Placeholder 6"/>
          <p:cNvSpPr txBox="1">
            <a:spLocks noChangeAspect="1"/>
          </p:cNvSpPr>
          <p:nvPr/>
        </p:nvSpPr>
        <p:spPr>
          <a:xfrm>
            <a:off x="3245028" y="1407991"/>
            <a:ext cx="2920276" cy="44783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17727 HCC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 noChangeAspect="1"/>
          </p:cNvSpPr>
          <p:nvPr/>
        </p:nvSpPr>
        <p:spPr>
          <a:xfrm>
            <a:off x="372550" y="4452595"/>
            <a:ext cx="2828132" cy="4478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06275 non-tumour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Placeholder 4"/>
          <p:cNvSpPr txBox="1">
            <a:spLocks noChangeAspect="1"/>
          </p:cNvSpPr>
          <p:nvPr/>
        </p:nvSpPr>
        <p:spPr>
          <a:xfrm>
            <a:off x="3249467" y="4448947"/>
            <a:ext cx="2829243" cy="4478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06275 HCC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298049"/>
              </p:ext>
            </p:extLst>
          </p:nvPr>
        </p:nvGraphicFramePr>
        <p:xfrm>
          <a:off x="463007" y="6393163"/>
          <a:ext cx="5688262" cy="20723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5753"/>
                <a:gridCol w="648072"/>
                <a:gridCol w="576064"/>
                <a:gridCol w="648072"/>
                <a:gridCol w="576064"/>
                <a:gridCol w="648072"/>
                <a:gridCol w="627606"/>
                <a:gridCol w="582369"/>
                <a:gridCol w="576190"/>
              </a:tblGrid>
              <a:tr h="405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 probe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03797-L25270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04483-L03872</a:t>
                      </a:r>
                      <a:endParaRPr lang="en-GB" sz="800" b="1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07022-L23200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06708-L25279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10681-L11263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16538-L21570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14909-L17529</a:t>
                      </a:r>
                      <a:endParaRPr lang="en-GB" sz="80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09870-L19465</a:t>
                      </a:r>
                      <a:endParaRPr lang="en-GB" sz="80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22040"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chromosome</a:t>
                      </a:r>
                      <a:endPara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21q22.13</a:t>
                      </a:r>
                      <a:endPara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1p34.2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14q11.2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10p11.1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6p12.2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15q21.1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18p11.21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2p16.1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nucleotides</a:t>
                      </a:r>
                      <a:endPara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266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305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361</a:t>
                      </a:r>
                      <a:endPara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409</a:t>
                      </a:r>
                      <a:endPara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439</a:t>
                      </a:r>
                      <a:endPara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</a:t>
                      </a:r>
                      <a:endPara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502</a:t>
                      </a:r>
                      <a:endPara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17727 N 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0.27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±.01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0.64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±.02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0.40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±.01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1.43±.01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1.00+0.0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3.00±0.0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1.80±.01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1.53±.06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17727 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0.33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±0.2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1.09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±.05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0.69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±0.04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1.9±0.10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1.60±0.0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3.8±0.30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2.5±0.17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2.56±.06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99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05178 N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0.48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±.03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2.19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±.05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0.99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±0.01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1.00±0.0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3.93±.56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2.43±.21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fail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1.28±.06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9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05178 T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0.88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±.03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0.53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±.02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0.70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±0.0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0.70±0.0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0.70±0.0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1.23±.15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1.0±.17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0.76±.05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9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06275 N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0.74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±.01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1.11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±.01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0.80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±.01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1.33±.06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1.0±0.0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2.75±0.35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1.9±0.26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1.17±.06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9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06275 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0.47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±0.4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0.72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±.63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0.76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±0.4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2.33±.06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1.73±.06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5.0±.26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2.83±0.1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2.30±0.1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356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4664" y="162434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4664" y="392392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08720" y="1397238"/>
            <a:ext cx="3857625" cy="1806610"/>
            <a:chOff x="1039296" y="739556"/>
            <a:chExt cx="3857625" cy="1667640"/>
          </a:xfrm>
        </p:grpSpPr>
        <p:pic>
          <p:nvPicPr>
            <p:cNvPr id="7" name="Picture 6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9005" b="9910"/>
            <a:stretch/>
          </p:blipFill>
          <p:spPr bwMode="auto">
            <a:xfrm>
              <a:off x="1039296" y="1403648"/>
              <a:ext cx="3857625" cy="47600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" name="Picture 7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090" b="-2375"/>
            <a:stretch/>
          </p:blipFill>
          <p:spPr bwMode="auto">
            <a:xfrm>
              <a:off x="1039296" y="1879657"/>
              <a:ext cx="3857625" cy="52753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Picture 8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38" b="81982"/>
            <a:stretch/>
          </p:blipFill>
          <p:spPr bwMode="auto">
            <a:xfrm>
              <a:off x="1039296" y="739556"/>
              <a:ext cx="3857625" cy="70338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7363252"/>
              </p:ext>
            </p:extLst>
          </p:nvPr>
        </p:nvGraphicFramePr>
        <p:xfrm>
          <a:off x="401396" y="4261947"/>
          <a:ext cx="6422464" cy="4270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4" name="Prism 6" r:id="rId4" imgW="8911388" imgH="5923168" progId="Prism6.Document">
                  <p:embed/>
                </p:oleObj>
              </mc:Choice>
              <mc:Fallback>
                <p:oleObj name="Prism 6" r:id="rId4" imgW="8911388" imgH="5923168" progId="Prism6.Document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396" y="4261947"/>
                        <a:ext cx="6422464" cy="42704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91512" y="307777"/>
            <a:ext cx="6477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10: </a:t>
            </a:r>
            <a:r>
              <a:rPr lang="en-GB" sz="1400" dirty="0"/>
              <a:t>Neither NU7441 nor KU55933 effect nuclear doxorubicin accumulation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508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4250" y="152791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9777" y="476827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3441729"/>
              </p:ext>
            </p:extLst>
          </p:nvPr>
        </p:nvGraphicFramePr>
        <p:xfrm>
          <a:off x="1156114" y="1687064"/>
          <a:ext cx="3992608" cy="2780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5" name="Prism 6" r:id="rId3" imgW="5717154" imgH="3981895" progId="Prism6.Document">
                  <p:embed/>
                </p:oleObj>
              </mc:Choice>
              <mc:Fallback>
                <p:oleObj name="Prism 6" r:id="rId3" imgW="5717154" imgH="3981895" progId="Prism6.Document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6114" y="1687064"/>
                        <a:ext cx="3992608" cy="27807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761049"/>
              </p:ext>
            </p:extLst>
          </p:nvPr>
        </p:nvGraphicFramePr>
        <p:xfrm>
          <a:off x="1144627" y="4804565"/>
          <a:ext cx="4012565" cy="271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6" name="Prism 6" r:id="rId5" imgW="5744870" imgH="3893345" progId="Prism6.Document">
                  <p:embed/>
                </p:oleObj>
              </mc:Choice>
              <mc:Fallback>
                <p:oleObj name="Prism 6" r:id="rId5" imgW="5744870" imgH="3893345" progId="Prism6.Document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4627" y="4804565"/>
                        <a:ext cx="4012565" cy="2719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6632" y="369332"/>
            <a:ext cx="6336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11: </a:t>
            </a:r>
            <a:r>
              <a:rPr lang="en-GB" sz="1400" i="1" dirty="0"/>
              <a:t>In vivo</a:t>
            </a:r>
            <a:r>
              <a:rPr lang="en-GB" sz="1400" dirty="0"/>
              <a:t> effects of NU7441 and doxorubicin treatment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826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5250" y="577334"/>
            <a:ext cx="985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A    NHEJ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3276600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C     HRR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0" y="577334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B     MMR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625" y="5940152"/>
            <a:ext cx="942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D     NER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250" y="118525"/>
            <a:ext cx="585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2.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DDR gene expression in HCC cells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5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78930"/>
              </p:ext>
            </p:extLst>
          </p:nvPr>
        </p:nvGraphicFramePr>
        <p:xfrm>
          <a:off x="575175" y="757999"/>
          <a:ext cx="2255068" cy="2599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0" name="Prism 6" r:id="rId3" imgW="3825001" imgH="4407925" progId="Prism6.Document">
                  <p:embed/>
                </p:oleObj>
              </mc:Choice>
              <mc:Fallback>
                <p:oleObj name="Prism 6" r:id="rId3" imgW="3825001" imgH="4407925" progId="Prism6.Document">
                  <p:embed/>
                  <p:pic>
                    <p:nvPicPr>
                      <p:cNvPr id="0" name="Picture 1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175" y="757999"/>
                        <a:ext cx="2255068" cy="25995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417121"/>
              </p:ext>
            </p:extLst>
          </p:nvPr>
        </p:nvGraphicFramePr>
        <p:xfrm>
          <a:off x="3051687" y="796178"/>
          <a:ext cx="3068139" cy="2548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1" name="Prism 6" r:id="rId5" imgW="5306960" imgH="4407925" progId="Prism6.Document">
                  <p:embed/>
                </p:oleObj>
              </mc:Choice>
              <mc:Fallback>
                <p:oleObj name="Prism 6" r:id="rId5" imgW="5306960" imgH="4407925" progId="Prism6.Document">
                  <p:embed/>
                  <p:pic>
                    <p:nvPicPr>
                      <p:cNvPr id="0" name="Picture 1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1687" y="796178"/>
                        <a:ext cx="3068139" cy="2548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2729671"/>
              </p:ext>
            </p:extLst>
          </p:nvPr>
        </p:nvGraphicFramePr>
        <p:xfrm>
          <a:off x="571480" y="3357554"/>
          <a:ext cx="3071811" cy="2692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2" name="Prism 6" r:id="rId7" imgW="5313082" imgH="4657872" progId="Prism6.Document">
                  <p:embed/>
                </p:oleObj>
              </mc:Choice>
              <mc:Fallback>
                <p:oleObj name="Prism 6" r:id="rId7" imgW="5313082" imgH="4657872" progId="Prism6.Document">
                  <p:embed/>
                  <p:pic>
                    <p:nvPicPr>
                      <p:cNvPr id="0" name="Picture 1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80" y="3357554"/>
                        <a:ext cx="3071811" cy="26927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1903116"/>
              </p:ext>
            </p:extLst>
          </p:nvPr>
        </p:nvGraphicFramePr>
        <p:xfrm>
          <a:off x="3643314" y="3501646"/>
          <a:ext cx="3071810" cy="2548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3" name="Prism 6" r:id="rId9" imgW="5313082" imgH="4407925" progId="Prism6.Document">
                  <p:embed/>
                </p:oleObj>
              </mc:Choice>
              <mc:Fallback>
                <p:oleObj name="Prism 6" r:id="rId9" imgW="5313082" imgH="4407925" progId="Prism6.Document">
                  <p:embed/>
                  <p:pic>
                    <p:nvPicPr>
                      <p:cNvPr id="0" name="Picture 1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14" y="3501646"/>
                        <a:ext cx="3071810" cy="2548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3878868"/>
              </p:ext>
            </p:extLst>
          </p:nvPr>
        </p:nvGraphicFramePr>
        <p:xfrm>
          <a:off x="0" y="6287076"/>
          <a:ext cx="2216440" cy="2548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4" name="Prism 6" r:id="rId11" imgW="3834365" imgH="4407925" progId="Prism6.Document">
                  <p:embed/>
                </p:oleObj>
              </mc:Choice>
              <mc:Fallback>
                <p:oleObj name="Prism 6" r:id="rId11" imgW="3834365" imgH="4407925" progId="Prism6.Document">
                  <p:embed/>
                  <p:pic>
                    <p:nvPicPr>
                      <p:cNvPr id="0" name="Picture 1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87076"/>
                        <a:ext cx="2216440" cy="2548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9441672"/>
              </p:ext>
            </p:extLst>
          </p:nvPr>
        </p:nvGraphicFramePr>
        <p:xfrm>
          <a:off x="2214566" y="6287076"/>
          <a:ext cx="2216440" cy="2548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5" name="Prism 6" r:id="rId13" imgW="3834365" imgH="4407925" progId="Prism6.Document">
                  <p:embed/>
                </p:oleObj>
              </mc:Choice>
              <mc:Fallback>
                <p:oleObj name="Prism 6" r:id="rId13" imgW="3834365" imgH="4407925" progId="Prism6.Document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66" y="6287076"/>
                        <a:ext cx="2216440" cy="2548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1907182"/>
              </p:ext>
            </p:extLst>
          </p:nvPr>
        </p:nvGraphicFramePr>
        <p:xfrm>
          <a:off x="4429132" y="6287076"/>
          <a:ext cx="2216440" cy="2548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6" name="Prism 6" r:id="rId15" imgW="3834365" imgH="4407925" progId="Prism6.Document">
                  <p:embed/>
                </p:oleObj>
              </mc:Choice>
              <mc:Fallback>
                <p:oleObj name="Prism 6" r:id="rId15" imgW="3834365" imgH="4407925" progId="Prism6.Document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32" y="6287076"/>
                        <a:ext cx="2216440" cy="2548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38248" y="1554314"/>
            <a:ext cx="3857625" cy="3266227"/>
            <a:chOff x="1219200" y="1830387"/>
            <a:chExt cx="3857625" cy="3266226"/>
          </a:xfrm>
        </p:grpSpPr>
        <p:grpSp>
          <p:nvGrpSpPr>
            <p:cNvPr id="4" name="Group 4"/>
            <p:cNvGrpSpPr/>
            <p:nvPr/>
          </p:nvGrpSpPr>
          <p:grpSpPr>
            <a:xfrm>
              <a:off x="1219200" y="2549585"/>
              <a:ext cx="3857625" cy="2547028"/>
              <a:chOff x="1219200" y="2014598"/>
              <a:chExt cx="3857625" cy="2547028"/>
            </a:xfrm>
          </p:grpSpPr>
          <p:pic>
            <p:nvPicPr>
              <p:cNvPr id="6" name="Picture 1"/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036" b="20456"/>
              <a:stretch/>
            </p:blipFill>
            <p:spPr bwMode="auto">
              <a:xfrm>
                <a:off x="1219200" y="2014598"/>
                <a:ext cx="3857625" cy="2024001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7" name="Picture 3"/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0090" b="-2375"/>
              <a:stretch/>
            </p:blipFill>
            <p:spPr bwMode="auto">
              <a:xfrm>
                <a:off x="1219200" y="3990126"/>
                <a:ext cx="3857625" cy="57150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5" name="Picture 2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38" b="81982"/>
            <a:stretch/>
          </p:blipFill>
          <p:spPr bwMode="auto">
            <a:xfrm>
              <a:off x="1219200" y="1830387"/>
              <a:ext cx="3857625" cy="7620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326"/>
          <a:stretch/>
        </p:blipFill>
        <p:spPr bwMode="auto">
          <a:xfrm>
            <a:off x="1143011" y="774729"/>
            <a:ext cx="3857625" cy="16177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42984" y="82001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0956080"/>
              </p:ext>
            </p:extLst>
          </p:nvPr>
        </p:nvGraphicFramePr>
        <p:xfrm>
          <a:off x="1643063" y="5177730"/>
          <a:ext cx="3822700" cy="371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8" name="Prism 6" r:id="rId4" imgW="5251013" imgH="5100296" progId="Prism6.Document">
                  <p:embed/>
                </p:oleObj>
              </mc:Choice>
              <mc:Fallback>
                <p:oleObj name="Prism 6" r:id="rId4" imgW="5251013" imgH="5100296" progId="Prism6.Document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63" y="5177730"/>
                        <a:ext cx="3822700" cy="371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85860" y="482054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4484" y="298054"/>
            <a:ext cx="6606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3: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DDR protein expression and activity in HCC cells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lc398\Desktop\Picture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4005" y="3851920"/>
            <a:ext cx="1311275" cy="1304925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41877" y="430263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Anti-DNA-</a:t>
            </a:r>
            <a:r>
              <a:rPr lang="en-US" sz="1000" dirty="0" err="1" smtClean="0"/>
              <a:t>PKcs</a:t>
            </a:r>
            <a:endParaRPr lang="en-US" sz="1000" dirty="0" smtClean="0"/>
          </a:p>
          <a:p>
            <a:pPr algn="r"/>
            <a:r>
              <a:rPr lang="en-US" sz="1000" dirty="0" smtClean="0"/>
              <a:t>(Dark)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7" y="4772784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Anti-</a:t>
            </a:r>
            <a:r>
              <a:rPr lang="el-GR" sz="1000" dirty="0" smtClean="0"/>
              <a:t>β</a:t>
            </a:r>
            <a:r>
              <a:rPr lang="en-US" sz="1000" dirty="0" err="1" smtClean="0"/>
              <a:t>Actin</a:t>
            </a:r>
            <a:endParaRPr lang="en-US" sz="1000" dirty="0"/>
          </a:p>
        </p:txBody>
      </p:sp>
      <p:sp>
        <p:nvSpPr>
          <p:cNvPr id="7" name="Rectangle 6"/>
          <p:cNvSpPr/>
          <p:nvPr/>
        </p:nvSpPr>
        <p:spPr>
          <a:xfrm>
            <a:off x="1628800" y="3851920"/>
            <a:ext cx="1593248" cy="4507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3885" y="5724128"/>
            <a:ext cx="3224275" cy="2826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8720" y="815399"/>
            <a:ext cx="4248472" cy="2676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 rot="18046036">
            <a:off x="1613279" y="3629919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Parental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 rot="18046036">
            <a:off x="1854359" y="3629919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shNT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 rot="18046036">
            <a:off x="2108483" y="3629919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shPK1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 rot="18046036">
            <a:off x="2405368" y="362991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shPK2</a:t>
            </a:r>
            <a:endParaRPr lang="en-US" sz="10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9425" y="3757480"/>
            <a:ext cx="2589935" cy="4414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788873" y="1883130"/>
            <a:ext cx="400470" cy="3600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46841" y="815399"/>
            <a:ext cx="590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A</a:t>
            </a:r>
            <a:endParaRPr lang="en-GB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46841" y="3639690"/>
            <a:ext cx="590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03024" y="3609072"/>
            <a:ext cx="590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C</a:t>
            </a:r>
            <a:endParaRPr lang="en-GB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46841" y="5639768"/>
            <a:ext cx="590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D</a:t>
            </a:r>
            <a:endParaRPr lang="en-GB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793974" y="1922096"/>
            <a:ext cx="43204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3"/>
                </a:solidFill>
              </a:rPr>
              <a:t>HRR</a:t>
            </a:r>
            <a:endParaRPr lang="en-US" sz="1000" b="1" dirty="0">
              <a:solidFill>
                <a:schemeClr val="accent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6632" y="179512"/>
            <a:ext cx="62108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Supplementary Figure 4</a:t>
            </a:r>
            <a:r>
              <a:rPr lang="en-GB" sz="1400" b="1" dirty="0" smtClean="0"/>
              <a:t>:  </a:t>
            </a:r>
            <a:r>
              <a:rPr lang="en-GB" sz="1400" i="1" dirty="0"/>
              <a:t>Effects of DNA-</a:t>
            </a:r>
            <a:r>
              <a:rPr lang="en-GB" sz="1400" i="1" dirty="0" err="1"/>
              <a:t>PKcs</a:t>
            </a:r>
            <a:r>
              <a:rPr lang="en-GB" sz="1400" i="1" dirty="0"/>
              <a:t> knockdown on NHEJ activity</a:t>
            </a:r>
            <a:r>
              <a:rPr lang="en-GB" sz="1400" dirty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632" y="395536"/>
            <a:ext cx="662473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5: </a:t>
            </a:r>
            <a:r>
              <a:rPr lang="en-GB" sz="1400" dirty="0" err="1" smtClean="0"/>
              <a:t>Clonogenic</a:t>
            </a:r>
            <a:r>
              <a:rPr lang="en-GB" sz="1400" dirty="0" smtClean="0"/>
              <a:t> </a:t>
            </a:r>
            <a:r>
              <a:rPr lang="en-GB" sz="1400" dirty="0"/>
              <a:t>survival of HCC cells exposed to IR- and doxorubicin-induced cytotoxicity in HCC cells</a:t>
            </a: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27384" y="1271989"/>
            <a:ext cx="6985397" cy="3083987"/>
            <a:chOff x="-27384" y="1115616"/>
            <a:chExt cx="6985397" cy="3083987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34841038"/>
                </p:ext>
              </p:extLst>
            </p:nvPr>
          </p:nvGraphicFramePr>
          <p:xfrm>
            <a:off x="3478213" y="1372265"/>
            <a:ext cx="3479800" cy="282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038" name="Prism 6" r:id="rId3" imgW="5252219" imgH="4262783" progId="Prism6.Document">
                    <p:embed/>
                  </p:oleObj>
                </mc:Choice>
                <mc:Fallback>
                  <p:oleObj name="Prism 6" r:id="rId3" imgW="5252219" imgH="4262783" progId="Prism6.Document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78213" y="1372265"/>
                          <a:ext cx="3479800" cy="282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7218293"/>
                </p:ext>
              </p:extLst>
            </p:nvPr>
          </p:nvGraphicFramePr>
          <p:xfrm>
            <a:off x="-27384" y="1259631"/>
            <a:ext cx="3581588" cy="28870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039" name="Prism 6" r:id="rId5" imgW="5404557" imgH="4354262" progId="Prism6.Document">
                    <p:embed/>
                  </p:oleObj>
                </mc:Choice>
                <mc:Fallback>
                  <p:oleObj name="Prism 6" r:id="rId5" imgW="5404557" imgH="4354262" progId="Prism6.Document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27384" y="1259631"/>
                          <a:ext cx="3581588" cy="28870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116632" y="1137102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GB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29000" y="111561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GB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6167928"/>
              </p:ext>
            </p:extLst>
          </p:nvPr>
        </p:nvGraphicFramePr>
        <p:xfrm>
          <a:off x="1041401" y="644773"/>
          <a:ext cx="4583735" cy="4138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0" name="Prism 6" r:id="rId3" imgW="7639559" imgH="6897670" progId="Prism6.Document">
                  <p:embed/>
                </p:oleObj>
              </mc:Choice>
              <mc:Fallback>
                <p:oleObj name="Prism 6" r:id="rId3" imgW="7639559" imgH="6897670" progId="Prism6.Document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1401" y="644773"/>
                        <a:ext cx="4583735" cy="41386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6144" y="84907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9020" y="502553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GB" sz="1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729815"/>
              </p:ext>
            </p:extLst>
          </p:nvPr>
        </p:nvGraphicFramePr>
        <p:xfrm>
          <a:off x="1039815" y="4806951"/>
          <a:ext cx="4571851" cy="4140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1" name="Prism 6" r:id="rId5" imgW="7619751" imgH="6900551" progId="Prism6.Document">
                  <p:embed/>
                </p:oleObj>
              </mc:Choice>
              <mc:Fallback>
                <p:oleObj name="Prism 6" r:id="rId5" imgW="7619751" imgH="6900551" progId="Prism6.Document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9815" y="4806951"/>
                        <a:ext cx="4571851" cy="41403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6632" y="160348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6: </a:t>
            </a:r>
            <a:r>
              <a:rPr lang="en-GB" sz="1400" dirty="0"/>
              <a:t>DNA-PK inhibition potentiated IR- and doxorubicin-induced cytotoxicity in HCC cells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6144" y="74797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9020" y="514806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6145603"/>
              </p:ext>
            </p:extLst>
          </p:nvPr>
        </p:nvGraphicFramePr>
        <p:xfrm>
          <a:off x="700089" y="723286"/>
          <a:ext cx="4939589" cy="4136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1" name="Prism 6" r:id="rId3" imgW="8232648" imgH="6894576" progId="Prism6.Document">
                  <p:embed/>
                </p:oleObj>
              </mc:Choice>
              <mc:Fallback>
                <p:oleObj name="Prism 6" r:id="rId3" imgW="8232648" imgH="6894576" progId="Prism6.Document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9" y="723286"/>
                        <a:ext cx="4939589" cy="41367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851532"/>
              </p:ext>
            </p:extLst>
          </p:nvPr>
        </p:nvGraphicFramePr>
        <p:xfrm>
          <a:off x="920751" y="4968101"/>
          <a:ext cx="4706417" cy="4140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2" name="Prism 6" r:id="rId5" imgW="7844028" imgH="6900672" progId="Prism6.Document">
                  <p:embed/>
                </p:oleObj>
              </mc:Choice>
              <mc:Fallback>
                <p:oleObj name="Prism 6" r:id="rId5" imgW="7844028" imgH="6900672" progId="Prism6.Document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51" y="4968101"/>
                        <a:ext cx="4706417" cy="41404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8640" y="183245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7: </a:t>
            </a:r>
            <a:r>
              <a:rPr lang="en-GB" sz="1400" dirty="0"/>
              <a:t>ATM inhibition potentiated IR- and doxorubicin-induced cytotoxicity in the majority of HCC cells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668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9261625"/>
              </p:ext>
            </p:extLst>
          </p:nvPr>
        </p:nvGraphicFramePr>
        <p:xfrm>
          <a:off x="468269" y="1218531"/>
          <a:ext cx="5913059" cy="5282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6" name="Prism 6" r:id="rId3" imgW="7884079" imgH="7043009" progId="Prism6.Document">
                  <p:embed/>
                </p:oleObj>
              </mc:Choice>
              <mc:Fallback>
                <p:oleObj name="Prism 6" r:id="rId3" imgW="7884079" imgH="7043009" progId="Prism6.Document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269" y="1218531"/>
                        <a:ext cx="5913059" cy="52822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8640" y="32352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8: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Combination DNA-PK and ATM inhibition suppressed </a:t>
            </a:r>
            <a:r>
              <a:rPr lang="en-GB" sz="1400" dirty="0" err="1">
                <a:latin typeface="Arial" pitchFamily="34" charset="0"/>
                <a:cs typeface="Arial" pitchFamily="34" charset="0"/>
              </a:rPr>
              <a:t>clonogenic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survival in the absence of </a:t>
            </a:r>
            <a:r>
              <a:rPr lang="en-GB" sz="1400" dirty="0" err="1">
                <a:latin typeface="Arial" pitchFamily="34" charset="0"/>
                <a:cs typeface="Arial" pitchFamily="34" charset="0"/>
              </a:rPr>
              <a:t>cyctotoxic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injury in HCC cells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306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6144" y="82758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9020" y="520032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613070"/>
              </p:ext>
            </p:extLst>
          </p:nvPr>
        </p:nvGraphicFramePr>
        <p:xfrm>
          <a:off x="1000126" y="721430"/>
          <a:ext cx="5066677" cy="4138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8" name="Prism 6" r:id="rId3" imgW="8444462" imgH="6897670" progId="Prism6.Document">
                  <p:embed/>
                </p:oleObj>
              </mc:Choice>
              <mc:Fallback>
                <p:oleObj name="Prism 6" r:id="rId3" imgW="8444462" imgH="6897670" progId="Prism6.Document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6" y="721430"/>
                        <a:ext cx="5066677" cy="41386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695854"/>
              </p:ext>
            </p:extLst>
          </p:nvPr>
        </p:nvGraphicFramePr>
        <p:xfrm>
          <a:off x="981077" y="4946893"/>
          <a:ext cx="5066690" cy="4140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9" name="Prism 6" r:id="rId5" imgW="8444484" imgH="6900672" progId="Prism6.Document">
                  <p:embed/>
                </p:oleObj>
              </mc:Choice>
              <mc:Fallback>
                <p:oleObj name="Prism 6" r:id="rId5" imgW="8444484" imgH="6900672" progId="Prism6.Document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077" y="4946893"/>
                        <a:ext cx="5066690" cy="41404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8640" y="179512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9: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Combined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ATM and DNA-PK inhibition further potentiated IR and doxorubicin cytotoxicity in HCC cells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908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1992</TotalTime>
  <Words>344</Words>
  <Application>Microsoft Office PowerPoint</Application>
  <PresentationFormat>On-screen Show (4:3)</PresentationFormat>
  <Paragraphs>129</Paragraphs>
  <Slides>11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 Cornell</dc:creator>
  <cp:lastModifiedBy>Hawkins, Craig</cp:lastModifiedBy>
  <cp:revision>236</cp:revision>
  <dcterms:created xsi:type="dcterms:W3CDTF">2013-08-14T00:37:37Z</dcterms:created>
  <dcterms:modified xsi:type="dcterms:W3CDTF">2014-12-10T15:28:10Z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1703549214</vt:i4>
  </property>
  <property fmtid="{D5CDD505-2E9C-101B-9397-08002B2CF9AE}" pid="4" name="_EmailSubject">
    <vt:lpwstr/>
  </property>
  <property fmtid="{D5CDD505-2E9C-101B-9397-08002B2CF9AE}" pid="5" name="_AuthorEmail">
    <vt:lpwstr>helen.reeves@newcastle.ac.uk</vt:lpwstr>
  </property>
  <property fmtid="{D5CDD505-2E9C-101B-9397-08002B2CF9AE}" pid="6" name="_AuthorEmailDisplayName">
    <vt:lpwstr>Helen Reeves</vt:lpwstr>
  </property>
  <property fmtid="{D5CDD505-2E9C-101B-9397-08002B2CF9AE}" pid="7" name="_PreviousAdHocReviewCycleID">
    <vt:i4>-1341297606</vt:i4>
  </property>
</Properties>
</file>