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3" r:id="rId2"/>
  </p:sldIdLst>
  <p:sldSz cx="6858000" cy="9144000" type="screen4x3"/>
  <p:notesSz cx="7099300" cy="10234613"/>
  <p:custDataLst>
    <p:tags r:id="rId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üller" initials="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006600"/>
    <a:srgbClr val="532476"/>
    <a:srgbClr val="33CC33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574" autoAdjust="0"/>
    <p:restoredTop sz="99876" autoAdjust="0"/>
  </p:normalViewPr>
  <p:slideViewPr>
    <p:cSldViewPr snapToGrid="0" snapToObjects="1">
      <p:cViewPr>
        <p:scale>
          <a:sx n="80" d="100"/>
          <a:sy n="80" d="100"/>
        </p:scale>
        <p:origin x="-2907" y="-39"/>
      </p:cViewPr>
      <p:guideLst>
        <p:guide orient="horz" pos="2880"/>
        <p:guide pos="216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-2616" y="-9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76575" cy="511175"/>
          </a:xfrm>
          <a:prstGeom prst="rect">
            <a:avLst/>
          </a:prstGeom>
        </p:spPr>
        <p:txBody>
          <a:bodyPr vert="horz" lIns="91426" tIns="45712" rIns="91426" bIns="4571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41" y="3"/>
            <a:ext cx="3076575" cy="511175"/>
          </a:xfrm>
          <a:prstGeom prst="rect">
            <a:avLst/>
          </a:prstGeom>
        </p:spPr>
        <p:txBody>
          <a:bodyPr vert="horz" lIns="91426" tIns="45712" rIns="91426" bIns="45712" rtlCol="0"/>
          <a:lstStyle>
            <a:lvl1pPr algn="r">
              <a:defRPr sz="1200"/>
            </a:lvl1pPr>
          </a:lstStyle>
          <a:p>
            <a:fld id="{6A0CD15A-5B8A-4C47-A094-74FC6EF22D15}" type="datetimeFigureOut">
              <a:rPr lang="de-DE" smtClean="0"/>
              <a:pPr/>
              <a:t>10.12.2014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2"/>
            <a:ext cx="3076575" cy="511175"/>
          </a:xfrm>
          <a:prstGeom prst="rect">
            <a:avLst/>
          </a:prstGeom>
        </p:spPr>
        <p:txBody>
          <a:bodyPr vert="horz" lIns="91426" tIns="45712" rIns="91426" bIns="4571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41" y="9721852"/>
            <a:ext cx="3076575" cy="511175"/>
          </a:xfrm>
          <a:prstGeom prst="rect">
            <a:avLst/>
          </a:prstGeom>
        </p:spPr>
        <p:txBody>
          <a:bodyPr vert="horz" lIns="91426" tIns="45712" rIns="91426" bIns="45712" rtlCol="0" anchor="b"/>
          <a:lstStyle>
            <a:lvl1pPr algn="r">
              <a:defRPr sz="1200"/>
            </a:lvl1pPr>
          </a:lstStyle>
          <a:p>
            <a:fld id="{2A387D0D-2CC4-4317-BAE1-AC779218742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56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3076364" cy="511731"/>
          </a:xfrm>
          <a:prstGeom prst="rect">
            <a:avLst/>
          </a:prstGeom>
        </p:spPr>
        <p:txBody>
          <a:bodyPr vert="horz" lIns="94839" tIns="47418" rIns="94839" bIns="4741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3"/>
            <a:ext cx="3076364" cy="511731"/>
          </a:xfrm>
          <a:prstGeom prst="rect">
            <a:avLst/>
          </a:prstGeom>
        </p:spPr>
        <p:txBody>
          <a:bodyPr vert="horz" lIns="94839" tIns="47418" rIns="94839" bIns="47418" rtlCol="0"/>
          <a:lstStyle>
            <a:lvl1pPr algn="r">
              <a:defRPr sz="1300"/>
            </a:lvl1pPr>
          </a:lstStyle>
          <a:p>
            <a:fld id="{70293636-D819-48ED-B4AC-45313484BA59}" type="datetimeFigureOut">
              <a:rPr lang="de-DE" smtClean="0"/>
              <a:pPr/>
              <a:t>10.12.2014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9938"/>
            <a:ext cx="2876550" cy="383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9" tIns="47418" rIns="94839" bIns="4741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5"/>
            <a:ext cx="5679440" cy="4605576"/>
          </a:xfrm>
          <a:prstGeom prst="rect">
            <a:avLst/>
          </a:prstGeom>
        </p:spPr>
        <p:txBody>
          <a:bodyPr vert="horz" lIns="94839" tIns="47418" rIns="94839" bIns="4741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111"/>
            <a:ext cx="3076364" cy="511731"/>
          </a:xfrm>
          <a:prstGeom prst="rect">
            <a:avLst/>
          </a:prstGeom>
        </p:spPr>
        <p:txBody>
          <a:bodyPr vert="horz" lIns="94839" tIns="47418" rIns="94839" bIns="4741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11"/>
            <a:ext cx="3076364" cy="511731"/>
          </a:xfrm>
          <a:prstGeom prst="rect">
            <a:avLst/>
          </a:prstGeom>
        </p:spPr>
        <p:txBody>
          <a:bodyPr vert="horz" lIns="94839" tIns="47418" rIns="94839" bIns="47418" rtlCol="0" anchor="b"/>
          <a:lstStyle>
            <a:lvl1pPr algn="r">
              <a:defRPr sz="1300"/>
            </a:lvl1pPr>
          </a:lstStyle>
          <a:p>
            <a:fld id="{211C48BF-AE6F-4A4A-B0ED-1EB32498D1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3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9C282-FFB9-4869-91BC-567476330DC0}" type="datetime1">
              <a:rPr lang="de-DE" smtClean="0"/>
              <a:pPr/>
              <a:t>10.12.2014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2836-073C-42E5-9C96-6484E56994C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43100" y="8475134"/>
            <a:ext cx="39433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Patorgungsanalyse</a:t>
            </a:r>
            <a:r>
              <a:rPr lang="de-DE" dirty="0" smtClean="0"/>
              <a:t> VHF-Diskussion-Workshop am 04. Mai 2011-TW-HWI-04. Mai 2011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6523F-17BA-45F8-99C5-7C9044108BCC}" type="datetime1">
              <a:rPr lang="de-DE" smtClean="0"/>
              <a:pPr/>
              <a:t>10.12.2014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5242452" y="8784489"/>
            <a:ext cx="1600200" cy="486833"/>
          </a:xfrm>
        </p:spPr>
        <p:txBody>
          <a:bodyPr/>
          <a:lstStyle/>
          <a:p>
            <a:fld id="{D0742836-073C-42E5-9C96-6484E56994C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19918" y="8657168"/>
            <a:ext cx="4418165" cy="486833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Patorgungsanalyse</a:t>
            </a:r>
            <a:r>
              <a:rPr lang="de-DE" dirty="0" smtClean="0"/>
              <a:t> VHF-Diskussion-Workshop am 04. Mai 2011-TW-HWI-04. Mai 2011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1DE49-1352-4E94-900D-1D7633A0031E}" type="datetime1">
              <a:rPr lang="de-DE" smtClean="0"/>
              <a:pPr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43100" y="8475134"/>
            <a:ext cx="385762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Patorgungsanalyse</a:t>
            </a:r>
            <a:r>
              <a:rPr lang="de-DE" dirty="0" smtClean="0"/>
              <a:t> VHF-Diskussion-Workshop am 04. Mai 2011-TW-HWI-04. Mai 2011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42836-073C-42E5-9C96-6484E56994C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0"/>
            <a:ext cx="47355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B: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Charlson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Comorbidy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-Score (CCI)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de-DE" sz="1100" b="1" smtClean="0">
                <a:latin typeface="Arial" panose="020B0604020202020204" pitchFamily="34" charset="0"/>
                <a:cs typeface="Arial" panose="020B0604020202020204" pitchFamily="34" charset="0"/>
              </a:rPr>
              <a:t>23]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6632"/>
              </p:ext>
            </p:extLst>
          </p:nvPr>
        </p:nvGraphicFramePr>
        <p:xfrm>
          <a:off x="147882" y="444783"/>
          <a:ext cx="6562237" cy="786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237"/>
                <a:gridCol w="3024000"/>
                <a:gridCol w="756000"/>
                <a:gridCol w="2268000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Comorbidity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Charlson Score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ICD-10 Code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Coronary artery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I20%, I21%,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I22%, I23%, I24%, I25%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Congestive heart failure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I11%, I50%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Peripheral vascular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I73%, I74%, I77%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Cerebrovascular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G45%, G46%, I6%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Dementia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F00%, F01%, F02%,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F03%, G30%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Chronic pulmonary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J4%, J6% w/o J67%, J68%, J69%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Connective tissue disorder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M05%, M06%, M07%,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M08%, M3%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Peptic ulcer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K25%, K26%, K27%, K28%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Mild liver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B18%, K70%,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K73%, K75%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Diabetes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mellitus without complications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E109%,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E119%, E129%, E139%, E149%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Hemiplegia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G81%, G82%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Moderate or severe renal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N17%, N18%, N19%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Diabetes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mellitus with end-organ damage</a:t>
                      </a:r>
                      <a:endParaRPr lang="en-US" sz="1100" b="1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E10%, E11%, E12%, E13%, E14% w/o [No 10]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Tumor without metastases,</a:t>
                      </a:r>
                      <a:r>
                        <a:rPr lang="en-US" sz="1100" b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leukemia, lymphoma, multiple myeloma</a:t>
                      </a:r>
                      <a:endParaRPr lang="en-US" sz="1100" b="1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C% w/o [No 16]</a:t>
                      </a: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Moderate or severe liver disease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K72%, K74%, I85%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smtClean="0">
                          <a:latin typeface="Arial" pitchFamily="34" charset="0"/>
                          <a:cs typeface="Arial" pitchFamily="34" charset="0"/>
                        </a:rPr>
                        <a:t>Metastatic</a:t>
                      </a:r>
                      <a:r>
                        <a:rPr lang="en-US" sz="1100" b="1" baseline="0" noProof="0" smtClean="0">
                          <a:latin typeface="Arial" pitchFamily="34" charset="0"/>
                          <a:cs typeface="Arial" pitchFamily="34" charset="0"/>
                        </a:rPr>
                        <a:t> solid tumor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C77%, C78%, C79%, C80%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AIDS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Arial" pitchFamily="34" charset="0"/>
                          <a:cs typeface="Arial" pitchFamily="34" charset="0"/>
                        </a:rPr>
                        <a:t>B20%, B21%, B22%, B23%, B24%</a:t>
                      </a:r>
                      <a:endParaRPr lang="en-US" sz="11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1" noProof="0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1100" b="0" i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i="1" noProof="0" dirty="0" smtClean="0">
                          <a:latin typeface="Arial" pitchFamily="34" charset="0"/>
                          <a:cs typeface="Arial" pitchFamily="34" charset="0"/>
                        </a:rPr>
                        <a:t>Age factor  was excluded </a:t>
                      </a:r>
                      <a:r>
                        <a:rPr lang="en-US" sz="1100" b="0" i="1" noProof="0" smtClean="0">
                          <a:latin typeface="Arial" pitchFamily="34" charset="0"/>
                          <a:cs typeface="Arial" pitchFamily="34" charset="0"/>
                        </a:rPr>
                        <a:t>from index</a:t>
                      </a:r>
                      <a:endParaRPr lang="en-US" sz="1100" b="0" i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noProof="0" dirty="0" smtClean="0">
                          <a:latin typeface="Arial" pitchFamily="34" charset="0"/>
                          <a:cs typeface="Arial" pitchFamily="34" charset="0"/>
                        </a:rPr>
                        <a:t>For each decade ≥50 years of age, 1 point was added</a:t>
                      </a:r>
                      <a:r>
                        <a:rPr lang="en-US" sz="1100" b="0" i="1" baseline="0" noProof="0" dirty="0" smtClean="0">
                          <a:latin typeface="Arial" pitchFamily="34" charset="0"/>
                          <a:cs typeface="Arial" pitchFamily="34" charset="0"/>
                        </a:rPr>
                        <a:t> to the score</a:t>
                      </a:r>
                      <a:endParaRPr lang="en-US" sz="1100" b="0" i="1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60960" marB="609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60&quot;&gt;&lt;property id=&quot;20148&quot; value=&quot;5&quot;/&gt;&lt;property id=&quot;20300&quot; value=&quot;Folie 1&quot;/&gt;&lt;property id=&quot;20307&quot; value=&quot;603&quot;/&gt;&lt;/object&gt;&lt;/object&gt;&lt;object type=&quot;8&quot; unique_id=&quot;1002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IPAM-Deckblatt-design</Template>
  <TotalTime>0</TotalTime>
  <Words>275</Words>
  <Application>Microsoft Office PowerPoint</Application>
  <PresentationFormat>Bildschirmpräsentation (4:3)</PresentationFormat>
  <Paragraphs>76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Müller</dc:creator>
  <cp:lastModifiedBy>Thomas Wilke</cp:lastModifiedBy>
  <cp:revision>1350</cp:revision>
  <cp:lastPrinted>2011-07-08T10:31:24Z</cp:lastPrinted>
  <dcterms:created xsi:type="dcterms:W3CDTF">2009-11-06T08:27:53Z</dcterms:created>
  <dcterms:modified xsi:type="dcterms:W3CDTF">2014-12-10T09:51:14Z</dcterms:modified>
</cp:coreProperties>
</file>