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7" r:id="rId2"/>
    <p:sldId id="284" r:id="rId3"/>
    <p:sldId id="274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030" autoAdjust="0"/>
  </p:normalViewPr>
  <p:slideViewPr>
    <p:cSldViewPr snapToGrid="0">
      <p:cViewPr>
        <p:scale>
          <a:sx n="100" d="100"/>
          <a:sy n="100" d="100"/>
        </p:scale>
        <p:origin x="-258" y="276"/>
      </p:cViewPr>
      <p:guideLst>
        <p:guide orient="horz" pos="2982"/>
        <p:guide pos="324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9FD89-65D6-4FCE-BABD-2A0DA66CC6A2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AC09B-A5BA-441D-83B0-8BE8EA0112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0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28074-6245-4500-8AE8-0DD960687083}" type="datetimeFigureOut">
              <a:rPr lang="en-US" smtClean="0"/>
              <a:pPr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7C096-BB04-46D2-82BC-FFDD5A5A47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microsoft.com/office/2007/relationships/hdphoto" Target="../media/hdphoto2.wdp"/><Relationship Id="rId3" Type="http://schemas.openxmlformats.org/officeDocument/2006/relationships/image" Target="../media/image5.tiff"/><Relationship Id="rId7" Type="http://schemas.openxmlformats.org/officeDocument/2006/relationships/image" Target="../media/image3.emf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microsoft.com/office/2007/relationships/hdphoto" Target="../media/hdphoto1.wdp"/><Relationship Id="rId5" Type="http://schemas.openxmlformats.org/officeDocument/2006/relationships/image" Target="../media/image7.tiff"/><Relationship Id="rId10" Type="http://schemas.openxmlformats.org/officeDocument/2006/relationships/image" Target="../media/image8.png"/><Relationship Id="rId4" Type="http://schemas.openxmlformats.org/officeDocument/2006/relationships/image" Target="../media/image6.tiff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8100" y="-47625"/>
            <a:ext cx="221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Suppl. Fig.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265302"/>
              </p:ext>
            </p:extLst>
          </p:nvPr>
        </p:nvGraphicFramePr>
        <p:xfrm>
          <a:off x="1071562" y="2016125"/>
          <a:ext cx="3338513" cy="2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0" name="Prism 6" r:id="rId3" imgW="3338818" imgH="2691071" progId="Prism6.Document">
                  <p:embed/>
                </p:oleObj>
              </mc:Choice>
              <mc:Fallback>
                <p:oleObj name="Prism 6" r:id="rId3" imgW="3338818" imgH="2691071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2" y="2016125"/>
                        <a:ext cx="3338513" cy="269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693925"/>
              </p:ext>
            </p:extLst>
          </p:nvPr>
        </p:nvGraphicFramePr>
        <p:xfrm>
          <a:off x="4772025" y="2016125"/>
          <a:ext cx="3484563" cy="269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1" name="Prism 6" r:id="rId5" imgW="3485033" imgH="2691071" progId="Prism6.Document">
                  <p:embed/>
                </p:oleObj>
              </mc:Choice>
              <mc:Fallback>
                <p:oleObj name="Prism 6" r:id="rId5" imgW="3485033" imgH="2691071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2025" y="2016125"/>
                        <a:ext cx="3484563" cy="269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8450" y="5086350"/>
            <a:ext cx="82931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Suppl. Fig. 1. Identification of </a:t>
            </a:r>
            <a:r>
              <a:rPr lang="en-US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Mcl-1 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 a sensitizing target through an </a:t>
            </a:r>
            <a:r>
              <a:rPr lang="en-US" sz="1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RNAi</a:t>
            </a:r>
            <a:r>
              <a:rPr lang="en-US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library screen.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Radiosensitization (</a:t>
            </a:r>
            <a:r>
              <a:rPr lang="en-US" sz="1200" dirty="0" smtClean="0">
                <a:latin typeface="Times New Roman"/>
                <a:ea typeface="Times New Roman"/>
              </a:rPr>
              <a:t>A) and cytotoxicity (B) of Mcl-1 siRNA (siMcl-1) obtained from an 8,800 gene </a:t>
            </a:r>
            <a:r>
              <a:rPr lang="en-US" sz="1200" dirty="0" err="1" smtClean="0">
                <a:latin typeface="Times New Roman"/>
                <a:ea typeface="Times New Roman"/>
              </a:rPr>
              <a:t>RNAi</a:t>
            </a:r>
            <a:r>
              <a:rPr lang="en-US" sz="1200" dirty="0" smtClean="0">
                <a:latin typeface="Times New Roman"/>
                <a:ea typeface="Times New Roman"/>
              </a:rPr>
              <a:t> library screen, conducted as previously reported (10), are shown. Radiation enhancement ratios (RER) were </a:t>
            </a:r>
            <a:r>
              <a:rPr lang="en-US" sz="1200" dirty="0">
                <a:latin typeface="Times New Roman"/>
                <a:ea typeface="Times New Roman"/>
              </a:rPr>
              <a:t>calculated by dividing the </a:t>
            </a:r>
            <a:r>
              <a:rPr lang="en-US" sz="1200" dirty="0" smtClean="0">
                <a:latin typeface="Times New Roman"/>
                <a:ea typeface="Times New Roman"/>
              </a:rPr>
              <a:t>viability (determined via </a:t>
            </a:r>
            <a:r>
              <a:rPr lang="en-US" sz="1200" dirty="0" err="1" smtClean="0">
                <a:latin typeface="Times New Roman"/>
                <a:ea typeface="Times New Roman"/>
              </a:rPr>
              <a:t>ATPlite</a:t>
            </a:r>
            <a:r>
              <a:rPr lang="en-US" sz="1200" dirty="0" smtClean="0">
                <a:latin typeface="Times New Roman"/>
                <a:ea typeface="Times New Roman"/>
              </a:rPr>
              <a:t>) </a:t>
            </a:r>
            <a:r>
              <a:rPr lang="en-US" sz="1200" dirty="0">
                <a:latin typeface="Times New Roman"/>
                <a:ea typeface="Times New Roman"/>
              </a:rPr>
              <a:t>of </a:t>
            </a:r>
            <a:r>
              <a:rPr lang="en-US" sz="1200" dirty="0" err="1" smtClean="0">
                <a:latin typeface="Times New Roman"/>
                <a:ea typeface="Times New Roman"/>
              </a:rPr>
              <a:t>siNS+gemcitabine+RT-treated</a:t>
            </a:r>
            <a:r>
              <a:rPr lang="en-US" sz="1200" dirty="0" smtClean="0">
                <a:latin typeface="Times New Roman"/>
                <a:ea typeface="Times New Roman"/>
              </a:rPr>
              <a:t> cells </a:t>
            </a:r>
            <a:r>
              <a:rPr lang="en-US" sz="1200" dirty="0">
                <a:latin typeface="Times New Roman"/>
                <a:ea typeface="Times New Roman"/>
              </a:rPr>
              <a:t>(normalized for </a:t>
            </a:r>
            <a:r>
              <a:rPr lang="en-US" sz="1200" dirty="0" err="1" smtClean="0">
                <a:latin typeface="Times New Roman"/>
                <a:ea typeface="Times New Roman"/>
              </a:rPr>
              <a:t>siNS</a:t>
            </a:r>
            <a:r>
              <a:rPr lang="en-US" sz="1200" dirty="0" smtClean="0">
                <a:latin typeface="Times New Roman"/>
                <a:ea typeface="Times New Roman"/>
              </a:rPr>
              <a:t> </a:t>
            </a:r>
            <a:r>
              <a:rPr lang="en-US" sz="1200" dirty="0">
                <a:latin typeface="Times New Roman"/>
                <a:ea typeface="Times New Roman"/>
              </a:rPr>
              <a:t>toxicity) by the viability of </a:t>
            </a:r>
            <a:r>
              <a:rPr lang="en-US" sz="1200" dirty="0" smtClean="0">
                <a:latin typeface="Times New Roman"/>
                <a:ea typeface="Times New Roman"/>
              </a:rPr>
              <a:t>Mcl-1 </a:t>
            </a:r>
            <a:r>
              <a:rPr lang="en-US" sz="1200" dirty="0" err="1" smtClean="0">
                <a:latin typeface="Times New Roman"/>
                <a:ea typeface="Times New Roman"/>
              </a:rPr>
              <a:t>siRNA+gemcitabine+RT-treated</a:t>
            </a:r>
            <a:r>
              <a:rPr lang="en-US" sz="1200" dirty="0" smtClean="0">
                <a:latin typeface="Times New Roman"/>
                <a:ea typeface="Times New Roman"/>
              </a:rPr>
              <a:t> cells </a:t>
            </a:r>
            <a:r>
              <a:rPr lang="en-US" sz="1200" dirty="0">
                <a:latin typeface="Times New Roman"/>
                <a:ea typeface="Times New Roman"/>
              </a:rPr>
              <a:t>(normalized for </a:t>
            </a:r>
            <a:r>
              <a:rPr lang="en-US" sz="1200" dirty="0" smtClean="0">
                <a:latin typeface="Times New Roman"/>
                <a:ea typeface="Times New Roman"/>
              </a:rPr>
              <a:t>siMcl-1 </a:t>
            </a:r>
            <a:r>
              <a:rPr lang="en-US" sz="1200" dirty="0">
                <a:latin typeface="Times New Roman"/>
                <a:ea typeface="Times New Roman"/>
              </a:rPr>
              <a:t>toxicity</a:t>
            </a:r>
            <a:r>
              <a:rPr lang="en-US" sz="1200" dirty="0" smtClean="0">
                <a:latin typeface="Times New Roman"/>
                <a:ea typeface="Times New Roman"/>
              </a:rPr>
              <a:t>). Cytotoxicity in the absence of radiation or gemcitabine treatment was calculated as the viability of cells treated with siMcl-1 divided by the viability of cells treated with </a:t>
            </a:r>
            <a:r>
              <a:rPr lang="en-US" sz="1200" dirty="0" err="1" smtClean="0">
                <a:latin typeface="Times New Roman"/>
                <a:ea typeface="Times New Roman"/>
              </a:rPr>
              <a:t>siNS</a:t>
            </a:r>
            <a:r>
              <a:rPr lang="en-US" sz="1200" dirty="0" smtClean="0">
                <a:latin typeface="Times New Roman"/>
                <a:ea typeface="Times New Roman"/>
              </a:rPr>
              <a:t>.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the mean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± SE from 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wells in primary and secondary </a:t>
            </a:r>
            <a:r>
              <a:rPr lang="en-US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RNAi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library screens.</a:t>
            </a:r>
            <a:r>
              <a:rPr lang="en-US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 dirty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5825" y="17907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17907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99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43677" y="4786094"/>
            <a:ext cx="3133344" cy="3781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78" y="5186575"/>
            <a:ext cx="3133344" cy="3048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76" y="5523391"/>
            <a:ext cx="3133345" cy="30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3212" y="4515723"/>
            <a:ext cx="4505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[UMI77]:     0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0         0.3         3          10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805677" y="4515723"/>
            <a:ext cx="2209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78459" y="4235787"/>
            <a:ext cx="1079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IP: Mcl-1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931" y="4808854"/>
            <a:ext cx="542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Bak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5931" y="5176266"/>
            <a:ext cx="571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Bak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156" y="5503093"/>
            <a:ext cx="2037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Mcl-1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831605"/>
              </p:ext>
            </p:extLst>
          </p:nvPr>
        </p:nvGraphicFramePr>
        <p:xfrm>
          <a:off x="4543316" y="688624"/>
          <a:ext cx="3897313" cy="265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5" name="Prism 6" r:id="rId6" imgW="3896668" imgH="2652895" progId="Prism6.Document">
                  <p:embed/>
                </p:oleObj>
              </mc:Choice>
              <mc:Fallback>
                <p:oleObj name="Prism 6" r:id="rId6" imgW="3896668" imgH="2652895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316" y="688624"/>
                        <a:ext cx="3897313" cy="265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227017"/>
              </p:ext>
            </p:extLst>
          </p:nvPr>
        </p:nvGraphicFramePr>
        <p:xfrm>
          <a:off x="182563" y="771525"/>
          <a:ext cx="4257675" cy="266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26" name="Prism 6" r:id="rId8" imgW="4258245" imgH="2661899" progId="Prism6.Document">
                  <p:embed/>
                </p:oleObj>
              </mc:Choice>
              <mc:Fallback>
                <p:oleObj name="Prism 6" r:id="rId8" imgW="4258245" imgH="2661899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3" y="771525"/>
                        <a:ext cx="4257675" cy="266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52400" y="54292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43400" y="53786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7012" y="38643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38100" y="-47625"/>
            <a:ext cx="221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Suppl. Fig. 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55251" y="1146994"/>
            <a:ext cx="1524000" cy="1648515"/>
            <a:chOff x="5398651" y="821954"/>
            <a:chExt cx="1524000" cy="1648515"/>
          </a:xfrm>
        </p:grpSpPr>
        <p:pic>
          <p:nvPicPr>
            <p:cNvPr id="23" name="Picture 15" descr="si-pp2r1a.tif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92" r="41214"/>
            <a:stretch/>
          </p:blipFill>
          <p:spPr bwMode="auto">
            <a:xfrm>
              <a:off x="6024263" y="1828800"/>
              <a:ext cx="854578" cy="2936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7" descr="actin.tif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5000" contrast="-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69" r="40761"/>
            <a:stretch/>
          </p:blipFill>
          <p:spPr bwMode="auto">
            <a:xfrm>
              <a:off x="6024263" y="2162494"/>
              <a:ext cx="854578" cy="307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5510880" y="1827919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Mcl-1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98651" y="2144315"/>
              <a:ext cx="152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 flipH="1">
              <a:off x="5877205" y="1407354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siNS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 flipH="1">
              <a:off x="6137163" y="1214071"/>
              <a:ext cx="10612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siMcl-1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1" name="Straight Connector 40"/>
          <p:cNvCxnSpPr/>
          <p:nvPr/>
        </p:nvCxnSpPr>
        <p:spPr>
          <a:xfrm>
            <a:off x="1050057" y="4515723"/>
            <a:ext cx="5849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62726" y="4235787"/>
            <a:ext cx="564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IgG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530447" y="5204438"/>
            <a:ext cx="0" cy="6379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6200000">
            <a:off x="14261" y="5283777"/>
            <a:ext cx="781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Input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5325" y="3631932"/>
            <a:ext cx="3924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Fig. 2. The effects of Mcl-1 siRNA and UMI77 on MiaPaC-2 cells.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A, cells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were treated with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non-specific or Mcl-1 siRNA and radiation (72h post-transfection). B, cells were treated with UMI77 for 24h pre- and 48h post-radiation. Radiosensitization was assessed by clonogenic survival. C, cells were treated with the indicated concentrations of UMI77 for 48h and then prepared for </a:t>
            </a:r>
            <a:r>
              <a:rPr lang="en-US" sz="1200" dirty="0">
                <a:latin typeface="Times New Roman"/>
                <a:ea typeface="Calibri"/>
              </a:rPr>
              <a:t>immunoprecipitation/immunoblotting. Mcl-1 was immunoprecipitated from cell lysates and the levels of </a:t>
            </a:r>
            <a:r>
              <a:rPr lang="en-US" sz="1200" dirty="0" err="1">
                <a:latin typeface="Times New Roman"/>
                <a:ea typeface="Calibri"/>
              </a:rPr>
              <a:t>Bak</a:t>
            </a:r>
            <a:r>
              <a:rPr lang="en-US" sz="1200" dirty="0">
                <a:latin typeface="Times New Roman"/>
                <a:ea typeface="Calibri"/>
              </a:rPr>
              <a:t> interacting with Mcl-1 were detected by immunoblotting for </a:t>
            </a:r>
            <a:r>
              <a:rPr lang="en-US" sz="1200" dirty="0" err="1">
                <a:latin typeface="Times New Roman"/>
                <a:ea typeface="Calibri"/>
              </a:rPr>
              <a:t>Bak</a:t>
            </a:r>
            <a:r>
              <a:rPr lang="en-US" sz="1200" dirty="0">
                <a:latin typeface="Times New Roman"/>
                <a:ea typeface="Calibri"/>
              </a:rPr>
              <a:t>. The levels of </a:t>
            </a:r>
            <a:r>
              <a:rPr lang="en-US" sz="1200" dirty="0" err="1">
                <a:latin typeface="Times New Roman"/>
                <a:ea typeface="Calibri"/>
              </a:rPr>
              <a:t>Bak</a:t>
            </a:r>
            <a:r>
              <a:rPr lang="en-US" sz="1200" dirty="0">
                <a:latin typeface="Times New Roman"/>
                <a:ea typeface="Calibri"/>
              </a:rPr>
              <a:t> and Mcl-1 in total cell lysates are shown (input).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42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" y="7203"/>
            <a:ext cx="3961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Suppl. Fig. 3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216662"/>
              </p:ext>
            </p:extLst>
          </p:nvPr>
        </p:nvGraphicFramePr>
        <p:xfrm>
          <a:off x="2624959" y="990600"/>
          <a:ext cx="3897313" cy="265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8" name="Prism 6" r:id="rId3" imgW="3896668" imgH="2652895" progId="Prism6.Document">
                  <p:embed/>
                </p:oleObj>
              </mc:Choice>
              <mc:Fallback>
                <p:oleObj name="Prism 6" r:id="rId3" imgW="3896668" imgH="2652895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959" y="990600"/>
                        <a:ext cx="3897313" cy="2652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515376" y="3943350"/>
            <a:ext cx="4417673" cy="1235095"/>
            <a:chOff x="962801" y="4486275"/>
            <a:chExt cx="4417673" cy="1235095"/>
          </a:xfrm>
        </p:grpSpPr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978030" y="4714875"/>
              <a:ext cx="222121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Condition                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                      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Control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ABT737 (3µM)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ABT737 (10µM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)	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62801" y="4486275"/>
              <a:ext cx="2701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Lack of radiosensitization by ABT737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002576" y="4943475"/>
              <a:ext cx="437789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02576" y="4714875"/>
              <a:ext cx="437789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037074" y="5500985"/>
              <a:ext cx="4343400" cy="446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2806830" y="4705707"/>
              <a:ext cx="1154419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RER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1.0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0.9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±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0.09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1.0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±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0.07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                   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4203960" y="4712226"/>
              <a:ext cx="1154419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Cytotoxicity</a:t>
              </a:r>
            </a:p>
            <a:p>
              <a:pPr lvl="0"/>
              <a:r>
                <a:rPr lang="en-US" sz="12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1.0</a:t>
              </a:r>
            </a:p>
            <a:p>
              <a:pPr lvl="0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0.9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±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0.01</a:t>
              </a:r>
            </a:p>
            <a:p>
              <a:pPr lvl="0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0.8 </a:t>
              </a:r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±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0.05</a:t>
              </a:r>
              <a:r>
                <a:rPr lang="en-US" sz="12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                       </a:t>
              </a:r>
              <a:endParaRPr lang="en-US" sz="12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32224" y="5489307"/>
            <a:ext cx="8386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Fig. 3. The effects ABT737 on radiation survival in Panc-1 cells.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Panc-1 cells were treated with the indicated concentrations ABT737 for a continuous exposure beginning 24h pre-radiation. Radiosensitization was assessed by clonogenic survival. Data are from a representative experiment (A) or are the mean ± standard deviation of 2 independent experiments (B).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77226" y="58102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6925" y="347662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556404"/>
              </p:ext>
            </p:extLst>
          </p:nvPr>
        </p:nvGraphicFramePr>
        <p:xfrm>
          <a:off x="1095376" y="940080"/>
          <a:ext cx="4781550" cy="3971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Prism 6" r:id="rId3" imgW="3411926" imgH="2834412" progId="Prism6.Document">
                  <p:embed/>
                </p:oleObj>
              </mc:Choice>
              <mc:Fallback>
                <p:oleObj name="Prism 6" r:id="rId3" imgW="3411926" imgH="2834412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6" y="940080"/>
                        <a:ext cx="4781550" cy="3971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38100" y="-47625"/>
            <a:ext cx="49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Suppl. Fig. 4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9075" y="5108139"/>
            <a:ext cx="8848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Suppl. Fig. 4.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UMI77 in combination with radiation results in accumulation of cells with sub-G1 DNA content.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Panc-1 cells were treated with UMI77 for 24h pre- and 24h or 48h post- radiation (as indicated). Cells with sub-G1 DNA content were analyzed by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propidium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iodide staining and FACS analysis. Data are the mean ± standard deviation of 2 independent experiments. </a:t>
            </a:r>
          </a:p>
        </p:txBody>
      </p:sp>
    </p:spTree>
    <p:extLst>
      <p:ext uri="{BB962C8B-B14F-4D97-AF65-F5344CB8AC3E}">
        <p14:creationId xmlns:p14="http://schemas.microsoft.com/office/powerpoint/2010/main" val="1450207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464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Qiang</dc:creator>
  <cp:lastModifiedBy>Morgan, Meredith</cp:lastModifiedBy>
  <cp:revision>126</cp:revision>
  <dcterms:created xsi:type="dcterms:W3CDTF">2014-04-18T04:40:30Z</dcterms:created>
  <dcterms:modified xsi:type="dcterms:W3CDTF">2014-09-18T19:48:24Z</dcterms:modified>
</cp:coreProperties>
</file>