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mgzafe\AppData\Local\Microsoft\Windows\Temporary%20Internet%20Files\Content.Outlook\5OMM8DRO\JDK_UCL_qPCR%20data%2027091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mgzafe\AppData\Local\Microsoft\Windows\Temporary%20Internet%20Files\Content.Outlook\5OMM8DRO\JDK_UCL_qPCR%20data%202709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plus"/>
            <c:errValType val="cust"/>
            <c:noEndCap val="0"/>
            <c:plus>
              <c:numRef>
                <c:f>'EZH2'!$K$9:$L$9</c:f>
                <c:numCache>
                  <c:formatCode>General</c:formatCode>
                  <c:ptCount val="2"/>
                  <c:pt idx="0">
                    <c:v>220.02801746619213</c:v>
                  </c:pt>
                  <c:pt idx="1">
                    <c:v>83.230757710990559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'EZH2'!$K$6:$L$6</c:f>
              <c:strCache>
                <c:ptCount val="2"/>
                <c:pt idx="0">
                  <c:v>Tumour</c:v>
                </c:pt>
                <c:pt idx="1">
                  <c:v>Normal </c:v>
                </c:pt>
              </c:strCache>
            </c:strRef>
          </c:cat>
          <c:val>
            <c:numRef>
              <c:f>'EZH2'!$K$7:$L$7</c:f>
              <c:numCache>
                <c:formatCode>0</c:formatCode>
                <c:ptCount val="2"/>
                <c:pt idx="0">
                  <c:v>1681.2922464840112</c:v>
                </c:pt>
                <c:pt idx="1">
                  <c:v>361.13025968159758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7950976"/>
        <c:axId val="168557184"/>
      </c:barChart>
      <c:catAx>
        <c:axId val="1679509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68557184"/>
        <c:crosses val="autoZero"/>
        <c:auto val="1"/>
        <c:lblAlgn val="ctr"/>
        <c:lblOffset val="100"/>
        <c:noMultiLvlLbl val="0"/>
      </c:catAx>
      <c:valAx>
        <c:axId val="16855718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Normalised copy number /rxn</a:t>
                </a:r>
              </a:p>
            </c:rich>
          </c:tx>
          <c:layout>
            <c:manualLayout>
              <c:xMode val="edge"/>
              <c:yMode val="edge"/>
              <c:x val="2.4337263533309426E-2"/>
              <c:y val="6.231518573190279E-2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crossAx val="1679509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5649129759328085"/>
          <c:y val="0.14938872444927945"/>
          <c:w val="0.64232289340589743"/>
          <c:h val="0.72382244505241455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plus"/>
            <c:errValType val="cust"/>
            <c:noEndCap val="0"/>
            <c:plus>
              <c:numRef>
                <c:f>'SUZ12'!$K$9:$L$9</c:f>
                <c:numCache>
                  <c:formatCode>General</c:formatCode>
                  <c:ptCount val="2"/>
                  <c:pt idx="0">
                    <c:v>746.36809928595233</c:v>
                  </c:pt>
                  <c:pt idx="1">
                    <c:v>275.03706492743595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'SUZ12'!$K$6:$L$6</c:f>
              <c:strCache>
                <c:ptCount val="2"/>
                <c:pt idx="0">
                  <c:v>Tumour</c:v>
                </c:pt>
                <c:pt idx="1">
                  <c:v>Normal </c:v>
                </c:pt>
              </c:strCache>
            </c:strRef>
          </c:cat>
          <c:val>
            <c:numRef>
              <c:f>'SUZ12'!$K$7:$L$7</c:f>
              <c:numCache>
                <c:formatCode>0</c:formatCode>
                <c:ptCount val="2"/>
                <c:pt idx="0">
                  <c:v>2517.7394539558713</c:v>
                </c:pt>
                <c:pt idx="1">
                  <c:v>1188.9274602731962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8297984"/>
        <c:axId val="168299520"/>
      </c:barChart>
      <c:catAx>
        <c:axId val="168297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68299520"/>
        <c:crosses val="autoZero"/>
        <c:auto val="1"/>
        <c:lblAlgn val="ctr"/>
        <c:lblOffset val="100"/>
        <c:noMultiLvlLbl val="0"/>
      </c:catAx>
      <c:valAx>
        <c:axId val="16829952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Normalised copy number /rxn</a:t>
                </a:r>
              </a:p>
            </c:rich>
          </c:tx>
          <c:layout>
            <c:manualLayout>
              <c:xMode val="edge"/>
              <c:yMode val="edge"/>
              <c:x val="2.3599527057690563E-3"/>
              <c:y val="0.15621768429752478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crossAx val="1682979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0F4523-A785-456B-AC01-F6610760D29D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6A373-F313-434B-A28F-C1ED7EB121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142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6A373-F313-434B-A28F-C1ED7EB1211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144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084F4-69D9-4CBD-8912-0A692C75AB3D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2CD41-AB2B-4DD9-9D6C-1578B5D52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71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084F4-69D9-4CBD-8912-0A692C75AB3D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2CD41-AB2B-4DD9-9D6C-1578B5D52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694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084F4-69D9-4CBD-8912-0A692C75AB3D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2CD41-AB2B-4DD9-9D6C-1578B5D52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99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084F4-69D9-4CBD-8912-0A692C75AB3D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2CD41-AB2B-4DD9-9D6C-1578B5D52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465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084F4-69D9-4CBD-8912-0A692C75AB3D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2CD41-AB2B-4DD9-9D6C-1578B5D52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511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084F4-69D9-4CBD-8912-0A692C75AB3D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2CD41-AB2B-4DD9-9D6C-1578B5D52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425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084F4-69D9-4CBD-8912-0A692C75AB3D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2CD41-AB2B-4DD9-9D6C-1578B5D52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148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084F4-69D9-4CBD-8912-0A692C75AB3D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2CD41-AB2B-4DD9-9D6C-1578B5D52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428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084F4-69D9-4CBD-8912-0A692C75AB3D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2CD41-AB2B-4DD9-9D6C-1578B5D52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596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084F4-69D9-4CBD-8912-0A692C75AB3D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2CD41-AB2B-4DD9-9D6C-1578B5D52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829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084F4-69D9-4CBD-8912-0A692C75AB3D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2CD41-AB2B-4DD9-9D6C-1578B5D52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608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084F4-69D9-4CBD-8912-0A692C75AB3D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2CD41-AB2B-4DD9-9D6C-1578B5D52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268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248204627"/>
              </p:ext>
            </p:extLst>
          </p:nvPr>
        </p:nvGraphicFramePr>
        <p:xfrm>
          <a:off x="887066" y="2345292"/>
          <a:ext cx="2853661" cy="2115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582589448"/>
              </p:ext>
            </p:extLst>
          </p:nvPr>
        </p:nvGraphicFramePr>
        <p:xfrm>
          <a:off x="4181676" y="2170547"/>
          <a:ext cx="3013451" cy="2244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0"/>
            <a:ext cx="77308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smtClean="0"/>
              <a:t>Supplementary Figure 2. Comparison of gene expression between </a:t>
            </a:r>
            <a:r>
              <a:rPr lang="en-GB" sz="1100" dirty="0" err="1" smtClean="0"/>
              <a:t>PeCa</a:t>
            </a:r>
            <a:r>
              <a:rPr lang="en-GB" sz="1100" dirty="0" smtClean="0"/>
              <a:t> and matched normal tissue for PRC2 complex members A) EZH2, B) SUZ12. Expression is normalised to a panel of house keeping genes.</a:t>
            </a:r>
            <a:endParaRPr lang="en-GB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1823893" y="1864738"/>
            <a:ext cx="1772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EZH2 </a:t>
            </a:r>
            <a:r>
              <a:rPr lang="en-GB" dirty="0" smtClean="0"/>
              <a:t>Expression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406447" y="1864738"/>
            <a:ext cx="1887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SUZ12 </a:t>
            </a:r>
            <a:r>
              <a:rPr lang="en-GB" dirty="0" smtClean="0"/>
              <a:t>Expression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200255" y="1864738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834947" y="1864738"/>
            <a:ext cx="438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7153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56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UCL-CI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 Feber</dc:creator>
  <cp:lastModifiedBy>Andy Feber</cp:lastModifiedBy>
  <cp:revision>1</cp:revision>
  <dcterms:created xsi:type="dcterms:W3CDTF">2014-11-20T11:53:55Z</dcterms:created>
  <dcterms:modified xsi:type="dcterms:W3CDTF">2014-11-20T11:59:48Z</dcterms:modified>
</cp:coreProperties>
</file>