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9144000" cy="6858000" type="screen4x3"/>
  <p:notesSz cx="7099300" cy="9385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87835" autoAdjust="0"/>
  </p:normalViewPr>
  <p:slideViewPr>
    <p:cSldViewPr snapToGrid="0">
      <p:cViewPr>
        <p:scale>
          <a:sx n="40" d="100"/>
          <a:sy n="40" d="100"/>
        </p:scale>
        <p:origin x="-1236" y="-570"/>
      </p:cViewPr>
      <p:guideLst>
        <p:guide orient="horz" pos="38"/>
        <p:guide pos="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osp1serv1\acrc_apps\Immunotherapy%20Lab\Expanded%20NK%20Clinical%20Protocol\Validation\Shipment%20of%20fresh%20exp%20nk\121611%20shipment%20of%20fresh%20NK\Cr51%20potency%20121611%20post%20shi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osp1serv1\acrc_apps\Immunotherapy%20Lab\Expanded%20NK%20Clinical%20Protocol\Validation\Shipment%20of%20fresh%20exp%20nk\121611%20shipment%20of%20fresh%20NK\Cr51%20potency%20121711%20post%20shi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24h after formulation</a:t>
            </a:r>
          </a:p>
        </c:rich>
      </c:tx>
      <c:layout>
        <c:manualLayout>
          <c:xMode val="edge"/>
          <c:yMode val="edge"/>
          <c:x val="0.23585169684993521"/>
          <c:y val="6.763197932799597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4884448163098161"/>
          <c:y val="0.23279659327121902"/>
          <c:w val="0.70066523116851886"/>
          <c:h val="0.51795926584409258"/>
        </c:manualLayout>
      </c:layout>
      <c:lineChart>
        <c:grouping val="standard"/>
        <c:varyColors val="0"/>
        <c:ser>
          <c:idx val="0"/>
          <c:order val="0"/>
          <c:tx>
            <c:strRef>
              <c:f>'graphs '!$E$18</c:f>
              <c:strCache>
                <c:ptCount val="1"/>
                <c:pt idx="0">
                  <c:v>Donor 1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squar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'!$I$20,'graphs '!$I$23,'graphs '!$I$26,'graphs '!$I$29,'graphs '!$I$32,'graphs '!$I$35)</c:f>
                <c:numCache>
                  <c:formatCode>General</c:formatCode>
                  <c:ptCount val="6"/>
                  <c:pt idx="0">
                    <c:v>1.0683149470378868</c:v>
                  </c:pt>
                  <c:pt idx="1">
                    <c:v>2.6949907534723225</c:v>
                  </c:pt>
                  <c:pt idx="2">
                    <c:v>0.51076139954576671</c:v>
                  </c:pt>
                  <c:pt idx="3">
                    <c:v>1.3041251600811861</c:v>
                  </c:pt>
                  <c:pt idx="4">
                    <c:v>1.9089003496243178</c:v>
                  </c:pt>
                  <c:pt idx="5">
                    <c:v>1.7566169790199206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2">
                    <a:lumMod val="75000"/>
                  </a:schemeClr>
                </a:solidFill>
                <a:prstDash val="sysDash"/>
              </a:ln>
            </c:spPr>
          </c:errBars>
          <c:cat>
            <c:strRef>
              <c:f>'graphs '!$M$7:$M$12</c:f>
              <c:strCache>
                <c:ptCount val="6"/>
                <c:pt idx="0">
                  <c:v> 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  <c:pt idx="4">
                  <c:v>20:1</c:v>
                </c:pt>
                <c:pt idx="5">
                  <c:v>40:1</c:v>
                </c:pt>
              </c:strCache>
            </c:strRef>
          </c:cat>
          <c:val>
            <c:numRef>
              <c:f>('graphs '!$H$20,'graphs '!$H$23,'graphs '!$H$26,'graphs '!$H$29,'graphs '!$H$32,'graphs '!$H$35)</c:f>
              <c:numCache>
                <c:formatCode>0.00</c:formatCode>
                <c:ptCount val="6"/>
                <c:pt idx="0">
                  <c:v>57.676831848310314</c:v>
                </c:pt>
                <c:pt idx="1">
                  <c:v>70.732862110806124</c:v>
                </c:pt>
                <c:pt idx="2">
                  <c:v>73.161779061089575</c:v>
                </c:pt>
                <c:pt idx="3">
                  <c:v>73.527388673616557</c:v>
                </c:pt>
                <c:pt idx="4">
                  <c:v>74.461967194837655</c:v>
                </c:pt>
                <c:pt idx="5">
                  <c:v>74.146822906984426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'!$E$36</c:f>
              <c:strCache>
                <c:ptCount val="1"/>
                <c:pt idx="0">
                  <c:v>Donor 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'!$I$38,'graphs '!$I$41,'graphs '!$I$44,'graphs '!$I$47,'graphs '!$I$50,'graphs '!$I$53)</c:f>
                <c:numCache>
                  <c:formatCode>General</c:formatCode>
                  <c:ptCount val="6"/>
                  <c:pt idx="0">
                    <c:v>1.2656152262532347</c:v>
                  </c:pt>
                  <c:pt idx="1">
                    <c:v>1.6778190229823768</c:v>
                  </c:pt>
                  <c:pt idx="2">
                    <c:v>0.36381931562057024</c:v>
                  </c:pt>
                  <c:pt idx="3">
                    <c:v>2.422282807302893</c:v>
                  </c:pt>
                  <c:pt idx="4">
                    <c:v>4.5764465201981084</c:v>
                  </c:pt>
                  <c:pt idx="5">
                    <c:v>2.4983247407754372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('graphs '!$H$38,'graphs '!$H$41,'graphs '!$H$44,'graphs '!$H$47,'graphs '!$H$50,'graphs '!$H$53)</c:f>
              <c:numCache>
                <c:formatCode>0.00</c:formatCode>
                <c:ptCount val="6"/>
                <c:pt idx="0">
                  <c:v>44.021381580966882</c:v>
                </c:pt>
                <c:pt idx="1">
                  <c:v>64.539010923839598</c:v>
                </c:pt>
                <c:pt idx="2">
                  <c:v>71.15195760028665</c:v>
                </c:pt>
                <c:pt idx="3">
                  <c:v>73.212342615105769</c:v>
                </c:pt>
                <c:pt idx="4">
                  <c:v>69.081651421882</c:v>
                </c:pt>
                <c:pt idx="5">
                  <c:v>73.434561945019567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'!$E$54</c:f>
              <c:strCache>
                <c:ptCount val="1"/>
                <c:pt idx="0">
                  <c:v>Donor 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'!$I$56,'graphs '!$I$59,'graphs '!$I$62,'graphs '!$I$65,'graphs '!$I$68,'graphs '!$I$71)</c:f>
                <c:numCache>
                  <c:formatCode>General</c:formatCode>
                  <c:ptCount val="6"/>
                  <c:pt idx="0">
                    <c:v>1.991957460479503</c:v>
                  </c:pt>
                  <c:pt idx="1">
                    <c:v>3.7527277957127705</c:v>
                  </c:pt>
                  <c:pt idx="2">
                    <c:v>1.4271550578721965</c:v>
                  </c:pt>
                  <c:pt idx="3">
                    <c:v>3.1120115852819827</c:v>
                  </c:pt>
                  <c:pt idx="4">
                    <c:v>0.82289720985647608</c:v>
                  </c:pt>
                  <c:pt idx="5">
                    <c:v>11.250617728399737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('graphs '!$H$56,'graphs '!$H$59,'graphs '!$H$62,'graphs '!$H$65,'graphs '!$H$68,'graphs '!$H$71)</c:f>
              <c:numCache>
                <c:formatCode>0.00</c:formatCode>
                <c:ptCount val="6"/>
                <c:pt idx="0">
                  <c:v>62.402719184657165</c:v>
                </c:pt>
                <c:pt idx="1">
                  <c:v>69.344758715582586</c:v>
                </c:pt>
                <c:pt idx="2">
                  <c:v>70.239382451769998</c:v>
                </c:pt>
                <c:pt idx="3">
                  <c:v>72.399065053118747</c:v>
                </c:pt>
                <c:pt idx="4">
                  <c:v>73.797666709314569</c:v>
                </c:pt>
                <c:pt idx="5">
                  <c:v>66.390216553952598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231808"/>
        <c:axId val="98233728"/>
      </c:lineChart>
      <c:catAx>
        <c:axId val="98231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E:T Ratio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778424612177736"/>
              <c:y val="0.883406301011683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233728"/>
        <c:crosses val="autoZero"/>
        <c:auto val="1"/>
        <c:lblAlgn val="ctr"/>
        <c:lblOffset val="100"/>
        <c:noMultiLvlLbl val="0"/>
      </c:catAx>
      <c:valAx>
        <c:axId val="9823372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Specific Lysis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231808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49229660970655081"/>
          <c:y val="0.46737216911684448"/>
          <c:w val="0.40831104991719053"/>
          <c:h val="0.282237201145814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Arial" pitchFamily="34" charset="0"/>
          <a:ea typeface="Calibri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 </a:t>
            </a:r>
            <a:r>
              <a:rPr lang="en-US" sz="1400" dirty="0" smtClean="0"/>
              <a:t>48h after formulation</a:t>
            </a:r>
            <a:endParaRPr lang="en-US" sz="1400" dirty="0"/>
          </a:p>
        </c:rich>
      </c:tx>
      <c:layout>
        <c:manualLayout>
          <c:xMode val="edge"/>
          <c:yMode val="edge"/>
          <c:x val="0.21005675774341157"/>
          <c:y val="7.807272147093970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183907991716864"/>
          <c:y val="0.24348277378523295"/>
          <c:w val="0.7025682603523481"/>
          <c:h val="0.50721744791204193"/>
        </c:manualLayout>
      </c:layout>
      <c:lineChart>
        <c:grouping val="standard"/>
        <c:varyColors val="0"/>
        <c:ser>
          <c:idx val="0"/>
          <c:order val="0"/>
          <c:tx>
            <c:strRef>
              <c:f>'graphs '!$E$18</c:f>
              <c:strCache>
                <c:ptCount val="1"/>
                <c:pt idx="0">
                  <c:v>Donor 1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squar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'!$I$20,'graphs '!$I$23,'graphs '!$I$26,'graphs '!$I$29,'graphs '!$I$32,'graphs '!$I$35)</c:f>
                <c:numCache>
                  <c:formatCode>General</c:formatCode>
                  <c:ptCount val="6"/>
                  <c:pt idx="0">
                    <c:v>2.7766372739596625</c:v>
                  </c:pt>
                  <c:pt idx="1">
                    <c:v>1.7985025243515844</c:v>
                  </c:pt>
                  <c:pt idx="2">
                    <c:v>2.6767234597111251</c:v>
                  </c:pt>
                  <c:pt idx="3">
                    <c:v>4.0752286491711907</c:v>
                  </c:pt>
                  <c:pt idx="4">
                    <c:v>2.092210537275812</c:v>
                  </c:pt>
                  <c:pt idx="5">
                    <c:v>1.5268375243530468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2">
                    <a:lumMod val="75000"/>
                  </a:schemeClr>
                </a:solidFill>
                <a:prstDash val="sysDash"/>
              </a:ln>
            </c:spPr>
          </c:errBars>
          <c:cat>
            <c:strRef>
              <c:f>'graphs '!$M$7:$M$12</c:f>
              <c:strCache>
                <c:ptCount val="6"/>
                <c:pt idx="0">
                  <c:v> 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  <c:pt idx="4">
                  <c:v>20:1</c:v>
                </c:pt>
                <c:pt idx="5">
                  <c:v>40:1</c:v>
                </c:pt>
              </c:strCache>
            </c:strRef>
          </c:cat>
          <c:val>
            <c:numRef>
              <c:f>('graphs '!$H$20,'graphs '!$H$23,'graphs '!$H$26,'graphs '!$H$29,'graphs '!$H$32,'graphs '!$H$35)</c:f>
              <c:numCache>
                <c:formatCode>0.00</c:formatCode>
                <c:ptCount val="6"/>
                <c:pt idx="0">
                  <c:v>30.504766689713932</c:v>
                </c:pt>
                <c:pt idx="1">
                  <c:v>55.538405727482576</c:v>
                </c:pt>
                <c:pt idx="2">
                  <c:v>67.314667670456586</c:v>
                </c:pt>
                <c:pt idx="3">
                  <c:v>70.575882476778162</c:v>
                </c:pt>
                <c:pt idx="4">
                  <c:v>78.05815996694632</c:v>
                </c:pt>
                <c:pt idx="5">
                  <c:v>81.175053720086453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'!$E$36</c:f>
              <c:strCache>
                <c:ptCount val="1"/>
                <c:pt idx="0">
                  <c:v>Donor 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'!$I$38,'graphs '!$I$41,'graphs '!$I$44,'graphs '!$I$47,'graphs '!$I$50,'graphs '!$I$53)</c:f>
                <c:numCache>
                  <c:formatCode>General</c:formatCode>
                  <c:ptCount val="6"/>
                  <c:pt idx="0">
                    <c:v>0.68011954952206555</c:v>
                  </c:pt>
                  <c:pt idx="1">
                    <c:v>1.1509047837984248</c:v>
                  </c:pt>
                  <c:pt idx="2">
                    <c:v>1.2462234753295669</c:v>
                  </c:pt>
                  <c:pt idx="3">
                    <c:v>6.0870947367985506</c:v>
                  </c:pt>
                  <c:pt idx="4">
                    <c:v>0.98670203256167899</c:v>
                  </c:pt>
                  <c:pt idx="5">
                    <c:v>0.38560272312333027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('graphs '!$H$38,'graphs '!$H$41,'graphs '!$H$44,'graphs '!$H$47,'graphs '!$H$50,'graphs '!$H$53)</c:f>
              <c:numCache>
                <c:formatCode>0.00</c:formatCode>
                <c:ptCount val="6"/>
                <c:pt idx="0">
                  <c:v>13.122558446351574</c:v>
                </c:pt>
                <c:pt idx="1">
                  <c:v>30.879192936090814</c:v>
                </c:pt>
                <c:pt idx="2">
                  <c:v>49.72603149653424</c:v>
                </c:pt>
                <c:pt idx="3">
                  <c:v>54.948495391333694</c:v>
                </c:pt>
                <c:pt idx="4">
                  <c:v>70.960703618946212</c:v>
                </c:pt>
                <c:pt idx="5">
                  <c:v>76.693803644618455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'!$E$54</c:f>
              <c:strCache>
                <c:ptCount val="1"/>
                <c:pt idx="0">
                  <c:v>Donor 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'!$I$56,'graphs '!$I$59,'graphs '!$I$62,'graphs '!$I$65,'graphs '!$I$68,'graphs '!$I$71)</c:f>
                <c:numCache>
                  <c:formatCode>General</c:formatCode>
                  <c:ptCount val="6"/>
                  <c:pt idx="0">
                    <c:v>1.6018308474801572</c:v>
                  </c:pt>
                  <c:pt idx="1">
                    <c:v>1.820352054272633</c:v>
                  </c:pt>
                  <c:pt idx="2">
                    <c:v>2.0528498168736538</c:v>
                  </c:pt>
                  <c:pt idx="3">
                    <c:v>3.8802569748890581</c:v>
                  </c:pt>
                  <c:pt idx="4">
                    <c:v>5.1961526827512978</c:v>
                  </c:pt>
                  <c:pt idx="5">
                    <c:v>1.7482753267308537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('graphs '!$H$56,'graphs '!$H$59,'graphs '!$H$62,'graphs '!$H$65,'graphs '!$H$68,'graphs '!$H$71)</c:f>
              <c:numCache>
                <c:formatCode>0.00</c:formatCode>
                <c:ptCount val="6"/>
                <c:pt idx="0">
                  <c:v>42.131405132663538</c:v>
                </c:pt>
                <c:pt idx="1">
                  <c:v>62.200116443832648</c:v>
                </c:pt>
                <c:pt idx="2">
                  <c:v>70.081232435644822</c:v>
                </c:pt>
                <c:pt idx="3">
                  <c:v>73.207969840102351</c:v>
                </c:pt>
                <c:pt idx="4">
                  <c:v>74.218453460004056</c:v>
                </c:pt>
                <c:pt idx="5">
                  <c:v>80.557869907354174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266112"/>
        <c:axId val="98272384"/>
      </c:lineChart>
      <c:catAx>
        <c:axId val="98266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E:T Ratio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658603825600934"/>
              <c:y val="0.8774290653384395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272384"/>
        <c:crosses val="autoZero"/>
        <c:auto val="1"/>
        <c:lblAlgn val="ctr"/>
        <c:lblOffset val="100"/>
        <c:noMultiLvlLbl val="0"/>
      </c:catAx>
      <c:valAx>
        <c:axId val="9827238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Specific Lysis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826611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53284301692504266"/>
          <c:y val="0.49608775109578268"/>
          <c:w val="0.45716497668007328"/>
          <c:h val="0.24662017650963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Arial" pitchFamily="34" charset="0"/>
          <a:ea typeface="Calibri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7" y="2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/>
          <a:lstStyle>
            <a:lvl1pPr algn="r">
              <a:defRPr sz="1200"/>
            </a:lvl1pPr>
          </a:lstStyle>
          <a:p>
            <a:fld id="{2FF037B8-7F3E-E14C-ACE8-22FEBDD8DFB9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4407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7" y="8914407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 anchor="b"/>
          <a:lstStyle>
            <a:lvl1pPr algn="r">
              <a:defRPr sz="1200"/>
            </a:lvl1pPr>
          </a:lstStyle>
          <a:p>
            <a:fld id="{A525E0C8-65BE-6142-8C7D-851073449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7" y="2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/>
          <a:lstStyle>
            <a:lvl1pPr algn="r">
              <a:defRPr sz="1200"/>
            </a:lvl1pPr>
          </a:lstStyle>
          <a:p>
            <a:fld id="{0B760000-D4B0-CD4F-A4BE-FAF1583DA0D7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89475" cy="3517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57" tIns="47075" rIns="94157" bIns="4707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458019"/>
            <a:ext cx="5679440" cy="4223385"/>
          </a:xfrm>
          <a:prstGeom prst="rect">
            <a:avLst/>
          </a:prstGeom>
        </p:spPr>
        <p:txBody>
          <a:bodyPr vert="horz" lIns="94157" tIns="47075" rIns="94157" bIns="4707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4407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7" y="8914407"/>
            <a:ext cx="3076364" cy="469264"/>
          </a:xfrm>
          <a:prstGeom prst="rect">
            <a:avLst/>
          </a:prstGeom>
        </p:spPr>
        <p:txBody>
          <a:bodyPr vert="horz" lIns="94157" tIns="47075" rIns="94157" bIns="47075" rtlCol="0" anchor="b"/>
          <a:lstStyle>
            <a:lvl1pPr algn="r">
              <a:defRPr sz="1200"/>
            </a:lvl1pPr>
          </a:lstStyle>
          <a:p>
            <a:fld id="{CB33900C-6E68-8945-91F0-8EA30A24B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638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10FCD-6A23-CA4C-8E73-805020B053ED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0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68F0-B6C8-DF44-84A7-E65234A90F92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5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EF37-667D-1541-B801-EBC47BCB2AFA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22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R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76165" y="6356350"/>
            <a:ext cx="2133600" cy="365125"/>
          </a:xfrm>
        </p:spPr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PPT background MIR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" y="66890"/>
            <a:ext cx="8935670" cy="671960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3577" y="69058"/>
            <a:ext cx="8706188" cy="968307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61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7CC-10E0-9F46-BFC3-E927E17B9913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3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C2A1B-F002-E14E-A8F5-976B42B9C722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9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9C47-438E-944B-867B-9B47A9CCF643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0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8C5B-B594-9F43-AEF1-300A913BEC6A}" type="datetime1">
              <a:rPr lang="en-US" smtClean="0"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3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5A6A-7362-4743-8502-B4C7A24DBD30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7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A288-5F89-4E76-82AE-96E1896BF2F1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1F69-2A31-4BCA-B862-71AC9CBD1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4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3D77-EF1C-0341-A50B-CE08E3D79A79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3FC8-B412-2F45-9F2D-D24BB6A674C5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FDEFC-A15A-4C17-92CD-AD347BA98AA3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963AE-26DB-4D46-A81B-2F70C94DEE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5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18" Type="http://schemas.openxmlformats.org/officeDocument/2006/relationships/chart" Target="../charts/chart2.xml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17" Type="http://schemas.openxmlformats.org/officeDocument/2006/relationships/chart" Target="../charts/chart1.xml"/><Relationship Id="rId2" Type="http://schemas.openxmlformats.org/officeDocument/2006/relationships/image" Target="../media/image2.emf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135" y="553729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2" y="553729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971" y="553729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54" y="553729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252" y="553729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971" y="1699798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252" y="1699798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4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2" y="1699798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5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135" y="1699798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7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252" y="2861366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8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94" y="2878585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9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971" y="2861366"/>
            <a:ext cx="1053018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20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135" y="2861366"/>
            <a:ext cx="1026910" cy="92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21"/>
          <p:cNvPicPr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54" y="2861366"/>
            <a:ext cx="1026910" cy="92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96358" y="378259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7621" y="3782590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NKp30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30340" y="3782590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NKp44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36024" y="378259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NKG2D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10021" y="378259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CD69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1647" y="4147198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Isotype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24h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80398" y="414719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68749" y="4147198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Isotype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48h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27499" y="414719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1694" y="333581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Donor # 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1694" y="1481685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Donor # 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1694" y="2629789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Donor # 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12"/>
          <p:cNvPicPr>
            <a:picLocks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54" y="1699798"/>
            <a:ext cx="1054550" cy="90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9124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4223943"/>
              </p:ext>
            </p:extLst>
          </p:nvPr>
        </p:nvGraphicFramePr>
        <p:xfrm>
          <a:off x="5521298" y="217759"/>
          <a:ext cx="2544529" cy="2061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231601"/>
              </p:ext>
            </p:extLst>
          </p:nvPr>
        </p:nvGraphicFramePr>
        <p:xfrm>
          <a:off x="5521298" y="2263067"/>
          <a:ext cx="2542032" cy="2124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269062" y="4301087"/>
            <a:ext cx="2457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798138" y="4301087"/>
            <a:ext cx="38906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773776" y="4301086"/>
            <a:ext cx="288130" cy="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331592" y="4301087"/>
            <a:ext cx="389065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05793" y="9124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-1" y="6103088"/>
            <a:ext cx="4727499" cy="74554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Digital Content 2.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3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43753</TotalTime>
  <Words>44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Arkansas for Medical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Szmania, Susann M</dc:creator>
  <cp:lastModifiedBy>Stone, Katie</cp:lastModifiedBy>
  <cp:revision>352</cp:revision>
  <cp:lastPrinted>2014-03-19T17:50:57Z</cp:lastPrinted>
  <dcterms:created xsi:type="dcterms:W3CDTF">2012-12-07T01:24:38Z</dcterms:created>
  <dcterms:modified xsi:type="dcterms:W3CDTF">2014-08-25T21:04:49Z</dcterms:modified>
</cp:coreProperties>
</file>