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</p:sldMasterIdLst>
  <p:notesMasterIdLst>
    <p:notesMasterId r:id="rId3"/>
  </p:notesMasterIdLst>
  <p:handoutMasterIdLst>
    <p:handoutMasterId r:id="rId4"/>
  </p:handoutMasterIdLst>
  <p:sldIdLst>
    <p:sldId id="275" r:id="rId2"/>
  </p:sldIdLst>
  <p:sldSz cx="9144000" cy="6858000" type="screen4x3"/>
  <p:notesSz cx="7099300" cy="93853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97" autoAdjust="0"/>
    <p:restoredTop sz="87835" autoAdjust="0"/>
  </p:normalViewPr>
  <p:slideViewPr>
    <p:cSldViewPr snapToGrid="0">
      <p:cViewPr>
        <p:scale>
          <a:sx n="80" d="100"/>
          <a:sy n="80" d="100"/>
        </p:scale>
        <p:origin x="-318" y="-72"/>
      </p:cViewPr>
      <p:guideLst>
        <p:guide orient="horz" pos="1647"/>
        <p:guide pos="7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914400" cy="9144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hosp1serv1\acrc_apps\Immunotherapy%20Lab\Expanded%20NK%20Clinical%20Protocol\Trial%20Data\UPN%209%20LAREUG\Cytotox\092012%20LAREUG%20cytotox%20data%20analysis%20REANALYZED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zmaniasusannm\AppData\Local\Microsoft\Windows\Temporary%20Internet%20Files\Content.Outlook\9SIZ1GFF\8-22-2014%20IL-2%20titration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zmaniasusannm\AppData\Local\Microsoft\Windows\Temporary%20Internet%20Files\Content.Outlook\9SIZ1GFF\NK%20Cell%20Cytotoxicity%20Analysis%2007-5-12%20(1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089595705562236"/>
          <c:y val="5.6204903061774933E-2"/>
          <c:w val="0.59130106162305396"/>
          <c:h val="0.70840877813483205"/>
        </c:manualLayout>
      </c:layout>
      <c:lineChart>
        <c:grouping val="standard"/>
        <c:varyColors val="0"/>
        <c:ser>
          <c:idx val="0"/>
          <c:order val="0"/>
          <c:tx>
            <c:strRef>
              <c:f>'graphs '!$N$16</c:f>
              <c:strCache>
                <c:ptCount val="1"/>
                <c:pt idx="0">
                  <c:v>K562 vs UPN9 UAMS ENK fresh D10</c:v>
                </c:pt>
              </c:strCache>
            </c:strRef>
          </c:tx>
          <c:spPr>
            <a:ln>
              <a:solidFill>
                <a:schemeClr val="tx1"/>
              </a:solidFill>
              <a:prstDash val="dash"/>
            </a:ln>
          </c:spPr>
          <c:marker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plus"/>
            <c:errValType val="cust"/>
            <c:noEndCap val="0"/>
            <c:plus>
              <c:numRef>
                <c:f>('graphs '!$I$26,'graphs '!$I$29,'graphs '!$I$32,'graphs '!$I$35)</c:f>
                <c:numCache>
                  <c:formatCode>General</c:formatCode>
                  <c:ptCount val="4"/>
                  <c:pt idx="0">
                    <c:v>0.53743355277330707</c:v>
                  </c:pt>
                  <c:pt idx="1">
                    <c:v>1.3540563551217275</c:v>
                  </c:pt>
                  <c:pt idx="2">
                    <c:v>2.2932944276873966</c:v>
                  </c:pt>
                  <c:pt idx="3">
                    <c:v>1.4971949749829678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'graphs '!$L$17:$L$20</c:f>
              <c:strCache>
                <c:ptCount val="4"/>
                <c:pt idx="0">
                  <c:v>1.25:1</c:v>
                </c:pt>
                <c:pt idx="1">
                  <c:v>2.5:1</c:v>
                </c:pt>
                <c:pt idx="2">
                  <c:v>5:1</c:v>
                </c:pt>
                <c:pt idx="3">
                  <c:v>10:1</c:v>
                </c:pt>
              </c:strCache>
            </c:strRef>
          </c:cat>
          <c:val>
            <c:numRef>
              <c:f>('graphs '!$H$26,'graphs '!$H$29,'graphs '!$H$32,'graphs '!$H$35)</c:f>
              <c:numCache>
                <c:formatCode>0.00</c:formatCode>
                <c:ptCount val="4"/>
                <c:pt idx="0">
                  <c:v>70.54938190153301</c:v>
                </c:pt>
                <c:pt idx="1">
                  <c:v>75.706469940049047</c:v>
                </c:pt>
                <c:pt idx="2">
                  <c:v>77.045739045671056</c:v>
                </c:pt>
                <c:pt idx="3">
                  <c:v>74.589725382653057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'graphs '!$N$17</c:f>
              <c:strCache>
                <c:ptCount val="1"/>
                <c:pt idx="0">
                  <c:v>K562 vs UPN9  CAGT ENK fresh 24h IL2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plus"/>
            <c:errValType val="cust"/>
            <c:noEndCap val="0"/>
            <c:plus>
              <c:numRef>
                <c:f>('graphs '!$I$38,'graphs '!$I$41,'graphs '!$I$44,'graphs '!$I$47)</c:f>
                <c:numCache>
                  <c:formatCode>General</c:formatCode>
                  <c:ptCount val="4"/>
                  <c:pt idx="0">
                    <c:v>2.2974475541844575</c:v>
                  </c:pt>
                  <c:pt idx="1">
                    <c:v>1.555774168936932</c:v>
                  </c:pt>
                  <c:pt idx="2">
                    <c:v>0.48479464029794134</c:v>
                  </c:pt>
                  <c:pt idx="3">
                    <c:v>1.2769706891771853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'graphs '!$L$17:$L$20</c:f>
              <c:strCache>
                <c:ptCount val="4"/>
                <c:pt idx="0">
                  <c:v>1.25:1</c:v>
                </c:pt>
                <c:pt idx="1">
                  <c:v>2.5:1</c:v>
                </c:pt>
                <c:pt idx="2">
                  <c:v>5:1</c:v>
                </c:pt>
                <c:pt idx="3">
                  <c:v>10:1</c:v>
                </c:pt>
              </c:strCache>
            </c:strRef>
          </c:cat>
          <c:val>
            <c:numRef>
              <c:f>('graphs '!$H$38,'graphs '!$H$41,'graphs '!$H$44,'graphs '!$H$47)</c:f>
              <c:numCache>
                <c:formatCode>0.00</c:formatCode>
                <c:ptCount val="4"/>
                <c:pt idx="0">
                  <c:v>70.911887612523543</c:v>
                </c:pt>
                <c:pt idx="1">
                  <c:v>74.774404163355612</c:v>
                </c:pt>
                <c:pt idx="2">
                  <c:v>75.129040952385708</c:v>
                </c:pt>
                <c:pt idx="3">
                  <c:v>78.142516882718539</c:v>
                </c:pt>
              </c:numCache>
            </c:numRef>
          </c:val>
          <c:smooth val="0"/>
        </c:ser>
        <c:ser>
          <c:idx val="5"/>
          <c:order val="2"/>
          <c:tx>
            <c:strRef>
              <c:f>'graphs '!$W$17</c:f>
              <c:strCache>
                <c:ptCount val="1"/>
                <c:pt idx="0">
                  <c:v>OPM2 vs UPN9  CAGT ENK fresh 24h IL2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plus"/>
            <c:errValType val="cust"/>
            <c:noEndCap val="0"/>
            <c:plus>
              <c:numRef>
                <c:f>('graphs '!$I$98,'graphs '!$I$101,'graphs '!$I$104,'graphs '!$I$107)</c:f>
                <c:numCache>
                  <c:formatCode>General</c:formatCode>
                  <c:ptCount val="4"/>
                  <c:pt idx="0">
                    <c:v>1.448650089341972</c:v>
                  </c:pt>
                  <c:pt idx="1">
                    <c:v>1.7889344461551713</c:v>
                  </c:pt>
                  <c:pt idx="2">
                    <c:v>1.9830935223844874</c:v>
                  </c:pt>
                  <c:pt idx="3">
                    <c:v>3.2962697698688936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'graphs '!$L$17:$L$20</c:f>
              <c:strCache>
                <c:ptCount val="4"/>
                <c:pt idx="0">
                  <c:v>1.25:1</c:v>
                </c:pt>
                <c:pt idx="1">
                  <c:v>2.5:1</c:v>
                </c:pt>
                <c:pt idx="2">
                  <c:v>5:1</c:v>
                </c:pt>
                <c:pt idx="3">
                  <c:v>10:1</c:v>
                </c:pt>
              </c:strCache>
            </c:strRef>
          </c:cat>
          <c:val>
            <c:numRef>
              <c:f>('graphs '!$H$98,'graphs '!$H$101,'graphs '!$H$104,'graphs '!$H$107)</c:f>
              <c:numCache>
                <c:formatCode>0.00</c:formatCode>
                <c:ptCount val="4"/>
                <c:pt idx="0">
                  <c:v>23.781270009124722</c:v>
                </c:pt>
                <c:pt idx="1">
                  <c:v>35.386469388316605</c:v>
                </c:pt>
                <c:pt idx="2">
                  <c:v>44.439276001543845</c:v>
                </c:pt>
                <c:pt idx="3">
                  <c:v>55.116981569853166</c:v>
                </c:pt>
              </c:numCache>
            </c:numRef>
          </c:val>
          <c:smooth val="0"/>
        </c:ser>
        <c:ser>
          <c:idx val="4"/>
          <c:order val="3"/>
          <c:tx>
            <c:strRef>
              <c:f>'graphs '!$W$16</c:f>
              <c:strCache>
                <c:ptCount val="1"/>
                <c:pt idx="0">
                  <c:v>OPM2 vs UPN9  UAMS ENK fresh D10</c:v>
                </c:pt>
              </c:strCache>
            </c:strRef>
          </c:tx>
          <c:spPr>
            <a:ln>
              <a:solidFill>
                <a:schemeClr val="tx1"/>
              </a:solidFill>
              <a:prstDash val="dash"/>
            </a:ln>
          </c:spPr>
          <c:marker>
            <c:symbol val="triangle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plus"/>
            <c:errValType val="cust"/>
            <c:noEndCap val="0"/>
            <c:plus>
              <c:numRef>
                <c:f>('graphs '!$I$86,'graphs '!$I$89,'graphs '!$I$92,'graphs '!$I$95)</c:f>
                <c:numCache>
                  <c:formatCode>General</c:formatCode>
                  <c:ptCount val="4"/>
                  <c:pt idx="0">
                    <c:v>0.81089330035893159</c:v>
                  </c:pt>
                  <c:pt idx="1">
                    <c:v>0.60864190174870958</c:v>
                  </c:pt>
                  <c:pt idx="2">
                    <c:v>4.9420294145789994</c:v>
                  </c:pt>
                  <c:pt idx="3">
                    <c:v>3.1455342372854029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'graphs '!$L$17:$L$20</c:f>
              <c:strCache>
                <c:ptCount val="4"/>
                <c:pt idx="0">
                  <c:v>1.25:1</c:v>
                </c:pt>
                <c:pt idx="1">
                  <c:v>2.5:1</c:v>
                </c:pt>
                <c:pt idx="2">
                  <c:v>5:1</c:v>
                </c:pt>
                <c:pt idx="3">
                  <c:v>10:1</c:v>
                </c:pt>
              </c:strCache>
            </c:strRef>
          </c:cat>
          <c:val>
            <c:numRef>
              <c:f>('graphs '!$H$86,'graphs '!$H$89,'graphs '!$H$92,'graphs '!$H$95)</c:f>
              <c:numCache>
                <c:formatCode>0.00</c:formatCode>
                <c:ptCount val="4"/>
                <c:pt idx="0">
                  <c:v>21.278999984383116</c:v>
                </c:pt>
                <c:pt idx="1">
                  <c:v>29.556911992944151</c:v>
                </c:pt>
                <c:pt idx="2">
                  <c:v>41.727516715636753</c:v>
                </c:pt>
                <c:pt idx="3">
                  <c:v>51.219083229778576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0726400"/>
        <c:axId val="90728320"/>
      </c:lineChart>
      <c:catAx>
        <c:axId val="9072640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E:T Ratio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90728320"/>
        <c:crosses val="autoZero"/>
        <c:auto val="1"/>
        <c:lblAlgn val="ctr"/>
        <c:lblOffset val="100"/>
        <c:noMultiLvlLbl val="0"/>
      </c:catAx>
      <c:valAx>
        <c:axId val="90728320"/>
        <c:scaling>
          <c:orientation val="minMax"/>
          <c:max val="1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% Specific Lysis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90726400"/>
        <c:crosses val="autoZero"/>
        <c:crossBetween val="between"/>
        <c:majorUnit val="20"/>
      </c:valAx>
    </c:plotArea>
    <c:plotVisOnly val="1"/>
    <c:dispBlanksAs val="gap"/>
    <c:showDLblsOverMax val="0"/>
  </c:chart>
  <c:txPr>
    <a:bodyPr/>
    <a:lstStyle/>
    <a:p>
      <a:pPr>
        <a:defRPr sz="12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081946411374837"/>
          <c:y val="9.9141358119405679E-2"/>
          <c:w val="0.73490001699427854"/>
          <c:h val="0.7008747740136808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'[8-22-2014 IL-2 titration.xlsx]Sheet1'!$B$1</c:f>
              <c:strCache>
                <c:ptCount val="1"/>
                <c:pt idx="0">
                  <c:v>%CD56+CD3- NK cells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'[8-22-2014 IL-2 titration.xlsx]Sheet1'!$G$3,'[8-22-2014 IL-2 titration.xlsx]Sheet1'!$G$5</c:f>
                <c:numCache>
                  <c:formatCode>General</c:formatCode>
                  <c:ptCount val="2"/>
                  <c:pt idx="0">
                    <c:v>16.938614661968867</c:v>
                  </c:pt>
                  <c:pt idx="1">
                    <c:v>10.55146119422961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'[8-22-2014 IL-2 titration.xlsx]Sheet1'!$A$9,'[8-22-2014 IL-2 titration.xlsx]Sheet1'!$A$11</c:f>
              <c:strCache>
                <c:ptCount val="2"/>
                <c:pt idx="0">
                  <c:v>10 U/mL</c:v>
                </c:pt>
                <c:pt idx="1">
                  <c:v>500 U/mL</c:v>
                </c:pt>
              </c:strCache>
            </c:strRef>
          </c:cat>
          <c:val>
            <c:numRef>
              <c:f>'[8-22-2014 IL-2 titration.xlsx]Sheet1'!$F$3,'[8-22-2014 IL-2 titration.xlsx]Sheet1'!$F$5</c:f>
              <c:numCache>
                <c:formatCode>General</c:formatCode>
                <c:ptCount val="2"/>
                <c:pt idx="0">
                  <c:v>75.75</c:v>
                </c:pt>
                <c:pt idx="1">
                  <c:v>69</c:v>
                </c:pt>
              </c:numCache>
            </c:numRef>
          </c:val>
        </c:ser>
        <c:ser>
          <c:idx val="1"/>
          <c:order val="1"/>
          <c:tx>
            <c:strRef>
              <c:f>'[8-22-2014 IL-2 titration.xlsx]Sheet1'!$B$7</c:f>
              <c:strCache>
                <c:ptCount val="1"/>
                <c:pt idx="0">
                  <c:v>%CD56-CD3+ T cells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'[8-22-2014 IL-2 titration.xlsx]Sheet1'!$G$9,'[8-22-2014 IL-2 titration.xlsx]Sheet1'!$G$11</c:f>
                <c:numCache>
                  <c:formatCode>General</c:formatCode>
                  <c:ptCount val="2"/>
                  <c:pt idx="0">
                    <c:v>1.7320508075688772</c:v>
                  </c:pt>
                  <c:pt idx="1">
                    <c:v>0.57735026918962573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val>
            <c:numRef>
              <c:f>'[8-22-2014 IL-2 titration.xlsx]Sheet1'!$F$9,'[8-22-2014 IL-2 titration.xlsx]Sheet1'!$F$11</c:f>
              <c:numCache>
                <c:formatCode>General</c:formatCode>
                <c:ptCount val="2"/>
                <c:pt idx="0">
                  <c:v>11</c:v>
                </c:pt>
                <c:pt idx="1">
                  <c:v>12.333333333333334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0741760"/>
        <c:axId val="98174080"/>
      </c:barChart>
      <c:catAx>
        <c:axId val="9074176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IL2 Concentration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98174080"/>
        <c:crosses val="autoZero"/>
        <c:auto val="1"/>
        <c:lblAlgn val="ctr"/>
        <c:lblOffset val="100"/>
        <c:noMultiLvlLbl val="0"/>
      </c:catAx>
      <c:valAx>
        <c:axId val="9817408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% Cells</a:t>
                </a:r>
              </a:p>
            </c:rich>
          </c:tx>
          <c:layout>
            <c:manualLayout>
              <c:xMode val="edge"/>
              <c:yMode val="edge"/>
              <c:x val="3.2208994407897235E-2"/>
              <c:y val="0.34636060277434955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90741760"/>
        <c:crosses val="autoZero"/>
        <c:crossBetween val="between"/>
        <c:majorUnit val="20"/>
      </c:valAx>
    </c:plotArea>
    <c:legend>
      <c:legendPos val="r"/>
      <c:layout>
        <c:manualLayout>
          <c:xMode val="edge"/>
          <c:yMode val="edge"/>
          <c:x val="0.40271806345003064"/>
          <c:y val="2.7352456177909532E-2"/>
          <c:w val="0.57527559055118116"/>
          <c:h val="0.1515075161059412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 b="1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4"/>
          <c:order val="0"/>
          <c:tx>
            <c:v>1000</c:v>
          </c:tx>
          <c:spPr>
            <a:ln>
              <a:solidFill>
                <a:schemeClr val="tx1"/>
              </a:solidFill>
            </a:ln>
          </c:spPr>
          <c:marker>
            <c:symbol val="square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plus"/>
            <c:errValType val="cust"/>
            <c:noEndCap val="0"/>
            <c:plus>
              <c:numRef>
                <c:f>'[NK Cell Cytotoxicity Analysis 07-5-12 (1).xlsx]NL NKs 6-22-2012 cytotoxicity'!$I$30:$I$33</c:f>
                <c:numCache>
                  <c:formatCode>General</c:formatCode>
                  <c:ptCount val="4"/>
                  <c:pt idx="0">
                    <c:v>4.8673102921610694</c:v>
                  </c:pt>
                  <c:pt idx="1">
                    <c:v>5.2154807706860966</c:v>
                  </c:pt>
                  <c:pt idx="2">
                    <c:v>3.8135819735429033</c:v>
                  </c:pt>
                  <c:pt idx="3">
                    <c:v>2.8856903033210854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'[NK Cell Cytotoxicity Analysis 07-5-12 (1).xlsx]NL NKs 6-22-2012 cytotoxicity'!$A$30:$A$33</c:f>
              <c:strCache>
                <c:ptCount val="4"/>
                <c:pt idx="0">
                  <c:v>40:1</c:v>
                </c:pt>
                <c:pt idx="1">
                  <c:v>20:1</c:v>
                </c:pt>
                <c:pt idx="2">
                  <c:v>10:1</c:v>
                </c:pt>
                <c:pt idx="3">
                  <c:v>5:1</c:v>
                </c:pt>
              </c:strCache>
            </c:strRef>
          </c:cat>
          <c:val>
            <c:numRef>
              <c:f>'[NK Cell Cytotoxicity Analysis 07-5-12 (1).xlsx]NL NKs 6-22-2012 cytotoxicity'!$H$30:$H$33</c:f>
              <c:numCache>
                <c:formatCode>0.0</c:formatCode>
                <c:ptCount val="4"/>
                <c:pt idx="0">
                  <c:v>100.8</c:v>
                </c:pt>
                <c:pt idx="1">
                  <c:v>96.05</c:v>
                </c:pt>
                <c:pt idx="2">
                  <c:v>114.7</c:v>
                </c:pt>
                <c:pt idx="3">
                  <c:v>90</c:v>
                </c:pt>
              </c:numCache>
            </c:numRef>
          </c:val>
          <c:smooth val="0"/>
        </c:ser>
        <c:ser>
          <c:idx val="3"/>
          <c:order val="1"/>
          <c:tx>
            <c:v>500</c:v>
          </c:tx>
          <c:spPr>
            <a:ln>
              <a:solidFill>
                <a:schemeClr val="tx1">
                  <a:lumMod val="85000"/>
                  <a:lumOff val="15000"/>
                </a:schemeClr>
              </a:solidFill>
            </a:ln>
          </c:spPr>
          <c:marker>
            <c:symbol val="square"/>
            <c:size val="7"/>
            <c:spPr>
              <a:solidFill>
                <a:schemeClr val="bg1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c:spPr>
          </c:marker>
          <c:errBars>
            <c:errDir val="y"/>
            <c:errBarType val="plus"/>
            <c:errValType val="cust"/>
            <c:noEndCap val="0"/>
            <c:plus>
              <c:numRef>
                <c:f>'[NK Cell Cytotoxicity Analysis 07-5-12 (1).xlsx]NL NKs 6-22-2012 cytotoxicity'!$I$24:$I$27</c:f>
                <c:numCache>
                  <c:formatCode>General</c:formatCode>
                  <c:ptCount val="4"/>
                  <c:pt idx="0">
                    <c:v>2.0709262518857634</c:v>
                  </c:pt>
                  <c:pt idx="1">
                    <c:v>3.273979957587176</c:v>
                  </c:pt>
                  <c:pt idx="2">
                    <c:v>8.6739280275999509</c:v>
                  </c:pt>
                  <c:pt idx="3">
                    <c:v>6.49886693328299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'[NK Cell Cytotoxicity Analysis 07-5-12 (1).xlsx]NL NKs 6-22-2012 cytotoxicity'!$A$30:$A$33</c:f>
              <c:strCache>
                <c:ptCount val="4"/>
                <c:pt idx="0">
                  <c:v>40:1</c:v>
                </c:pt>
                <c:pt idx="1">
                  <c:v>20:1</c:v>
                </c:pt>
                <c:pt idx="2">
                  <c:v>10:1</c:v>
                </c:pt>
                <c:pt idx="3">
                  <c:v>5:1</c:v>
                </c:pt>
              </c:strCache>
            </c:strRef>
          </c:cat>
          <c:val>
            <c:numRef>
              <c:f>'[NK Cell Cytotoxicity Analysis 07-5-12 (1).xlsx]NL NKs 6-22-2012 cytotoxicity'!$H$24:$H$27</c:f>
              <c:numCache>
                <c:formatCode>0.0</c:formatCode>
                <c:ptCount val="4"/>
                <c:pt idx="0">
                  <c:v>93.63</c:v>
                </c:pt>
                <c:pt idx="1">
                  <c:v>103.3</c:v>
                </c:pt>
                <c:pt idx="2">
                  <c:v>98.6</c:v>
                </c:pt>
                <c:pt idx="3">
                  <c:v>87.1</c:v>
                </c:pt>
              </c:numCache>
            </c:numRef>
          </c:val>
          <c:smooth val="0"/>
        </c:ser>
        <c:ser>
          <c:idx val="2"/>
          <c:order val="2"/>
          <c:tx>
            <c:v>100</c:v>
          </c:tx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  <c:marker>
            <c:symbol val="circle"/>
            <c:size val="7"/>
            <c:spPr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c:spPr>
          </c:marker>
          <c:errBars>
            <c:errDir val="y"/>
            <c:errBarType val="plus"/>
            <c:errValType val="cust"/>
            <c:noEndCap val="0"/>
            <c:plus>
              <c:numRef>
                <c:f>'[NK Cell Cytotoxicity Analysis 07-5-12 (1).xlsx]NL NKs 6-22-2012 cytotoxicity'!$I$18:$I$21</c:f>
                <c:numCache>
                  <c:formatCode>General</c:formatCode>
                  <c:ptCount val="4"/>
                  <c:pt idx="0">
                    <c:v>1.5063087087614355</c:v>
                  </c:pt>
                  <c:pt idx="1">
                    <c:v>3.6902656449215883</c:v>
                  </c:pt>
                  <c:pt idx="2">
                    <c:v>1.0796798887707941</c:v>
                  </c:pt>
                  <c:pt idx="3">
                    <c:v>3.2566502181304027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'[NK Cell Cytotoxicity Analysis 07-5-12 (1).xlsx]NL NKs 6-22-2012 cytotoxicity'!$A$30:$A$33</c:f>
              <c:strCache>
                <c:ptCount val="4"/>
                <c:pt idx="0">
                  <c:v>40:1</c:v>
                </c:pt>
                <c:pt idx="1">
                  <c:v>20:1</c:v>
                </c:pt>
                <c:pt idx="2">
                  <c:v>10:1</c:v>
                </c:pt>
                <c:pt idx="3">
                  <c:v>5:1</c:v>
                </c:pt>
              </c:strCache>
            </c:strRef>
          </c:cat>
          <c:val>
            <c:numRef>
              <c:f>'[NK Cell Cytotoxicity Analysis 07-5-12 (1).xlsx]NL NKs 6-22-2012 cytotoxicity'!$H$18:$H$21</c:f>
              <c:numCache>
                <c:formatCode>0.0</c:formatCode>
                <c:ptCount val="4"/>
                <c:pt idx="0">
                  <c:v>103.2</c:v>
                </c:pt>
                <c:pt idx="1">
                  <c:v>87</c:v>
                </c:pt>
                <c:pt idx="2">
                  <c:v>61.24</c:v>
                </c:pt>
                <c:pt idx="3">
                  <c:v>59</c:v>
                </c:pt>
              </c:numCache>
            </c:numRef>
          </c:val>
          <c:smooth val="0"/>
        </c:ser>
        <c:ser>
          <c:idx val="1"/>
          <c:order val="3"/>
          <c:tx>
            <c:v>10</c:v>
          </c:tx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  <c:marker>
            <c:symbol val="circle"/>
            <c:size val="7"/>
            <c:spPr>
              <a:solidFill>
                <a:schemeClr val="bg1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c:spPr>
          </c:marker>
          <c:errBars>
            <c:errDir val="y"/>
            <c:errBarType val="plus"/>
            <c:errValType val="cust"/>
            <c:noEndCap val="0"/>
            <c:plus>
              <c:numRef>
                <c:f>'[NK Cell Cytotoxicity Analysis 07-5-12 (1).xlsx]NL NKs 6-22-2012 cytotoxicity'!$I$12:$I$15</c:f>
                <c:numCache>
                  <c:formatCode>General</c:formatCode>
                  <c:ptCount val="4"/>
                  <c:pt idx="0">
                    <c:v>1.1809514593358843</c:v>
                  </c:pt>
                  <c:pt idx="1">
                    <c:v>2.9597471752714988</c:v>
                  </c:pt>
                  <c:pt idx="2">
                    <c:v>5.0863118193115167</c:v>
                  </c:pt>
                  <c:pt idx="3">
                    <c:v>0.93333854877212452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'[NK Cell Cytotoxicity Analysis 07-5-12 (1).xlsx]NL NKs 6-22-2012 cytotoxicity'!$A$30:$A$33</c:f>
              <c:strCache>
                <c:ptCount val="4"/>
                <c:pt idx="0">
                  <c:v>40:1</c:v>
                </c:pt>
                <c:pt idx="1">
                  <c:v>20:1</c:v>
                </c:pt>
                <c:pt idx="2">
                  <c:v>10:1</c:v>
                </c:pt>
                <c:pt idx="3">
                  <c:v>5:1</c:v>
                </c:pt>
              </c:strCache>
            </c:strRef>
          </c:cat>
          <c:val>
            <c:numRef>
              <c:f>'[NK Cell Cytotoxicity Analysis 07-5-12 (1).xlsx]NL NKs 6-22-2012 cytotoxicity'!$H$12:$H$15</c:f>
              <c:numCache>
                <c:formatCode>0.0</c:formatCode>
                <c:ptCount val="4"/>
                <c:pt idx="0">
                  <c:v>63.7</c:v>
                </c:pt>
                <c:pt idx="1">
                  <c:v>55.7</c:v>
                </c:pt>
                <c:pt idx="2">
                  <c:v>40.799999999999997</c:v>
                </c:pt>
                <c:pt idx="3">
                  <c:v>27.1</c:v>
                </c:pt>
              </c:numCache>
            </c:numRef>
          </c:val>
          <c:smooth val="0"/>
        </c:ser>
        <c:ser>
          <c:idx val="0"/>
          <c:order val="4"/>
          <c:tx>
            <c:v>0</c:v>
          </c:tx>
          <c:spPr>
            <a:ln>
              <a:solidFill>
                <a:schemeClr val="bg1">
                  <a:lumMod val="65000"/>
                </a:schemeClr>
              </a:solidFill>
            </a:ln>
          </c:spPr>
          <c:marker>
            <c:symbol val="triangle"/>
            <c:size val="7"/>
            <c:spPr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</c:spPr>
          </c:marker>
          <c:errBars>
            <c:errDir val="y"/>
            <c:errBarType val="plus"/>
            <c:errValType val="cust"/>
            <c:noEndCap val="0"/>
            <c:plus>
              <c:numRef>
                <c:f>'[NK Cell Cytotoxicity Analysis 07-5-12 (1).xlsx]NL NKs 6-22-2012 cytotoxicity'!$I$6:$I$9</c:f>
                <c:numCache>
                  <c:formatCode>General</c:formatCode>
                  <c:ptCount val="4"/>
                  <c:pt idx="0">
                    <c:v>7.7295263288334288</c:v>
                  </c:pt>
                  <c:pt idx="1">
                    <c:v>4.5903103903752545</c:v>
                  </c:pt>
                  <c:pt idx="2">
                    <c:v>2.6730509858030986</c:v>
                  </c:pt>
                  <c:pt idx="3">
                    <c:v>4.9548212853780553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'[NK Cell Cytotoxicity Analysis 07-5-12 (1).xlsx]NL NKs 6-22-2012 cytotoxicity'!$A$30:$A$33</c:f>
              <c:strCache>
                <c:ptCount val="4"/>
                <c:pt idx="0">
                  <c:v>40:1</c:v>
                </c:pt>
                <c:pt idx="1">
                  <c:v>20:1</c:v>
                </c:pt>
                <c:pt idx="2">
                  <c:v>10:1</c:v>
                </c:pt>
                <c:pt idx="3">
                  <c:v>5:1</c:v>
                </c:pt>
              </c:strCache>
            </c:strRef>
          </c:cat>
          <c:val>
            <c:numRef>
              <c:f>'[NK Cell Cytotoxicity Analysis 07-5-12 (1).xlsx]NL NKs 6-22-2012 cytotoxicity'!$H$6:$H$9</c:f>
              <c:numCache>
                <c:formatCode>General</c:formatCode>
                <c:ptCount val="4"/>
                <c:pt idx="0">
                  <c:v>45.8</c:v>
                </c:pt>
                <c:pt idx="1">
                  <c:v>50.4</c:v>
                </c:pt>
                <c:pt idx="2">
                  <c:v>35.6</c:v>
                </c:pt>
                <c:pt idx="3">
                  <c:v>16.25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8232960"/>
        <c:axId val="98259712"/>
      </c:lineChart>
      <c:catAx>
        <c:axId val="9823296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E:T Ratio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98259712"/>
        <c:crosses val="autoZero"/>
        <c:auto val="1"/>
        <c:lblAlgn val="ctr"/>
        <c:lblOffset val="100"/>
        <c:noMultiLvlLbl val="0"/>
      </c:catAx>
      <c:valAx>
        <c:axId val="98259712"/>
        <c:scaling>
          <c:orientation val="minMax"/>
          <c:max val="12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% Specific Lysis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9823296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1140324704964952"/>
          <c:y val="0.15950196960937804"/>
          <c:w val="0.21731108009928013"/>
          <c:h val="0.55650775707492006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100" b="1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3"/>
            <a:ext cx="3076364" cy="469264"/>
          </a:xfrm>
          <a:prstGeom prst="rect">
            <a:avLst/>
          </a:prstGeom>
        </p:spPr>
        <p:txBody>
          <a:bodyPr vert="horz" lIns="94155" tIns="47075" rIns="94155" bIns="4707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298" y="3"/>
            <a:ext cx="3076364" cy="469264"/>
          </a:xfrm>
          <a:prstGeom prst="rect">
            <a:avLst/>
          </a:prstGeom>
        </p:spPr>
        <p:txBody>
          <a:bodyPr vert="horz" lIns="94155" tIns="47075" rIns="94155" bIns="47075" rtlCol="0"/>
          <a:lstStyle>
            <a:lvl1pPr algn="r">
              <a:defRPr sz="1200"/>
            </a:lvl1pPr>
          </a:lstStyle>
          <a:p>
            <a:fld id="{2FF037B8-7F3E-E14C-ACE8-22FEBDD8DFB9}" type="datetime1">
              <a:rPr lang="en-US" smtClean="0"/>
              <a:t>8/25/2014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914407"/>
            <a:ext cx="3076364" cy="469264"/>
          </a:xfrm>
          <a:prstGeom prst="rect">
            <a:avLst/>
          </a:prstGeom>
        </p:spPr>
        <p:txBody>
          <a:bodyPr vert="horz" lIns="94155" tIns="47075" rIns="94155" bIns="4707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298" y="8914407"/>
            <a:ext cx="3076364" cy="469264"/>
          </a:xfrm>
          <a:prstGeom prst="rect">
            <a:avLst/>
          </a:prstGeom>
        </p:spPr>
        <p:txBody>
          <a:bodyPr vert="horz" lIns="94155" tIns="47075" rIns="94155" bIns="47075" rtlCol="0" anchor="b"/>
          <a:lstStyle>
            <a:lvl1pPr algn="r">
              <a:defRPr sz="1200"/>
            </a:lvl1pPr>
          </a:lstStyle>
          <a:p>
            <a:fld id="{A525E0C8-65BE-6142-8C7D-851073449C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49677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3"/>
            <a:ext cx="3076364" cy="469264"/>
          </a:xfrm>
          <a:prstGeom prst="rect">
            <a:avLst/>
          </a:prstGeom>
        </p:spPr>
        <p:txBody>
          <a:bodyPr vert="horz" lIns="94155" tIns="47075" rIns="94155" bIns="4707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8" y="3"/>
            <a:ext cx="3076364" cy="469264"/>
          </a:xfrm>
          <a:prstGeom prst="rect">
            <a:avLst/>
          </a:prstGeom>
        </p:spPr>
        <p:txBody>
          <a:bodyPr vert="horz" lIns="94155" tIns="47075" rIns="94155" bIns="47075" rtlCol="0"/>
          <a:lstStyle>
            <a:lvl1pPr algn="r">
              <a:defRPr sz="1200"/>
            </a:lvl1pPr>
          </a:lstStyle>
          <a:p>
            <a:fld id="{0B760000-D4B0-CD4F-A4BE-FAF1583DA0D7}" type="datetime1">
              <a:rPr lang="en-US" smtClean="0"/>
              <a:t>8/25/2014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4913" y="704850"/>
            <a:ext cx="4689475" cy="3517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155" tIns="47075" rIns="94155" bIns="4707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1" y="4458020"/>
            <a:ext cx="5679440" cy="4223385"/>
          </a:xfrm>
          <a:prstGeom prst="rect">
            <a:avLst/>
          </a:prstGeom>
        </p:spPr>
        <p:txBody>
          <a:bodyPr vert="horz" lIns="94155" tIns="47075" rIns="94155" bIns="47075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914407"/>
            <a:ext cx="3076364" cy="469264"/>
          </a:xfrm>
          <a:prstGeom prst="rect">
            <a:avLst/>
          </a:prstGeom>
        </p:spPr>
        <p:txBody>
          <a:bodyPr vert="horz" lIns="94155" tIns="47075" rIns="94155" bIns="4707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8" y="8914407"/>
            <a:ext cx="3076364" cy="469264"/>
          </a:xfrm>
          <a:prstGeom prst="rect">
            <a:avLst/>
          </a:prstGeom>
        </p:spPr>
        <p:txBody>
          <a:bodyPr vert="horz" lIns="94155" tIns="47075" rIns="94155" bIns="47075" rtlCol="0" anchor="b"/>
          <a:lstStyle>
            <a:lvl1pPr algn="r">
              <a:defRPr sz="1200"/>
            </a:lvl1pPr>
          </a:lstStyle>
          <a:p>
            <a:fld id="{CB33900C-6E68-8945-91F0-8EA30A24BE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96389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33900C-6E68-8945-91F0-8EA30A24BEC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5181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10FCD-6A23-CA4C-8E73-805020B053ED}" type="datetime1">
              <a:rPr lang="en-US" smtClean="0"/>
              <a:t>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75CE-693E-7D47-8AF6-56D27408B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601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D68F0-B6C8-DF44-84A7-E65234A90F92}" type="datetime1">
              <a:rPr lang="en-US" smtClean="0"/>
              <a:t>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75CE-693E-7D47-8AF6-56D27408B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052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EEF37-667D-1541-B801-EBC47BCB2AFA}" type="datetime1">
              <a:rPr lang="en-US" smtClean="0"/>
              <a:t>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75CE-693E-7D47-8AF6-56D27408B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5226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RT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76165" y="6356350"/>
            <a:ext cx="2133600" cy="365125"/>
          </a:xfrm>
        </p:spPr>
        <p:txBody>
          <a:bodyPr/>
          <a:lstStyle/>
          <a:p>
            <a:fld id="{F36C75CE-693E-7D47-8AF6-56D27408B0F3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 descr="PPT background MIRT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65" y="66890"/>
            <a:ext cx="8935670" cy="6719609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03577" y="69058"/>
            <a:ext cx="8706188" cy="968307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613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027CC-10E0-9F46-BFC3-E927E17B9913}" type="datetime1">
              <a:rPr lang="en-US" smtClean="0"/>
              <a:t>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75CE-693E-7D47-8AF6-56D27408B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034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C2A1B-F002-E14E-A8F5-976B42B9C722}" type="datetime1">
              <a:rPr lang="en-US" smtClean="0"/>
              <a:t>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75CE-693E-7D47-8AF6-56D27408B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791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99C47-438E-944B-867B-9B47A9CCF643}" type="datetime1">
              <a:rPr lang="en-US" smtClean="0"/>
              <a:t>8/25/2014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75CE-693E-7D47-8AF6-56D27408B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802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C8C5B-B594-9F43-AEF1-300A913BEC6A}" type="datetime1">
              <a:rPr lang="en-US" smtClean="0"/>
              <a:t>8/25/2014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75CE-693E-7D47-8AF6-56D27408B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139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B5A6A-7362-4743-8502-B4C7A24DBD30}" type="datetime1">
              <a:rPr lang="en-US" smtClean="0"/>
              <a:t>8/25/2014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75CE-693E-7D47-8AF6-56D27408B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579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DA288-5F89-4E76-82AE-96E1896BF2F1}" type="datetimeFigureOut">
              <a:rPr lang="en-US" smtClean="0"/>
              <a:t>8/25/2014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51F69-2A31-4BCA-B862-71AC9CBD1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040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53D77-EF1C-0341-A50B-CE08E3D79A79}" type="datetime1">
              <a:rPr lang="en-US" smtClean="0"/>
              <a:t>8/25/2014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75CE-693E-7D47-8AF6-56D27408B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321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E3FC8-B412-2F45-9F2D-D24BB6A674C5}" type="datetime1">
              <a:rPr lang="en-US" smtClean="0"/>
              <a:t>8/25/2014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75CE-693E-7D47-8AF6-56D27408B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15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BFDEFC-A15A-4C17-92CD-AD347BA98AA3}" type="datetimeFigureOut">
              <a:rPr lang="en-US" smtClean="0"/>
              <a:t>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6963AE-26DB-4D46-A81B-2F70C94DEEB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382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55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image" Target="../media/image2.wmf"/><Relationship Id="rId7" Type="http://schemas.openxmlformats.org/officeDocument/2006/relationships/image" Target="../media/image6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10" Type="http://schemas.openxmlformats.org/officeDocument/2006/relationships/chart" Target="../charts/chart3.xml"/><Relationship Id="rId4" Type="http://schemas.openxmlformats.org/officeDocument/2006/relationships/image" Target="../media/image3.wmf"/><Relationship Id="rId9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-18225" y="6233291"/>
            <a:ext cx="4572000" cy="581165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Digital Content 3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156563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2490364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7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43268" y="1012802"/>
            <a:ext cx="1069848" cy="92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13"/>
          <p:cNvPicPr>
            <a:picLocks noChangeAspect="1" noChangeArrowheads="1"/>
          </p:cNvPicPr>
          <p:nvPr/>
        </p:nvPicPr>
        <p:blipFill>
          <a:blip r:embed="rId4" cstate="print">
            <a:grayscl/>
          </a:blip>
          <a:srcRect/>
          <a:stretch>
            <a:fillRect/>
          </a:stretch>
        </p:blipFill>
        <p:spPr bwMode="auto">
          <a:xfrm>
            <a:off x="1026491" y="1012279"/>
            <a:ext cx="1069848" cy="92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6"/>
          <p:cNvPicPr>
            <a:picLocks noChangeAspect="1" noChangeArrowheads="1"/>
          </p:cNvPicPr>
          <p:nvPr/>
        </p:nvPicPr>
        <p:blipFill>
          <a:blip r:embed="rId5" cstate="print">
            <a:grayscl/>
          </a:blip>
          <a:srcRect/>
          <a:stretch>
            <a:fillRect/>
          </a:stretch>
        </p:blipFill>
        <p:spPr bwMode="auto">
          <a:xfrm>
            <a:off x="2003537" y="1012279"/>
            <a:ext cx="1069848" cy="92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6" cstate="print">
            <a:grayscl/>
          </a:blip>
          <a:srcRect/>
          <a:stretch>
            <a:fillRect/>
          </a:stretch>
        </p:blipFill>
        <p:spPr bwMode="auto">
          <a:xfrm>
            <a:off x="2985295" y="1012278"/>
            <a:ext cx="1069848" cy="92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7" cstate="print">
            <a:grayscl/>
          </a:blip>
          <a:srcRect/>
          <a:stretch>
            <a:fillRect/>
          </a:stretch>
        </p:blipFill>
        <p:spPr bwMode="auto">
          <a:xfrm>
            <a:off x="3968518" y="1012279"/>
            <a:ext cx="1069848" cy="92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Box 23"/>
          <p:cNvSpPr txBox="1"/>
          <p:nvPr/>
        </p:nvSpPr>
        <p:spPr>
          <a:xfrm>
            <a:off x="532023" y="762389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0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61217" y="756253"/>
            <a:ext cx="1219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1000 </a:t>
            </a:r>
            <a:endParaRPr lang="en-US" sz="14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43268" y="515739"/>
            <a:ext cx="12628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IL2 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(U/mL):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26491" y="762389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10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931693" y="758949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100 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985295" y="756254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500 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297040" y="2117357"/>
            <a:ext cx="448056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43268" y="1929853"/>
            <a:ext cx="8382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NKp30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29046" y="1195135"/>
            <a:ext cx="4409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1%                  4%                  5%                 36%               26%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5" name="Chart 34"/>
          <p:cNvGraphicFramePr/>
          <p:nvPr>
            <p:extLst>
              <p:ext uri="{D42A27DB-BD31-4B8C-83A1-F6EECF244321}">
                <p14:modId xmlns:p14="http://schemas.microsoft.com/office/powerpoint/2010/main" val="3420400874"/>
              </p:ext>
            </p:extLst>
          </p:nvPr>
        </p:nvGraphicFramePr>
        <p:xfrm>
          <a:off x="3379364" y="2625725"/>
          <a:ext cx="3240107" cy="28359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36" name="TextBox 35"/>
          <p:cNvSpPr txBox="1"/>
          <p:nvPr/>
        </p:nvSpPr>
        <p:spPr>
          <a:xfrm>
            <a:off x="5912796" y="3062687"/>
            <a:ext cx="10177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prstClr val="black"/>
                </a:solidFill>
                <a:latin typeface="Calibri"/>
              </a:rPr>
              <a:t>vs. K562</a:t>
            </a:r>
            <a:endParaRPr lang="en-US" sz="14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7" name="Right Brace 36"/>
          <p:cNvSpPr/>
          <p:nvPr/>
        </p:nvSpPr>
        <p:spPr>
          <a:xfrm>
            <a:off x="5765200" y="3039581"/>
            <a:ext cx="178905" cy="36576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900561" y="3579423"/>
            <a:ext cx="10177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prstClr val="black"/>
                </a:solidFill>
                <a:latin typeface="Calibri"/>
              </a:rPr>
              <a:t>vs. OPM2</a:t>
            </a:r>
            <a:endParaRPr lang="en-US" sz="14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201708" y="4257371"/>
            <a:ext cx="18848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prstClr val="black"/>
                </a:solidFill>
                <a:latin typeface="Calibri"/>
              </a:rPr>
              <a:t>GMP expanded NK</a:t>
            </a:r>
            <a:endParaRPr lang="en-US" sz="14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201709" y="4469406"/>
            <a:ext cx="18848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prstClr val="black"/>
                </a:solidFill>
                <a:latin typeface="Calibri"/>
              </a:rPr>
              <a:t>Research expanded NK</a:t>
            </a:r>
            <a:endParaRPr lang="en-US" sz="14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1" name="Right Brace 40"/>
          <p:cNvSpPr/>
          <p:nvPr/>
        </p:nvSpPr>
        <p:spPr>
          <a:xfrm>
            <a:off x="5752965" y="3545431"/>
            <a:ext cx="178905" cy="36576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42" name="Straight Connector 41"/>
          <p:cNvCxnSpPr/>
          <p:nvPr/>
        </p:nvCxnSpPr>
        <p:spPr>
          <a:xfrm>
            <a:off x="4810683" y="4407025"/>
            <a:ext cx="39102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4810683" y="4644795"/>
            <a:ext cx="391026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7280353" y="341229"/>
            <a:ext cx="12628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IL2 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(U/mL):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938367" y="156563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0" name="Chart 4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52789928"/>
              </p:ext>
            </p:extLst>
          </p:nvPr>
        </p:nvGraphicFramePr>
        <p:xfrm>
          <a:off x="825" y="2497810"/>
          <a:ext cx="3294825" cy="28723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58" name="Chart 5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76401962"/>
              </p:ext>
            </p:extLst>
          </p:nvPr>
        </p:nvGraphicFramePr>
        <p:xfrm>
          <a:off x="5086070" y="236054"/>
          <a:ext cx="3365024" cy="24182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59" name="TextBox 58"/>
          <p:cNvSpPr txBox="1"/>
          <p:nvPr/>
        </p:nvSpPr>
        <p:spPr>
          <a:xfrm>
            <a:off x="3331112" y="249036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538846" y="3097423"/>
            <a:ext cx="4379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err="1" smtClean="0"/>
              <a:t>n.s</a:t>
            </a:r>
            <a:r>
              <a:rPr lang="en-US" sz="1400" i="1" dirty="0" smtClean="0"/>
              <a:t>.</a:t>
            </a:r>
            <a:endParaRPr lang="en-US" sz="1400" i="1" dirty="0"/>
          </a:p>
        </p:txBody>
      </p:sp>
      <p:sp>
        <p:nvSpPr>
          <p:cNvPr id="4" name="Left Bracket 3"/>
          <p:cNvSpPr/>
          <p:nvPr/>
        </p:nvSpPr>
        <p:spPr>
          <a:xfrm rot="5400000">
            <a:off x="1685233" y="2662005"/>
            <a:ext cx="97666" cy="1023250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Left Bracket 43"/>
          <p:cNvSpPr/>
          <p:nvPr/>
        </p:nvSpPr>
        <p:spPr>
          <a:xfrm rot="5400000">
            <a:off x="2023756" y="3895400"/>
            <a:ext cx="97666" cy="1023250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1784567" y="4329443"/>
            <a:ext cx="4379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err="1" smtClean="0"/>
              <a:t>n.s</a:t>
            </a:r>
            <a:r>
              <a:rPr lang="en-US" sz="1400" i="1" dirty="0" smtClean="0"/>
              <a:t>.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1384664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43815</TotalTime>
  <Words>63</Words>
  <Application>Microsoft Office PowerPoint</Application>
  <PresentationFormat>On-screen Show (4:3)</PresentationFormat>
  <Paragraphs>27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Arkansas for Medical Sciences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Szmania, Susann M</dc:creator>
  <cp:lastModifiedBy>Stone, Katie</cp:lastModifiedBy>
  <cp:revision>353</cp:revision>
  <cp:lastPrinted>2014-08-14T14:58:51Z</cp:lastPrinted>
  <dcterms:created xsi:type="dcterms:W3CDTF">2012-12-07T01:24:38Z</dcterms:created>
  <dcterms:modified xsi:type="dcterms:W3CDTF">2014-08-25T21:06:26Z</dcterms:modified>
</cp:coreProperties>
</file>