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rels" ContentType="application/vnd.openxmlformats-package.relationships+xml"/>
  <Default Extension="emf" ContentType="image/x-emf"/>
  <Default Extension="vml" ContentType="application/vnd.openxmlformats-officedocument.vmlDrawing"/>
  <Default Extension="docx" ContentType="application/vnd.openxmlformats-officedocument.wordprocessingml.document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theme/themeOverride1.xml" ContentType="application/vnd.openxmlformats-officedocument.themeOverride+xml"/>
  <Override PartName="/ppt/drawings/drawing1.xml" ContentType="application/vnd.openxmlformats-officedocument.drawingml.chartshape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charts/chart10.xml" ContentType="application/vnd.openxmlformats-officedocument.drawingml.chart+xml"/>
  <Override PartName="/ppt/theme/themeOverride2.xml" ContentType="application/vnd.openxmlformats-officedocument.themeOverride+xml"/>
  <Override PartName="/ppt/notesSlides/notesSlide7.xml" ContentType="application/vnd.openxmlformats-officedocument.presentationml.notesSlide+xml"/>
  <Override PartName="/ppt/charts/chart11.xml" ContentType="application/vnd.openxmlformats-officedocument.drawingml.chart+xml"/>
  <Override PartName="/ppt/theme/themeOverride3.xml" ContentType="application/vnd.openxmlformats-officedocument.themeOverride+xml"/>
  <Override PartName="/ppt/charts/chart12.xml" ContentType="application/vnd.openxmlformats-officedocument.drawingml.char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handoutMasterIdLst>
    <p:handoutMasterId r:id="rId20"/>
  </p:handoutMasterIdLst>
  <p:sldIdLst>
    <p:sldId id="278" r:id="rId2"/>
    <p:sldId id="295" r:id="rId3"/>
    <p:sldId id="279" r:id="rId4"/>
    <p:sldId id="289" r:id="rId5"/>
    <p:sldId id="296" r:id="rId6"/>
    <p:sldId id="298" r:id="rId7"/>
    <p:sldId id="294" r:id="rId8"/>
    <p:sldId id="290" r:id="rId9"/>
    <p:sldId id="280" r:id="rId10"/>
    <p:sldId id="281" r:id="rId11"/>
    <p:sldId id="287" r:id="rId12"/>
    <p:sldId id="291" r:id="rId13"/>
    <p:sldId id="293" r:id="rId14"/>
    <p:sldId id="288" r:id="rId15"/>
    <p:sldId id="292" r:id="rId16"/>
    <p:sldId id="282" r:id="rId17"/>
    <p:sldId id="286" r:id="rId18"/>
  </p:sldIdLst>
  <p:sldSz cx="9144000" cy="6858000" type="screen4x3"/>
  <p:notesSz cx="9945688" cy="68072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kumimoji="1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4" frameSlides="1"/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/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104" y="-2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8.xml"/><Relationship Id="rId20" Type="http://schemas.openxmlformats.org/officeDocument/2006/relationships/handoutMaster" Target="handoutMasters/handoutMaster1.xml"/><Relationship Id="rId21" Type="http://schemas.openxmlformats.org/officeDocument/2006/relationships/printerSettings" Target="printerSettings/printerSettings1.bin"/><Relationship Id="rId22" Type="http://schemas.openxmlformats.org/officeDocument/2006/relationships/presProps" Target="presProps.xml"/><Relationship Id="rId23" Type="http://schemas.openxmlformats.org/officeDocument/2006/relationships/viewProps" Target="viewProps.xml"/><Relationship Id="rId24" Type="http://schemas.openxmlformats.org/officeDocument/2006/relationships/theme" Target="theme/theme1.xml"/><Relationship Id="rId25" Type="http://schemas.openxmlformats.org/officeDocument/2006/relationships/tableStyles" Target="tableStyles.xml"/><Relationship Id="rId10" Type="http://schemas.openxmlformats.org/officeDocument/2006/relationships/slide" Target="slides/slide9.xml"/><Relationship Id="rId11" Type="http://schemas.openxmlformats.org/officeDocument/2006/relationships/slide" Target="slides/slide10.xml"/><Relationship Id="rId12" Type="http://schemas.openxmlformats.org/officeDocument/2006/relationships/slide" Target="slides/slide11.xml"/><Relationship Id="rId13" Type="http://schemas.openxmlformats.org/officeDocument/2006/relationships/slide" Target="slides/slide12.xml"/><Relationship Id="rId14" Type="http://schemas.openxmlformats.org/officeDocument/2006/relationships/slide" Target="slides/slide13.xml"/><Relationship Id="rId15" Type="http://schemas.openxmlformats.org/officeDocument/2006/relationships/slide" Target="slides/slide14.xml"/><Relationship Id="rId16" Type="http://schemas.openxmlformats.org/officeDocument/2006/relationships/slide" Target="slides/slide15.xml"/><Relationship Id="rId17" Type="http://schemas.openxmlformats.org/officeDocument/2006/relationships/slide" Target="slides/slide16.xml"/><Relationship Id="rId18" Type="http://schemas.openxmlformats.org/officeDocument/2006/relationships/slide" Target="slides/slide17.xml"/><Relationship Id="rId1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10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2.xml"/><Relationship Id="rId2" Type="http://schemas.openxmlformats.org/officeDocument/2006/relationships/oleObject" Target="Vaboc%20Lab:Users:Sho:Library:Containers:com.apple.mail:Data:Library:Mail%20Downloads:list_group_id_allcell_20130809_4.xlsx" TargetMode="External"/></Relationships>
</file>

<file path=ppt/charts/_rels/chart11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3.xml"/><Relationship Id="rId2" Type="http://schemas.openxmlformats.org/officeDocument/2006/relationships/oleObject" Target="Workbook1" TargetMode="External"/></Relationships>
</file>

<file path=ppt/charts/_rels/chart1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SkyDrive:Documents:excel:2014_4_9_EXOSC5_KD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Macintosh%20HD:Users:smaekawa:Dropbox:Manuscripts:BMC_Genomics_Revision:141201_ActD-BRIC.xlsx" TargetMode="External"/></Relationships>
</file>

<file path=ppt/charts/_rels/chart9.xml.rels><?xml version="1.0" encoding="UTF-8" standalone="yes"?>
<Relationships xmlns="http://schemas.openxmlformats.org/package/2006/relationships"><Relationship Id="rId1" Type="http://schemas.openxmlformats.org/officeDocument/2006/relationships/themeOverride" Target="../theme/themeOverride1.xml"/><Relationship Id="rId2" Type="http://schemas.openxmlformats.org/officeDocument/2006/relationships/oleObject" Target="Vaboc%20Lab:Users:Sho:Library:Containers:com.apple.mail:Data:Library:Mail%20Downloads:2013-10-10_Supp_Figure&amp;Table_data_NI4-5.xlsx" TargetMode="External"/><Relationship Id="rId3" Type="http://schemas.openxmlformats.org/officeDocument/2006/relationships/chartUserShapes" Target="../drawings/drawing1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ja-JP"/>
              <a:t>MED26</a:t>
            </a:r>
            <a:endParaRPr lang="ja-JP" alt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'MED26'!$A$2</c:f>
              <c:strCache>
                <c:ptCount val="1"/>
                <c:pt idx="0">
                  <c:v>MED26-BRIC</c:v>
                </c:pt>
              </c:strCache>
            </c:strRef>
          </c:tx>
          <c:xVal>
            <c:numRef>
              <c:f>'MED26'!$B$1:$O$1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'MED26'!$B$2:$O$2</c:f>
              <c:numCache>
                <c:formatCode>General</c:formatCode>
                <c:ptCount val="14"/>
                <c:pt idx="0">
                  <c:v>0.999999858502855</c:v>
                </c:pt>
                <c:pt idx="1">
                  <c:v>1.25015972940772</c:v>
                </c:pt>
                <c:pt idx="2">
                  <c:v>1.271199092697129</c:v>
                </c:pt>
                <c:pt idx="3">
                  <c:v>0.547611625861645</c:v>
                </c:pt>
                <c:pt idx="4">
                  <c:v>0.468683314246896</c:v>
                </c:pt>
                <c:pt idx="5">
                  <c:v>0.16107784909136</c:v>
                </c:pt>
                <c:pt idx="6">
                  <c:v>0.102811039559074</c:v>
                </c:pt>
                <c:pt idx="7">
                  <c:v>0.126830930305797</c:v>
                </c:pt>
                <c:pt idx="8">
                  <c:v>0.0778805357620626</c:v>
                </c:pt>
                <c:pt idx="9">
                  <c:v>0.0495355403381328</c:v>
                </c:pt>
                <c:pt idx="10">
                  <c:v>0.13777163542037</c:v>
                </c:pt>
                <c:pt idx="11">
                  <c:v>0.0650510807398425</c:v>
                </c:pt>
                <c:pt idx="12">
                  <c:v>0.0711651649471777</c:v>
                </c:pt>
                <c:pt idx="13">
                  <c:v>0.0638493747781396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'MED26'!$A$3</c:f>
              <c:strCache>
                <c:ptCount val="1"/>
                <c:pt idx="0">
                  <c:v>MED26-ActD</c:v>
                </c:pt>
              </c:strCache>
            </c:strRef>
          </c:tx>
          <c:xVal>
            <c:numRef>
              <c:f>'MED26'!$B$1:$O$1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'MED26'!$B$3:$O$3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0.2651718</c:v>
                </c:pt>
                <c:pt idx="5">
                  <c:v>#N/A</c:v>
                </c:pt>
                <c:pt idx="6">
                  <c:v>0.06886904</c:v>
                </c:pt>
                <c:pt idx="7">
                  <c:v>#N/A</c:v>
                </c:pt>
                <c:pt idx="8">
                  <c:v>0.03157664</c:v>
                </c:pt>
                <c:pt idx="9">
                  <c:v>#N/A</c:v>
                </c:pt>
                <c:pt idx="10">
                  <c:v>#N/A</c:v>
                </c:pt>
                <c:pt idx="11">
                  <c:v>0.02845846</c:v>
                </c:pt>
                <c:pt idx="12">
                  <c:v>#N/A</c:v>
                </c:pt>
                <c:pt idx="13">
                  <c:v>0.02520753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6034408"/>
        <c:axId val="-2048795688"/>
      </c:scatterChart>
      <c:valAx>
        <c:axId val="-2046034408"/>
        <c:scaling>
          <c:orientation val="minMax"/>
          <c:max val="12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Time (h)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8795688"/>
        <c:crossesAt val="0.01"/>
        <c:crossBetween val="midCat"/>
      </c:valAx>
      <c:valAx>
        <c:axId val="-2048795688"/>
        <c:scaling>
          <c:logBase val="10.0"/>
          <c:orientation val="minMax"/>
          <c:max val="2.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/>
                  <a:t>Relative Abundance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603440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Refseq</c:v>
                </c:pt>
              </c:strCache>
            </c:strRef>
          </c:tx>
          <c:invertIfNegative val="0"/>
          <c:val>
            <c:numRef>
              <c:f>Sheet1!$B$2:$B$8</c:f>
              <c:numCache>
                <c:formatCode>#,##0_ </c:formatCode>
                <c:ptCount val="7"/>
                <c:pt idx="0">
                  <c:v>2960.0</c:v>
                </c:pt>
                <c:pt idx="1">
                  <c:v>1045.0</c:v>
                </c:pt>
                <c:pt idx="2">
                  <c:v>507.0</c:v>
                </c:pt>
                <c:pt idx="3">
                  <c:v>263.0</c:v>
                </c:pt>
                <c:pt idx="4">
                  <c:v>91.0</c:v>
                </c:pt>
                <c:pt idx="5">
                  <c:v>20.0</c:v>
                </c:pt>
                <c:pt idx="6">
                  <c:v>5.0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lincRNA</c:v>
                </c:pt>
              </c:strCache>
            </c:strRef>
          </c:tx>
          <c:invertIfNegative val="0"/>
          <c:val>
            <c:numRef>
              <c:f>Sheet1!$C$2:$C$8</c:f>
              <c:numCache>
                <c:formatCode>General</c:formatCode>
                <c:ptCount val="7"/>
                <c:pt idx="0">
                  <c:v>878.0</c:v>
                </c:pt>
                <c:pt idx="1">
                  <c:v>349.0</c:v>
                </c:pt>
                <c:pt idx="2">
                  <c:v>247.0</c:v>
                </c:pt>
                <c:pt idx="3">
                  <c:v>123.0</c:v>
                </c:pt>
                <c:pt idx="4">
                  <c:v>66.0</c:v>
                </c:pt>
                <c:pt idx="5">
                  <c:v>3.0</c:v>
                </c:pt>
                <c:pt idx="6">
                  <c:v>1.0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1695688"/>
        <c:axId val="-2071699064"/>
      </c:barChart>
      <c:catAx>
        <c:axId val="-2071695688"/>
        <c:scaling>
          <c:orientation val="minMax"/>
        </c:scaling>
        <c:delete val="0"/>
        <c:axPos val="b"/>
        <c:majorTickMark val="out"/>
        <c:minorTickMark val="none"/>
        <c:tickLblPos val="nextTo"/>
        <c:crossAx val="-2071699064"/>
        <c:crosses val="autoZero"/>
        <c:auto val="1"/>
        <c:lblAlgn val="ctr"/>
        <c:lblOffset val="100"/>
        <c:noMultiLvlLbl val="0"/>
      </c:catAx>
      <c:valAx>
        <c:axId val="-2071699064"/>
        <c:scaling>
          <c:orientation val="minMax"/>
        </c:scaling>
        <c:delete val="0"/>
        <c:axPos val="l"/>
        <c:majorGridlines/>
        <c:numFmt formatCode="#,##0_ " sourceLinked="1"/>
        <c:majorTickMark val="out"/>
        <c:minorTickMark val="none"/>
        <c:tickLblPos val="nextTo"/>
        <c:crossAx val="-2071695688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Sheet1!$C$2:$C$4</c:f>
                <c:numCache>
                  <c:formatCode>General</c:formatCode>
                  <c:ptCount val="3"/>
                  <c:pt idx="0">
                    <c:v>4.0</c:v>
                  </c:pt>
                  <c:pt idx="1">
                    <c:v>3.0</c:v>
                  </c:pt>
                  <c:pt idx="2">
                    <c:v>5.0</c:v>
                  </c:pt>
                </c:numCache>
              </c:numRef>
            </c:plus>
            <c:minus>
              <c:numRef>
                <c:f>Sheet1!$C$2:$C$4</c:f>
                <c:numCache>
                  <c:formatCode>General</c:formatCode>
                  <c:ptCount val="3"/>
                  <c:pt idx="0">
                    <c:v>4.0</c:v>
                  </c:pt>
                  <c:pt idx="1">
                    <c:v>3.0</c:v>
                  </c:pt>
                  <c:pt idx="2">
                    <c:v>5.0</c:v>
                  </c:pt>
                </c:numCache>
              </c:numRef>
            </c:minus>
          </c:errBars>
          <c:cat>
            <c:strRef>
              <c:f>Sheet1!$A$2:$A$4</c:f>
              <c:strCache>
                <c:ptCount val="3"/>
                <c:pt idx="0">
                  <c:v>siCTRL</c:v>
                </c:pt>
                <c:pt idx="1">
                  <c:v>siSTAU1_1</c:v>
                </c:pt>
                <c:pt idx="2">
                  <c:v>siSTAU1_2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100.0</c:v>
                </c:pt>
                <c:pt idx="1">
                  <c:v>13.0</c:v>
                </c:pt>
                <c:pt idx="2">
                  <c:v>17.0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1804136"/>
        <c:axId val="-2071809656"/>
      </c:barChart>
      <c:catAx>
        <c:axId val="-207180413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knockdown conditions</a:t>
                </a:r>
              </a:p>
            </c:rich>
          </c:tx>
          <c:layout/>
          <c:overlay val="0"/>
        </c:title>
        <c:majorTickMark val="out"/>
        <c:minorTickMark val="none"/>
        <c:tickLblPos val="nextTo"/>
        <c:crossAx val="-2071809656"/>
        <c:crosses val="autoZero"/>
        <c:auto val="1"/>
        <c:lblAlgn val="ctr"/>
        <c:lblOffset val="100"/>
        <c:noMultiLvlLbl val="0"/>
      </c:catAx>
      <c:valAx>
        <c:axId val="-2071809656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mRNA level</a:t>
                </a:r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71804136"/>
        <c:crosses val="autoZero"/>
        <c:crossBetween val="between"/>
      </c:valAx>
    </c:plotArea>
    <c:plotVisOnly val="1"/>
    <c:dispBlanksAs val="gap"/>
    <c:showDLblsOverMax val="0"/>
  </c:chart>
  <c:externalData r:id="rId2">
    <c:autoUpdate val="0"/>
  </c:externalData>
</c:chartSpace>
</file>

<file path=ppt/charts/chart1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chemeClr val="tx1">
                <a:lumMod val="65000"/>
                <a:lumOff val="35000"/>
              </a:schemeClr>
            </a:solidFill>
          </c:spPr>
          <c:invertIfNegative val="0"/>
          <c:errBars>
            <c:errBarType val="both"/>
            <c:errValType val="cust"/>
            <c:noEndCap val="0"/>
            <c:plus>
              <c:numRef>
                <c:f>Sheet1!$C$2:$C$4</c:f>
                <c:numCache>
                  <c:formatCode>General</c:formatCode>
                  <c:ptCount val="3"/>
                  <c:pt idx="0">
                    <c:v>17.3</c:v>
                  </c:pt>
                  <c:pt idx="1">
                    <c:v>4.7</c:v>
                  </c:pt>
                  <c:pt idx="2">
                    <c:v>1.9</c:v>
                  </c:pt>
                </c:numCache>
              </c:numRef>
            </c:plus>
            <c:minus>
              <c:numRef>
                <c:f>Sheet1!$C$2:$C$4</c:f>
                <c:numCache>
                  <c:formatCode>General</c:formatCode>
                  <c:ptCount val="3"/>
                  <c:pt idx="0">
                    <c:v>17.3</c:v>
                  </c:pt>
                  <c:pt idx="1">
                    <c:v>4.7</c:v>
                  </c:pt>
                  <c:pt idx="2">
                    <c:v>1.9</c:v>
                  </c:pt>
                </c:numCache>
              </c:numRef>
            </c:minus>
          </c:errBars>
          <c:cat>
            <c:strRef>
              <c:f>Sheet1!$A$2:$A$4</c:f>
              <c:strCache>
                <c:ptCount val="3"/>
                <c:pt idx="0">
                  <c:v>siCTRL</c:v>
                </c:pt>
                <c:pt idx="1">
                  <c:v>siEXOSC5_1</c:v>
                </c:pt>
                <c:pt idx="2">
                  <c:v>siEXOSC5_1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100.0</c:v>
                </c:pt>
                <c:pt idx="1">
                  <c:v>10.2</c:v>
                </c:pt>
                <c:pt idx="2">
                  <c:v>6.3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1888616"/>
        <c:axId val="-2071894360"/>
      </c:barChart>
      <c:catAx>
        <c:axId val="-2071888616"/>
        <c:scaling>
          <c:orientation val="minMax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Knockdown</a:t>
                </a:r>
                <a:r>
                  <a:rPr lang="en-US" altLang="ja-JP" baseline="0"/>
                  <a:t> conditions</a:t>
                </a:r>
                <a:endParaRPr lang="ja-JP" altLang="en-US"/>
              </a:p>
            </c:rich>
          </c:tx>
          <c:layout/>
          <c:overlay val="0"/>
        </c:title>
        <c:majorTickMark val="out"/>
        <c:minorTickMark val="none"/>
        <c:tickLblPos val="nextTo"/>
        <c:crossAx val="-2071894360"/>
        <c:crosses val="autoZero"/>
        <c:auto val="1"/>
        <c:lblAlgn val="ctr"/>
        <c:lblOffset val="100"/>
        <c:noMultiLvlLbl val="0"/>
      </c:catAx>
      <c:valAx>
        <c:axId val="-2071894360"/>
        <c:scaling>
          <c:orientation val="minMax"/>
        </c:scaling>
        <c:delete val="0"/>
        <c:axPos val="l"/>
        <c:maj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/>
                  <a:t>Relative mRNA level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71888616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ja-JP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ja-JP"/>
              <a:t>SLC25A23</a:t>
            </a:r>
            <a:endParaRPr lang="ja-JP" alt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SLC25A23!$A$2</c:f>
              <c:strCache>
                <c:ptCount val="1"/>
                <c:pt idx="0">
                  <c:v>SLC25A23-BRIC</c:v>
                </c:pt>
              </c:strCache>
            </c:strRef>
          </c:tx>
          <c:xVal>
            <c:numRef>
              <c:f>SLC25A23!$B$1:$O$1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SLC25A23!$B$2:$O$2</c:f>
              <c:numCache>
                <c:formatCode>General</c:formatCode>
                <c:ptCount val="14"/>
                <c:pt idx="0">
                  <c:v>1.0</c:v>
                </c:pt>
                <c:pt idx="1">
                  <c:v>0.807201716754787</c:v>
                </c:pt>
                <c:pt idx="2">
                  <c:v>1.22269067456205</c:v>
                </c:pt>
                <c:pt idx="3">
                  <c:v>1.15432854362744</c:v>
                </c:pt>
                <c:pt idx="4">
                  <c:v>1.0648772945894</c:v>
                </c:pt>
                <c:pt idx="5">
                  <c:v>1.40681433583714</c:v>
                </c:pt>
                <c:pt idx="6">
                  <c:v>1.19355811595125</c:v>
                </c:pt>
                <c:pt idx="7">
                  <c:v>1.14984615124405</c:v>
                </c:pt>
                <c:pt idx="8">
                  <c:v>1.23792788345737</c:v>
                </c:pt>
                <c:pt idx="9">
                  <c:v>0.958980346080192</c:v>
                </c:pt>
                <c:pt idx="10">
                  <c:v>0.704025553452242</c:v>
                </c:pt>
                <c:pt idx="11">
                  <c:v>0.759286980686543</c:v>
                </c:pt>
                <c:pt idx="12">
                  <c:v>1.36381178383726</c:v>
                </c:pt>
                <c:pt idx="13">
                  <c:v>0.692845947449252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SLC25A23!$A$3</c:f>
              <c:strCache>
                <c:ptCount val="1"/>
                <c:pt idx="0">
                  <c:v>SLC25A23-ActD</c:v>
                </c:pt>
              </c:strCache>
            </c:strRef>
          </c:tx>
          <c:xVal>
            <c:numRef>
              <c:f>SLC25A23!$B$1:$O$1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SLC25A23!$B$3:$O$3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1.121165</c:v>
                </c:pt>
                <c:pt idx="5">
                  <c:v>#N/A</c:v>
                </c:pt>
                <c:pt idx="6">
                  <c:v>0.8496847</c:v>
                </c:pt>
                <c:pt idx="7">
                  <c:v>#N/A</c:v>
                </c:pt>
                <c:pt idx="8">
                  <c:v>0.798299</c:v>
                </c:pt>
                <c:pt idx="9">
                  <c:v>#N/A</c:v>
                </c:pt>
                <c:pt idx="10">
                  <c:v>#N/A</c:v>
                </c:pt>
                <c:pt idx="11">
                  <c:v>0.7474246</c:v>
                </c:pt>
                <c:pt idx="12">
                  <c:v>#N/A</c:v>
                </c:pt>
                <c:pt idx="13">
                  <c:v>0.861546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71250376"/>
        <c:axId val="-2071244760"/>
      </c:scatterChart>
      <c:valAx>
        <c:axId val="-2071250376"/>
        <c:scaling>
          <c:orientation val="minMax"/>
          <c:max val="12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Time (h)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71244760"/>
        <c:crossesAt val="0.01"/>
        <c:crossBetween val="midCat"/>
      </c:valAx>
      <c:valAx>
        <c:axId val="-2071244760"/>
        <c:scaling>
          <c:logBase val="10.0"/>
          <c:orientation val="minMax"/>
          <c:max val="2.0"/>
          <c:min val="0.0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/>
                  <a:t>Relative</a:t>
                </a:r>
                <a:r>
                  <a:rPr lang="en-US" altLang="ja-JP" baseline="0"/>
                  <a:t> Abundance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71250376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ja-JP"/>
              <a:t>MMP2</a:t>
            </a:r>
            <a:endParaRPr lang="ja-JP" alt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'MMP2'!$A$2</c:f>
              <c:strCache>
                <c:ptCount val="1"/>
                <c:pt idx="0">
                  <c:v>MMP2-BRIC</c:v>
                </c:pt>
              </c:strCache>
            </c:strRef>
          </c:tx>
          <c:xVal>
            <c:numRef>
              <c:f>'MMP2'!$B$1:$O$1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'MMP2'!$B$2:$O$2</c:f>
              <c:numCache>
                <c:formatCode>General</c:formatCode>
                <c:ptCount val="14"/>
                <c:pt idx="0">
                  <c:v>1.0</c:v>
                </c:pt>
                <c:pt idx="1">
                  <c:v>1.03039556028708</c:v>
                </c:pt>
                <c:pt idx="2">
                  <c:v>1.09375254334989</c:v>
                </c:pt>
                <c:pt idx="3">
                  <c:v>1.18901795702492</c:v>
                </c:pt>
                <c:pt idx="4">
                  <c:v>0.955470756039572</c:v>
                </c:pt>
                <c:pt idx="5">
                  <c:v>0.543898631367744</c:v>
                </c:pt>
                <c:pt idx="6">
                  <c:v>0.997671578562634</c:v>
                </c:pt>
                <c:pt idx="7">
                  <c:v>1.23145214962994</c:v>
                </c:pt>
                <c:pt idx="8">
                  <c:v>0.823401242331659</c:v>
                </c:pt>
                <c:pt idx="9">
                  <c:v>1.011676763816</c:v>
                </c:pt>
                <c:pt idx="10">
                  <c:v>0.795280486699857</c:v>
                </c:pt>
                <c:pt idx="11">
                  <c:v>0.799934918902422</c:v>
                </c:pt>
                <c:pt idx="12">
                  <c:v>0.967490809474236</c:v>
                </c:pt>
                <c:pt idx="13">
                  <c:v>0.866541233996723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'MMP2'!$A$3</c:f>
              <c:strCache>
                <c:ptCount val="1"/>
                <c:pt idx="0">
                  <c:v>MMP2-ActD</c:v>
                </c:pt>
              </c:strCache>
            </c:strRef>
          </c:tx>
          <c:trendline>
            <c:spPr>
              <a:ln>
                <a:solidFill>
                  <a:schemeClr val="accent2"/>
                </a:solidFill>
              </a:ln>
            </c:spPr>
            <c:trendlineType val="exp"/>
            <c:intercept val="1.0"/>
            <c:dispRSqr val="0"/>
            <c:dispEq val="0"/>
          </c:trendline>
          <c:xVal>
            <c:numRef>
              <c:f>'MMP2'!$B$1:$O$1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'MMP2'!$B$3:$O$3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1.017481</c:v>
                </c:pt>
                <c:pt idx="5">
                  <c:v>#N/A</c:v>
                </c:pt>
                <c:pt idx="6">
                  <c:v>1.024557</c:v>
                </c:pt>
                <c:pt idx="7">
                  <c:v>#N/A</c:v>
                </c:pt>
                <c:pt idx="8">
                  <c:v>1.003474</c:v>
                </c:pt>
                <c:pt idx="9">
                  <c:v>#N/A</c:v>
                </c:pt>
                <c:pt idx="10">
                  <c:v>#N/A</c:v>
                </c:pt>
                <c:pt idx="11">
                  <c:v>0.9427839</c:v>
                </c:pt>
                <c:pt idx="12">
                  <c:v>#N/A</c:v>
                </c:pt>
                <c:pt idx="13">
                  <c:v>1.000001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125224472"/>
        <c:axId val="-2125228696"/>
      </c:scatterChart>
      <c:valAx>
        <c:axId val="-2125224472"/>
        <c:scaling>
          <c:orientation val="minMax"/>
          <c:max val="12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Time (h)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5228696"/>
        <c:crossesAt val="0.01"/>
        <c:crossBetween val="midCat"/>
      </c:valAx>
      <c:valAx>
        <c:axId val="-2125228696"/>
        <c:scaling>
          <c:logBase val="10.0"/>
          <c:orientation val="minMax"/>
          <c:max val="2.0"/>
          <c:min val="0.0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/>
                  <a:t>Relative</a:t>
                </a:r>
                <a:r>
                  <a:rPr lang="en-US" altLang="ja-JP" baseline="0"/>
                  <a:t> Abundance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125224472"/>
        <c:crosses val="autoZero"/>
        <c:crossBetween val="midCat"/>
      </c:valAx>
    </c:plotArea>
    <c:legend>
      <c:legendPos val="b"/>
      <c:legendEntry>
        <c:idx val="2"/>
        <c:delete val="1"/>
      </c:legendEntry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ja-JP"/>
              <a:t>BAMBI</a:t>
            </a:r>
            <a:endParaRPr lang="ja-JP" alt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BAMBI!$A$2</c:f>
              <c:strCache>
                <c:ptCount val="1"/>
                <c:pt idx="0">
                  <c:v>BAMBI - BRIC</c:v>
                </c:pt>
              </c:strCache>
            </c:strRef>
          </c:tx>
          <c:xVal>
            <c:numRef>
              <c:f>BAMBI!$B$1:$O$1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BAMBI!$B$2:$O$2</c:f>
              <c:numCache>
                <c:formatCode>General</c:formatCode>
                <c:ptCount val="14"/>
                <c:pt idx="0">
                  <c:v>1.0</c:v>
                </c:pt>
                <c:pt idx="1">
                  <c:v>1.25721601087188</c:v>
                </c:pt>
                <c:pt idx="2">
                  <c:v>1.21709178518472</c:v>
                </c:pt>
                <c:pt idx="3">
                  <c:v>0.90167377148598</c:v>
                </c:pt>
                <c:pt idx="4">
                  <c:v>0.61258864183656</c:v>
                </c:pt>
                <c:pt idx="5">
                  <c:v>0.335913652813413</c:v>
                </c:pt>
                <c:pt idx="6">
                  <c:v>0.121641402031422</c:v>
                </c:pt>
                <c:pt idx="7">
                  <c:v>0.0666719012237681</c:v>
                </c:pt>
                <c:pt idx="8">
                  <c:v>0.0502597209353771</c:v>
                </c:pt>
                <c:pt idx="9">
                  <c:v>0.0361571985933929</c:v>
                </c:pt>
                <c:pt idx="10">
                  <c:v>0.0648589115333651</c:v>
                </c:pt>
                <c:pt idx="11">
                  <c:v>0.0292636399014834</c:v>
                </c:pt>
                <c:pt idx="12">
                  <c:v>0.0315070652634121</c:v>
                </c:pt>
                <c:pt idx="13">
                  <c:v>0.0343726787169415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BAMBI!$A$3</c:f>
              <c:strCache>
                <c:ptCount val="1"/>
                <c:pt idx="0">
                  <c:v>BAMBI -ActD</c:v>
                </c:pt>
              </c:strCache>
            </c:strRef>
          </c:tx>
          <c:xVal>
            <c:numRef>
              <c:f>BAMBI!$B$1:$O$1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BAMBI!$B$3:$O$3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0.510505</c:v>
                </c:pt>
                <c:pt idx="5">
                  <c:v>#N/A</c:v>
                </c:pt>
                <c:pt idx="6">
                  <c:v>0.1344368</c:v>
                </c:pt>
                <c:pt idx="7">
                  <c:v>#N/A</c:v>
                </c:pt>
                <c:pt idx="8">
                  <c:v>0.04224714</c:v>
                </c:pt>
                <c:pt idx="9">
                  <c:v>#N/A</c:v>
                </c:pt>
                <c:pt idx="10">
                  <c:v>#N/A</c:v>
                </c:pt>
                <c:pt idx="11">
                  <c:v>0.02768018</c:v>
                </c:pt>
                <c:pt idx="12">
                  <c:v>#N/A</c:v>
                </c:pt>
                <c:pt idx="13">
                  <c:v>0.02112354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5983512"/>
        <c:axId val="-2048686680"/>
      </c:scatterChart>
      <c:valAx>
        <c:axId val="-2045983512"/>
        <c:scaling>
          <c:orientation val="minMax"/>
          <c:max val="12.0"/>
          <c:min val="0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Time (h)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8686680"/>
        <c:crossesAt val="0.01"/>
        <c:crossBetween val="midCat"/>
      </c:valAx>
      <c:valAx>
        <c:axId val="-2048686680"/>
        <c:scaling>
          <c:logBase val="10.0"/>
          <c:orientation val="minMax"/>
          <c:max val="2.0"/>
          <c:min val="0.0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/>
                  <a:t>Relative abundance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5983512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ja-JP"/>
              <a:t>ZNF574</a:t>
            </a:r>
            <a:endParaRPr lang="ja-JP" altLang="en-US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ZNF574!$A$2</c:f>
              <c:strCache>
                <c:ptCount val="1"/>
                <c:pt idx="0">
                  <c:v>ZNF571 - BRIC</c:v>
                </c:pt>
              </c:strCache>
            </c:strRef>
          </c:tx>
          <c:xVal>
            <c:numRef>
              <c:f>ZNF574!$B$1:$O$1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ZNF574!$B$2:$O$2</c:f>
              <c:numCache>
                <c:formatCode>General</c:formatCode>
                <c:ptCount val="14"/>
                <c:pt idx="0">
                  <c:v>1.0</c:v>
                </c:pt>
                <c:pt idx="1">
                  <c:v>1.0059209426235</c:v>
                </c:pt>
                <c:pt idx="2">
                  <c:v>1.04889940766872</c:v>
                </c:pt>
                <c:pt idx="3">
                  <c:v>0.556329999273179</c:v>
                </c:pt>
                <c:pt idx="4">
                  <c:v>0.528214933453582</c:v>
                </c:pt>
                <c:pt idx="5">
                  <c:v>0.224800232045933</c:v>
                </c:pt>
                <c:pt idx="6">
                  <c:v>0.109469982267791</c:v>
                </c:pt>
                <c:pt idx="7">
                  <c:v>0.083737443323814</c:v>
                </c:pt>
                <c:pt idx="8">
                  <c:v>0.0556975988096604</c:v>
                </c:pt>
                <c:pt idx="9">
                  <c:v>0.0368355393321461</c:v>
                </c:pt>
                <c:pt idx="10">
                  <c:v>0.0306355876040023</c:v>
                </c:pt>
                <c:pt idx="11">
                  <c:v>0.0146913895554765</c:v>
                </c:pt>
                <c:pt idx="12">
                  <c:v>0.0294240802157648</c:v>
                </c:pt>
                <c:pt idx="13">
                  <c:v>0.0354808198842732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ZNF574!$A$3</c:f>
              <c:strCache>
                <c:ptCount val="1"/>
                <c:pt idx="0">
                  <c:v>ZNF574 -ActD</c:v>
                </c:pt>
              </c:strCache>
            </c:strRef>
          </c:tx>
          <c:xVal>
            <c:numRef>
              <c:f>ZNF574!$B$1:$O$1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ZNF574!$B$3:$O$3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0.4829684</c:v>
                </c:pt>
                <c:pt idx="5">
                  <c:v>#N/A</c:v>
                </c:pt>
                <c:pt idx="6">
                  <c:v>0.2561392</c:v>
                </c:pt>
                <c:pt idx="7">
                  <c:v>#N/A</c:v>
                </c:pt>
                <c:pt idx="8">
                  <c:v>0.08362059</c:v>
                </c:pt>
                <c:pt idx="9">
                  <c:v>#N/A</c:v>
                </c:pt>
                <c:pt idx="10">
                  <c:v>#N/A</c:v>
                </c:pt>
                <c:pt idx="11">
                  <c:v>0.2348807</c:v>
                </c:pt>
                <c:pt idx="12">
                  <c:v>#N/A</c:v>
                </c:pt>
                <c:pt idx="13">
                  <c:v>0.1276267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6643400"/>
        <c:axId val="-2046637784"/>
      </c:scatterChart>
      <c:valAx>
        <c:axId val="-2046643400"/>
        <c:scaling>
          <c:orientation val="minMax"/>
          <c:max val="12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Time (h)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6637784"/>
        <c:crossesAt val="0.01"/>
        <c:crossBetween val="midCat"/>
      </c:valAx>
      <c:valAx>
        <c:axId val="-2046637784"/>
        <c:scaling>
          <c:logBase val="10.0"/>
          <c:orientation val="minMax"/>
          <c:max val="2.0"/>
          <c:min val="0.0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/>
                  <a:t>Relative Abundance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6643400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 altLang="ja-JP" dirty="0" smtClean="0"/>
              <a:t>ZNF691</a:t>
            </a:r>
            <a:endParaRPr lang="ja-JP" altLang="en-US" dirty="0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ZNF691!$A$2</c:f>
              <c:strCache>
                <c:ptCount val="1"/>
                <c:pt idx="0">
                  <c:v>ZNF691 - BRIC</c:v>
                </c:pt>
              </c:strCache>
            </c:strRef>
          </c:tx>
          <c:xVal>
            <c:numRef>
              <c:f>ZNF691!$B$1:$O$1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ZNF691!$B$2:$O$2</c:f>
              <c:numCache>
                <c:formatCode>General</c:formatCode>
                <c:ptCount val="14"/>
                <c:pt idx="0">
                  <c:v>1.0</c:v>
                </c:pt>
                <c:pt idx="1">
                  <c:v>0.975573577263675</c:v>
                </c:pt>
                <c:pt idx="2">
                  <c:v>0.895619665577453</c:v>
                </c:pt>
                <c:pt idx="3">
                  <c:v>0.584105279291474</c:v>
                </c:pt>
                <c:pt idx="4">
                  <c:v>0.545693876934375</c:v>
                </c:pt>
                <c:pt idx="5">
                  <c:v>0.315837475270291</c:v>
                </c:pt>
                <c:pt idx="6">
                  <c:v>0.158043306352398</c:v>
                </c:pt>
                <c:pt idx="7">
                  <c:v>0.0894453658407013</c:v>
                </c:pt>
                <c:pt idx="8">
                  <c:v>0.0293630028160476</c:v>
                </c:pt>
                <c:pt idx="9">
                  <c:v>0.0566341552826879</c:v>
                </c:pt>
                <c:pt idx="10">
                  <c:v>0.0423754947764267</c:v>
                </c:pt>
                <c:pt idx="11">
                  <c:v>0.0555186175257019</c:v>
                </c:pt>
                <c:pt idx="12">
                  <c:v>0.0754854632027025</c:v>
                </c:pt>
                <c:pt idx="13">
                  <c:v>0.0473100660025848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ZNF691!$A$3</c:f>
              <c:strCache>
                <c:ptCount val="1"/>
                <c:pt idx="0">
                  <c:v>ZNF691 -ActD</c:v>
                </c:pt>
              </c:strCache>
            </c:strRef>
          </c:tx>
          <c:xVal>
            <c:numRef>
              <c:f>ZNF691!$B$1:$O$1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ZNF691!$B$3:$O$3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0.4982704</c:v>
                </c:pt>
                <c:pt idx="5">
                  <c:v>#N/A</c:v>
                </c:pt>
                <c:pt idx="6">
                  <c:v>0.4829684</c:v>
                </c:pt>
                <c:pt idx="7">
                  <c:v>#N/A</c:v>
                </c:pt>
                <c:pt idx="8">
                  <c:v>0.4019264</c:v>
                </c:pt>
                <c:pt idx="9">
                  <c:v>#N/A</c:v>
                </c:pt>
                <c:pt idx="10">
                  <c:v>#N/A</c:v>
                </c:pt>
                <c:pt idx="11">
                  <c:v>0.5925467</c:v>
                </c:pt>
                <c:pt idx="12">
                  <c:v>#N/A</c:v>
                </c:pt>
                <c:pt idx="13">
                  <c:v>0.1303083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0399448"/>
        <c:axId val="-2052170808"/>
      </c:scatterChart>
      <c:valAx>
        <c:axId val="-2050399448"/>
        <c:scaling>
          <c:orientation val="minMax"/>
          <c:max val="12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 altLang="ja-JP"/>
                  <a:t>Time</a:t>
                </a:r>
                <a:r>
                  <a:rPr lang="en-US" altLang="ja-JP" baseline="0"/>
                  <a:t> (h)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52170808"/>
        <c:crossesAt val="0.01"/>
        <c:crossBetween val="midCat"/>
      </c:valAx>
      <c:valAx>
        <c:axId val="-2052170808"/>
        <c:scaling>
          <c:logBase val="10.0"/>
          <c:orientation val="minMax"/>
          <c:max val="2.0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 altLang="ja-JP"/>
                  <a:t>Relative Abundance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5039944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AQP3</a:t>
            </a:r>
            <a:endParaRPr lang="ja-JP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'AQP3'!$A$2</c:f>
              <c:strCache>
                <c:ptCount val="1"/>
                <c:pt idx="0">
                  <c:v>AQP3-BRIC</c:v>
                </c:pt>
              </c:strCache>
            </c:strRef>
          </c:tx>
          <c:xVal>
            <c:numRef>
              <c:f>'AQP3'!$B$1:$O$1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'AQP3'!$B$2:$O$2</c:f>
              <c:numCache>
                <c:formatCode>General</c:formatCode>
                <c:ptCount val="14"/>
                <c:pt idx="0">
                  <c:v>1.0</c:v>
                </c:pt>
                <c:pt idx="1">
                  <c:v>1.03039556028708</c:v>
                </c:pt>
                <c:pt idx="2">
                  <c:v>1.09375254334989</c:v>
                </c:pt>
                <c:pt idx="3">
                  <c:v>1.18901795702492</c:v>
                </c:pt>
                <c:pt idx="4">
                  <c:v>0.955470756039572</c:v>
                </c:pt>
                <c:pt idx="5">
                  <c:v>0.543898631367744</c:v>
                </c:pt>
                <c:pt idx="6">
                  <c:v>0.997671578562634</c:v>
                </c:pt>
                <c:pt idx="7">
                  <c:v>1.23145214962994</c:v>
                </c:pt>
                <c:pt idx="8">
                  <c:v>0.823401242331659</c:v>
                </c:pt>
                <c:pt idx="9">
                  <c:v>1.011676763816</c:v>
                </c:pt>
                <c:pt idx="10">
                  <c:v>0.795280486699857</c:v>
                </c:pt>
                <c:pt idx="11">
                  <c:v>0.799934918902422</c:v>
                </c:pt>
                <c:pt idx="12">
                  <c:v>0.967490809474236</c:v>
                </c:pt>
                <c:pt idx="13">
                  <c:v>0.866541233996723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'AQP3'!$A$3</c:f>
              <c:strCache>
                <c:ptCount val="1"/>
                <c:pt idx="0">
                  <c:v>AQP3-ActD</c:v>
                </c:pt>
              </c:strCache>
            </c:strRef>
          </c:tx>
          <c:xVal>
            <c:numRef>
              <c:f>'AQP3'!$B$1:$O$1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'AQP3'!$B$3:$O$3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1.180992</c:v>
                </c:pt>
                <c:pt idx="5">
                  <c:v>#N/A</c:v>
                </c:pt>
                <c:pt idx="6">
                  <c:v>1.257013</c:v>
                </c:pt>
                <c:pt idx="7">
                  <c:v>#N/A</c:v>
                </c:pt>
                <c:pt idx="8">
                  <c:v>1.164736</c:v>
                </c:pt>
                <c:pt idx="9">
                  <c:v>#N/A</c:v>
                </c:pt>
                <c:pt idx="10">
                  <c:v>#N/A</c:v>
                </c:pt>
                <c:pt idx="11">
                  <c:v>0.8555948</c:v>
                </c:pt>
                <c:pt idx="12">
                  <c:v>#N/A</c:v>
                </c:pt>
                <c:pt idx="13">
                  <c:v>1.035266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50368968"/>
        <c:axId val="-2050363608"/>
      </c:scatterChart>
      <c:valAx>
        <c:axId val="-2050368968"/>
        <c:scaling>
          <c:orientation val="minMax"/>
          <c:max val="12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(h)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50363608"/>
        <c:crossesAt val="0.01"/>
        <c:crossBetween val="midCat"/>
      </c:valAx>
      <c:valAx>
        <c:axId val="-2050363608"/>
        <c:scaling>
          <c:logBase val="10.0"/>
          <c:orientation val="minMax"/>
          <c:max val="2.0"/>
          <c:min val="0.0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Abundance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5036896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ja-JP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18"/>
    </mc:Choice>
    <mc:Fallback>
      <c:style val="18"/>
    </mc:Fallback>
  </mc:AlternateContent>
  <c:chart>
    <c:title>
      <c:tx>
        <c:rich>
          <a:bodyPr/>
          <a:lstStyle/>
          <a:p>
            <a:pPr>
              <a:defRPr/>
            </a:pPr>
            <a:r>
              <a:rPr lang="en-US"/>
              <a:t>SULF2</a:t>
            </a:r>
            <a:endParaRPr lang="ja-JP"/>
          </a:p>
        </c:rich>
      </c:tx>
      <c:layout/>
      <c:overlay val="0"/>
    </c:title>
    <c:autoTitleDeleted val="0"/>
    <c:plotArea>
      <c:layout/>
      <c:scatterChart>
        <c:scatterStyle val="lineMarker"/>
        <c:varyColors val="0"/>
        <c:ser>
          <c:idx val="0"/>
          <c:order val="0"/>
          <c:tx>
            <c:strRef>
              <c:f>SULF2!$A$2</c:f>
              <c:strCache>
                <c:ptCount val="1"/>
                <c:pt idx="0">
                  <c:v>SULF2-BRIC</c:v>
                </c:pt>
              </c:strCache>
            </c:strRef>
          </c:tx>
          <c:xVal>
            <c:numRef>
              <c:f>SULF2!$B$1:$O$1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SULF2!$B$2:$O$2</c:f>
              <c:numCache>
                <c:formatCode>General</c:formatCode>
                <c:ptCount val="14"/>
                <c:pt idx="0">
                  <c:v>1.0</c:v>
                </c:pt>
                <c:pt idx="1">
                  <c:v>1.68485253351332</c:v>
                </c:pt>
                <c:pt idx="2">
                  <c:v>1.24498448037055</c:v>
                </c:pt>
                <c:pt idx="3">
                  <c:v>1.37909812833204</c:v>
                </c:pt>
                <c:pt idx="4">
                  <c:v>1.03704071384411</c:v>
                </c:pt>
                <c:pt idx="5">
                  <c:v>1.12702740304696</c:v>
                </c:pt>
                <c:pt idx="6">
                  <c:v>0.808573241811019</c:v>
                </c:pt>
                <c:pt idx="7">
                  <c:v>1.27988845506912</c:v>
                </c:pt>
                <c:pt idx="8">
                  <c:v>1.30362145269377</c:v>
                </c:pt>
                <c:pt idx="9">
                  <c:v>1.1708795832209</c:v>
                </c:pt>
                <c:pt idx="10">
                  <c:v>1.58438176659875</c:v>
                </c:pt>
                <c:pt idx="11">
                  <c:v>0.927671044382212</c:v>
                </c:pt>
                <c:pt idx="12">
                  <c:v>1.02877038278233</c:v>
                </c:pt>
                <c:pt idx="13">
                  <c:v>0.827632586816317</c:v>
                </c:pt>
              </c:numCache>
            </c:numRef>
          </c:yVal>
          <c:smooth val="0"/>
        </c:ser>
        <c:ser>
          <c:idx val="1"/>
          <c:order val="1"/>
          <c:tx>
            <c:strRef>
              <c:f>SULF2!$A$3</c:f>
              <c:strCache>
                <c:ptCount val="1"/>
                <c:pt idx="0">
                  <c:v>SULF2-ActD</c:v>
                </c:pt>
              </c:strCache>
            </c:strRef>
          </c:tx>
          <c:xVal>
            <c:numRef>
              <c:f>SULF2!$B$1:$O$1</c:f>
              <c:numCache>
                <c:formatCode>General</c:formatCode>
                <c:ptCount val="14"/>
                <c:pt idx="0">
                  <c:v>0.0</c:v>
                </c:pt>
                <c:pt idx="1">
                  <c:v>0.25</c:v>
                </c:pt>
                <c:pt idx="2">
                  <c:v>0.5</c:v>
                </c:pt>
                <c:pt idx="3">
                  <c:v>0.75</c:v>
                </c:pt>
                <c:pt idx="4">
                  <c:v>1.0</c:v>
                </c:pt>
                <c:pt idx="5">
                  <c:v>1.5</c:v>
                </c:pt>
                <c:pt idx="6">
                  <c:v>2.0</c:v>
                </c:pt>
                <c:pt idx="7">
                  <c:v>3.0</c:v>
                </c:pt>
                <c:pt idx="8">
                  <c:v>4.0</c:v>
                </c:pt>
                <c:pt idx="9">
                  <c:v>5.0</c:v>
                </c:pt>
                <c:pt idx="10">
                  <c:v>6.0</c:v>
                </c:pt>
                <c:pt idx="11">
                  <c:v>8.0</c:v>
                </c:pt>
                <c:pt idx="12">
                  <c:v>10.0</c:v>
                </c:pt>
                <c:pt idx="13">
                  <c:v>12.0</c:v>
                </c:pt>
              </c:numCache>
            </c:numRef>
          </c:xVal>
          <c:yVal>
            <c:numRef>
              <c:f>SULF2!$B$3:$O$3</c:f>
              <c:numCache>
                <c:formatCode>General</c:formatCode>
                <c:ptCount val="14"/>
                <c:pt idx="0">
                  <c:v>1.0</c:v>
                </c:pt>
                <c:pt idx="1">
                  <c:v>#N/A</c:v>
                </c:pt>
                <c:pt idx="2">
                  <c:v>#N/A</c:v>
                </c:pt>
                <c:pt idx="3">
                  <c:v>#N/A</c:v>
                </c:pt>
                <c:pt idx="4">
                  <c:v>0.9298065</c:v>
                </c:pt>
                <c:pt idx="5">
                  <c:v>#N/A</c:v>
                </c:pt>
                <c:pt idx="6">
                  <c:v>0.9828209</c:v>
                </c:pt>
                <c:pt idx="7">
                  <c:v>#N/A</c:v>
                </c:pt>
                <c:pt idx="8">
                  <c:v>0.9201896</c:v>
                </c:pt>
                <c:pt idx="9">
                  <c:v>#N/A</c:v>
                </c:pt>
                <c:pt idx="10">
                  <c:v>#N/A</c:v>
                </c:pt>
                <c:pt idx="11">
                  <c:v>0.8235917</c:v>
                </c:pt>
                <c:pt idx="12">
                  <c:v>#N/A</c:v>
                </c:pt>
                <c:pt idx="13">
                  <c:v>0.8645389</c:v>
                </c:pt>
              </c:numCache>
            </c:numRef>
          </c:y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-2047568808"/>
        <c:axId val="-2046988040"/>
      </c:scatterChart>
      <c:valAx>
        <c:axId val="-2047568808"/>
        <c:scaling>
          <c:orientation val="minMax"/>
          <c:max val="12.0"/>
        </c:scaling>
        <c:delete val="0"/>
        <c:axPos val="b"/>
        <c:title>
          <c:tx>
            <c:rich>
              <a:bodyPr/>
              <a:lstStyle/>
              <a:p>
                <a:pPr>
                  <a:defRPr/>
                </a:pPr>
                <a:r>
                  <a:rPr lang="en-US"/>
                  <a:t>Time (h)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6988040"/>
        <c:crossesAt val="0.01"/>
        <c:crossBetween val="midCat"/>
      </c:valAx>
      <c:valAx>
        <c:axId val="-2046988040"/>
        <c:scaling>
          <c:logBase val="10.0"/>
          <c:orientation val="minMax"/>
          <c:max val="2.0"/>
          <c:min val="0.01"/>
        </c:scaling>
        <c:delete val="0"/>
        <c:axPos val="l"/>
        <c:majorGridlines/>
        <c:minorGridlines/>
        <c:title>
          <c:tx>
            <c:rich>
              <a:bodyPr rot="-5400000" vert="horz"/>
              <a:lstStyle/>
              <a:p>
                <a:pPr>
                  <a:defRPr/>
                </a:pPr>
                <a:r>
                  <a:rPr lang="en-US"/>
                  <a:t>Relative Abundance</a:t>
                </a:r>
                <a:endParaRPr lang="ja-JP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crossAx val="-2047568808"/>
        <c:crosses val="autoZero"/>
        <c:crossBetween val="midCat"/>
      </c:valAx>
    </c:plotArea>
    <c:legend>
      <c:legendPos val="b"/>
      <c:layout/>
      <c:overlay val="0"/>
    </c:legend>
    <c:plotVisOnly val="1"/>
    <c:dispBlanksAs val="gap"/>
    <c:showDLblsOverMax val="0"/>
  </c:chart>
  <c:txPr>
    <a:bodyPr/>
    <a:lstStyle/>
    <a:p>
      <a:pPr>
        <a:defRPr>
          <a:latin typeface="Arial"/>
          <a:cs typeface="Arial"/>
        </a:defRPr>
      </a:pPr>
      <a:endParaRPr lang="ja-JP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ja-JP"/>
  <c:roundedCorners val="0"/>
  <mc:AlternateContent xmlns:mc="http://schemas.openxmlformats.org/markup-compatibility/2006">
    <mc:Choice xmlns:c14="http://schemas.microsoft.com/office/drawing/2007/8/2/chart" Requires="c14">
      <c14:style val="101"/>
    </mc:Choice>
    <mc:Fallback>
      <c:style val="1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lang="ja-JP" i="1"/>
            </a:pPr>
            <a:r>
              <a:rPr lang="en-US" altLang="ja-JP" i="1"/>
              <a:t>HIC1</a:t>
            </a:r>
            <a:endParaRPr lang="ja-JP" altLang="en-US" i="1"/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invertIfNegative val="0"/>
          <c:errBars>
            <c:errBarType val="both"/>
            <c:errValType val="cust"/>
            <c:noEndCap val="0"/>
            <c:plus>
              <c:numRef>
                <c:f>'HIC1(qPCR)_UPF1_KD'!$D$3:$D$4</c:f>
                <c:numCache>
                  <c:formatCode>General</c:formatCode>
                  <c:ptCount val="2"/>
                  <c:pt idx="0">
                    <c:v>0.162130335</c:v>
                  </c:pt>
                  <c:pt idx="1">
                    <c:v>0.081571066</c:v>
                  </c:pt>
                </c:numCache>
              </c:numRef>
            </c:plus>
            <c:minus>
              <c:numRef>
                <c:f>'HIC1(qPCR)_UPF1_KD'!$D$3:$D$4</c:f>
                <c:numCache>
                  <c:formatCode>General</c:formatCode>
                  <c:ptCount val="2"/>
                  <c:pt idx="0">
                    <c:v>0.162130335</c:v>
                  </c:pt>
                  <c:pt idx="1">
                    <c:v>0.081571066</c:v>
                  </c:pt>
                </c:numCache>
              </c:numRef>
            </c:minus>
            <c:spPr>
              <a:ln w="12700"/>
            </c:spPr>
          </c:errBars>
          <c:cat>
            <c:strRef>
              <c:f>'HIC1(qPCR)_UPF1_KD'!$A$3:$A$4</c:f>
              <c:strCache>
                <c:ptCount val="2"/>
                <c:pt idx="0">
                  <c:v>siCTRL</c:v>
                </c:pt>
                <c:pt idx="1">
                  <c:v>siUPF1</c:v>
                </c:pt>
              </c:strCache>
            </c:strRef>
          </c:cat>
          <c:val>
            <c:numRef>
              <c:f>'HIC1(qPCR)_UPF1_KD'!$C$3:$C$4</c:f>
              <c:numCache>
                <c:formatCode>General</c:formatCode>
                <c:ptCount val="2"/>
                <c:pt idx="0">
                  <c:v>1.0</c:v>
                </c:pt>
                <c:pt idx="1">
                  <c:v>3.026308857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-2070037176"/>
        <c:axId val="-2070034168"/>
      </c:barChart>
      <c:catAx>
        <c:axId val="-2070037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-2070034168"/>
        <c:crosses val="autoZero"/>
        <c:auto val="1"/>
        <c:lblAlgn val="ctr"/>
        <c:lblOffset val="100"/>
        <c:noMultiLvlLbl val="0"/>
      </c:catAx>
      <c:valAx>
        <c:axId val="-2070034168"/>
        <c:scaling>
          <c:orientation val="minMax"/>
        </c:scaling>
        <c:delete val="0"/>
        <c:axPos val="l"/>
        <c:title>
          <c:tx>
            <c:rich>
              <a:bodyPr rot="-5400000" vert="horz"/>
              <a:lstStyle/>
              <a:p>
                <a:pPr>
                  <a:defRPr lang="ja-JP"/>
                </a:pPr>
                <a:r>
                  <a:rPr lang="en-US" altLang="ja-JP"/>
                  <a:t>Relative mRNA level</a:t>
                </a:r>
                <a:endParaRPr lang="ja-JP" altLang="en-US"/>
              </a:p>
            </c:rich>
          </c:tx>
          <c:layout/>
          <c:overlay val="0"/>
        </c:title>
        <c:numFmt formatCode="General" sourceLinked="1"/>
        <c:majorTickMark val="out"/>
        <c:minorTickMark val="none"/>
        <c:tickLblPos val="nextTo"/>
        <c:txPr>
          <a:bodyPr/>
          <a:lstStyle/>
          <a:p>
            <a:pPr>
              <a:defRPr lang="ja-JP"/>
            </a:pPr>
            <a:endParaRPr lang="ja-JP"/>
          </a:p>
        </c:txPr>
        <c:crossAx val="-2070037176"/>
        <c:crosses val="autoZero"/>
        <c:crossBetween val="between"/>
        <c:majorUnit val="1.0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  <c:userShapes r:id="rId3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5.emf"/><Relationship Id="rId2" Type="http://schemas.openxmlformats.org/officeDocument/2006/relationships/image" Target="../media/image16.emf"/><Relationship Id="rId3" Type="http://schemas.openxmlformats.org/officeDocument/2006/relationships/image" Target="../media/image17.emf"/></Relationships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0.21673</cdr:x>
      <cdr:y>0.53819</cdr:y>
    </cdr:from>
    <cdr:to>
      <cdr:x>0.93688</cdr:x>
      <cdr:y>0.53819</cdr:y>
    </cdr:to>
    <cdr:cxnSp macro="">
      <cdr:nvCxnSpPr>
        <cdr:cNvPr id="3" name="直線コネクタ 2"/>
        <cdr:cNvCxnSpPr/>
      </cdr:nvCxnSpPr>
      <cdr:spPr>
        <a:xfrm xmlns:a="http://schemas.openxmlformats.org/drawingml/2006/main">
          <a:off x="541715" y="1470718"/>
          <a:ext cx="1800000" cy="0"/>
        </a:xfrm>
        <a:prstGeom xmlns:a="http://schemas.openxmlformats.org/drawingml/2006/main" prst="line">
          <a:avLst/>
        </a:prstGeom>
        <a:ln xmlns:a="http://schemas.openxmlformats.org/drawingml/2006/main" w="12700">
          <a:prstDash val="sysDash"/>
        </a:ln>
      </cdr:spPr>
      <cdr:style>
        <a:lnRef xmlns:a="http://schemas.openxmlformats.org/drawingml/2006/main" idx="1">
          <a:schemeClr val="dk1"/>
        </a:lnRef>
        <a:fillRef xmlns:a="http://schemas.openxmlformats.org/drawingml/2006/main" idx="0">
          <a:schemeClr val="dk1"/>
        </a:fillRef>
        <a:effectRef xmlns:a="http://schemas.openxmlformats.org/drawingml/2006/main" idx="0">
          <a:schemeClr val="dk1"/>
        </a:effectRef>
        <a:fontRef xmlns:a="http://schemas.openxmlformats.org/drawingml/2006/main" idx="minor">
          <a:schemeClr val="tx1"/>
        </a:fontRef>
      </cdr:style>
    </cdr:cxnSp>
  </cdr:relSizeAnchor>
</c:userShape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310063" cy="339725"/>
          </a:xfrm>
          <a:prstGeom prst="rect">
            <a:avLst/>
          </a:prstGeom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634038" y="0"/>
            <a:ext cx="4310062" cy="33972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1F429240-C27C-AC4A-8D91-A704F7B1E6E0}" type="datetimeFigureOut">
              <a:rPr lang="en-US"/>
              <a:pPr>
                <a:defRPr/>
              </a:pPr>
              <a:t>11/12/14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465888"/>
            <a:ext cx="4310063" cy="339725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634038" y="6465888"/>
            <a:ext cx="4310062" cy="3397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143CEA0-D007-C748-A168-9117C26A7A9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3198709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altLang="ja-JP"/>
          </a:p>
        </p:txBody>
      </p:sp>
      <p:sp>
        <p:nvSpPr>
          <p:cNvPr id="2150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5634038" y="0"/>
            <a:ext cx="431006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F33C0CEC-26DF-5742-BF00-4D6D934B9B5F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2150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3271838" y="511175"/>
            <a:ext cx="3402012" cy="2551113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rgbClr val="000000">
                      <a:alpha val="74997"/>
                    </a:srgbClr>
                  </a:outerShdw>
                </a:effectLst>
              </a14:hiddenEffects>
            </a:ext>
            <a:ext uri="{53640926-AAD7-44d8-BBD7-CCE9431645EC}">
              <a14:shadowObscured xmlns:a14="http://schemas.microsoft.com/office/drawing/2010/main" val="1"/>
            </a:ext>
            <a:ext uri="{FAA26D3D-D897-4be2-8F04-BA451C77F1D7}">
              <ma14:placeholderFlag xmlns:ma14="http://schemas.microsoft.com/office/mac/drawingml/2011/main" val="1"/>
            </a:ext>
          </a:extLst>
        </p:spPr>
      </p:sp>
      <p:sp>
        <p:nvSpPr>
          <p:cNvPr id="2150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95363" y="3233738"/>
            <a:ext cx="7954962" cy="30622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noProof="0" smtClean="0"/>
              <a:t>マスタ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</a:p>
        </p:txBody>
      </p:sp>
      <p:sp>
        <p:nvSpPr>
          <p:cNvPr id="2151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6465888"/>
            <a:ext cx="4310063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Calibri" charset="0"/>
              </a:defRPr>
            </a:lvl1pPr>
          </a:lstStyle>
          <a:p>
            <a:endParaRPr lang="en-US" altLang="ja-JP"/>
          </a:p>
        </p:txBody>
      </p:sp>
      <p:sp>
        <p:nvSpPr>
          <p:cNvPr id="2151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5634038" y="6465888"/>
            <a:ext cx="4310062" cy="339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blurRad="63500" dist="38099" dir="2700000" algn="ctr" rotWithShape="0">
                    <a:schemeClr val="bg2">
                      <a:alpha val="74997"/>
                    </a:schemeClr>
                  </a:outerShdw>
                </a:effectLst>
              </a14:hiddenEffects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Calibri" charset="0"/>
              </a:defRPr>
            </a:lvl1pPr>
          </a:lstStyle>
          <a:p>
            <a:pPr>
              <a:defRPr/>
            </a:pPr>
            <a:fld id="{6F758661-F58F-5341-928E-D0743C9DE90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46944289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charset="0"/>
        <a:ea typeface="ＭＳ Ｐゴシック" charset="0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charset="0"/>
        <a:ea typeface="ＭＳ Ｐゴシック" charset="0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charset="0"/>
        <a:ea typeface="ＭＳ Ｐゴシック" charset="0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kumimoji="1" sz="1200" kern="1200">
        <a:solidFill>
          <a:schemeClr val="tx1"/>
        </a:solidFill>
        <a:latin typeface="Calibri" charset="0"/>
        <a:ea typeface="ＭＳ Ｐゴシック" charset="0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2.xml"/></Relationships>
</file>

<file path=ppt/notesSlides/_rels/notesSlide3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3.xml"/></Relationships>
</file>

<file path=ppt/notesSlides/_rels/notesSlide4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9.xml"/></Relationships>
</file>

<file path=ppt/notesSlides/_rels/notesSlide5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0.xml"/></Relationships>
</file>

<file path=ppt/notesSlides/_rels/notesSlide6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1.xml"/></Relationships>
</file>

<file path=ppt/notesSlides/_rels/notesSlide7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3.xml"/></Relationships>
</file>

<file path=ppt/notesSlides/_rels/notesSlide8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5.xml"/></Relationships>
</file>

<file path=ppt/notesSlides/_rels/notesSlide9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6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355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457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6F758661-F58F-5341-928E-D0743C9DE906}" type="slidenum">
              <a:rPr lang="ja-JP" altLang="en-US" smtClean="0"/>
              <a:pPr>
                <a:defRPr/>
              </a:pPr>
              <a:t>11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98001488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253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Rectangle 2"/>
          <p:cNvSpPr>
            <a:spLocks noGrp="1" noRot="1" noChangeAspect="1" noTextEdit="1"/>
          </p:cNvSpPr>
          <p:nvPr>
            <p:ph type="sldImg"/>
          </p:nvPr>
        </p:nvSpPr>
        <p:spPr/>
      </p:sp>
      <p:sp>
        <p:nvSpPr>
          <p:cNvPr id="38915" name="Rectangle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5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765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eaLnBrk="1" hangingPunct="1"/>
            <a:endParaRPr lang="ja-JP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ja-JP" altLang="en-US" smtClean="0"/>
              <a:t>マスタ サブタイトルの書式設定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96BDEE-3333-314A-A899-3B9E7A873BF4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A59DDC4-F68C-E84C-B82F-3D06AB56DEC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91274563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3FEE2F0-9417-2247-B48C-4E1759AE21D3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5E4A07-5AC3-B747-82D6-8962B7657D2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43448836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縦書きテキスト プレースホル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91FE29-7126-094F-83D2-C4FDADD1292D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4DBD7B-3E07-8848-B049-4A6BED106DA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8348049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D332B9-7FA5-0540-B3CA-40461A2840E3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BCD91E-63AB-FB46-B94A-E1421C894F0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2647737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0DEC1-CD87-BD4E-9B1A-D589EEDA6260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B858D9-81D1-7A49-964C-B76E3DC27313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3769943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1C4001-AA91-8340-A9C8-0267DDDF945A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0ACEC6-F08A-7846-9E70-7AFFF7E3556B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4974137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テキスト プレースホル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4" name="コンテンツ プレースホル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6" name="コンテンツ プレースホル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7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F16FC7-BEF4-374E-854C-CE8C7D6F8EA0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8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9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F69B961-9A68-D24F-A25F-A47AF98A645C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271261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F985B20-2F6F-4B45-9295-0A16DB381527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4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5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D11DF2-AB39-0C4F-9002-04E514F8D798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0302334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9206C-9DDC-C243-8A74-E603D9E9345E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3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4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20C0DAE-D0FC-7748-B3F4-3ED78ADEC686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46733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コンテンツ プレースホル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2BD2DA-088C-4D4C-83B3-BD699A62827A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E625BDA-D8F5-9C40-B458-8C34F377FE12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1514674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 タイトルの書式設定</a:t>
            </a:r>
            <a:endParaRPr lang="ja-JP" altLang="en-US"/>
          </a:p>
        </p:txBody>
      </p:sp>
      <p:sp>
        <p:nvSpPr>
          <p:cNvPr id="3" name="図プレースホル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 テキストの書式設定</a:t>
            </a:r>
          </a:p>
        </p:txBody>
      </p:sp>
      <p:sp>
        <p:nvSpPr>
          <p:cNvPr id="5" name="日付プレースホルダ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21842A-7B23-A541-82A9-E097404C47FE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6" name="フッター プレースホルダ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ja-JP" altLang="en-US"/>
          </a:p>
        </p:txBody>
      </p:sp>
      <p:sp>
        <p:nvSpPr>
          <p:cNvPr id="7" name="スライド番号プレースホル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98DAC42-9903-DB44-B0B1-F8AE565FF4DA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751597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タイトル プレースホルダ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テキスト プレースホルダ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1F439EC6-C3C6-E04A-8A12-3FDFD614333A}" type="datetimeFigureOut">
              <a:rPr lang="ja-JP" altLang="en-US"/>
              <a:pPr>
                <a:defRPr/>
              </a:pPr>
              <a:t>11/12/14</a:t>
            </a:fld>
            <a:endParaRPr lang="en-US" altLang="ja-JP"/>
          </a:p>
        </p:txBody>
      </p:sp>
      <p:sp>
        <p:nvSpPr>
          <p:cNvPr id="5" name="フッター プレースホル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ct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endParaRPr lang="ja-JP" altLang="en-US"/>
          </a:p>
        </p:txBody>
      </p:sp>
      <p:sp>
        <p:nvSpPr>
          <p:cNvPr id="6" name="スライド番号プレースホル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898989"/>
                </a:solidFill>
                <a:latin typeface="Calibri" charset="0"/>
              </a:defRPr>
            </a:lvl1pPr>
          </a:lstStyle>
          <a:p>
            <a:pPr>
              <a:defRPr/>
            </a:pPr>
            <a:fld id="{68842E9C-45B8-6145-B708-BF1CB158AC87}" type="slidenum">
              <a:rPr lang="ja-JP" altLang="en-US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kumimoji="1" sz="4400" kern="1200">
          <a:solidFill>
            <a:schemeClr val="tx1"/>
          </a:solidFill>
          <a:latin typeface="+mj-lt"/>
          <a:ea typeface="+mj-ea"/>
          <a:cs typeface="ＭＳ Ｐゴシック" charset="0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1"/>
          </a:solidFill>
          <a:latin typeface="Calibri" charset="0"/>
          <a:ea typeface="ＭＳ Ｐゴシック" charset="0"/>
          <a:cs typeface="ＭＳ Ｐゴシック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ＭＳ Ｐゴシック" charset="0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4" Type="http://schemas.openxmlformats.org/officeDocument/2006/relationships/image" Target="../media/image8.png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0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4" Type="http://schemas.openxmlformats.org/officeDocument/2006/relationships/image" Target="../media/image10.png"/><Relationship Id="rId5" Type="http://schemas.openxmlformats.org/officeDocument/2006/relationships/image" Target="../media/image11.emf"/><Relationship Id="rId6" Type="http://schemas.openxmlformats.org/officeDocument/2006/relationships/image" Target="../media/image12.png"/><Relationship Id="rId7" Type="http://schemas.openxmlformats.org/officeDocument/2006/relationships/chart" Target="../charts/chart11.xml"/><Relationship Id="rId8" Type="http://schemas.openxmlformats.org/officeDocument/2006/relationships/image" Target="../media/image13.png"/><Relationship Id="rId9" Type="http://schemas.openxmlformats.org/officeDocument/2006/relationships/image" Target="../media/image14.png"/><Relationship Id="rId10" Type="http://schemas.openxmlformats.org/officeDocument/2006/relationships/chart" Target="../charts/chart12.xml"/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8.xml"/><Relationship Id="rId4" Type="http://schemas.openxmlformats.org/officeDocument/2006/relationships/package" Target="../embeddings/Microsoft_Word___1.docx"/><Relationship Id="rId5" Type="http://schemas.openxmlformats.org/officeDocument/2006/relationships/image" Target="../media/image15.emf"/><Relationship Id="rId6" Type="http://schemas.openxmlformats.org/officeDocument/2006/relationships/package" Target="../embeddings/Microsoft_Word___2.docx"/><Relationship Id="rId7" Type="http://schemas.openxmlformats.org/officeDocument/2006/relationships/image" Target="../media/image16.emf"/><Relationship Id="rId8" Type="http://schemas.openxmlformats.org/officeDocument/2006/relationships/package" Target="../embeddings/Microsoft_Word___3.docx"/><Relationship Id="rId9" Type="http://schemas.openxmlformats.org/officeDocument/2006/relationships/image" Target="../media/image17.emf"/><Relationship Id="rId1" Type="http://schemas.openxmlformats.org/officeDocument/2006/relationships/vmlDrawing" Target="../drawings/vmlDrawing1.vml"/><Relationship Id="rId2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9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18.e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4" Type="http://schemas.openxmlformats.org/officeDocument/2006/relationships/chart" Target="../charts/chart3.xml"/><Relationship Id="rId5" Type="http://schemas.openxmlformats.org/officeDocument/2006/relationships/chart" Target="../charts/chart4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4" Type="http://schemas.openxmlformats.org/officeDocument/2006/relationships/chart" Target="../charts/chart7.xml"/><Relationship Id="rId5" Type="http://schemas.openxmlformats.org/officeDocument/2006/relationships/chart" Target="../charts/chart8.xml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4" Type="http://schemas.openxmlformats.org/officeDocument/2006/relationships/image" Target="../media/image4.emf"/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4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2" Type="http://schemas.openxmlformats.org/officeDocument/2006/relationships/chart" Target="../charts/char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テキスト ボックス 2"/>
          <p:cNvSpPr txBox="1">
            <a:spLocks noChangeArrowheads="1"/>
          </p:cNvSpPr>
          <p:nvPr/>
        </p:nvSpPr>
        <p:spPr bwMode="auto">
          <a:xfrm>
            <a:off x="539750" y="404813"/>
            <a:ext cx="29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 dirty="0" smtClean="0">
                <a:latin typeface="Calibri" charset="0"/>
              </a:rPr>
              <a:t>a</a:t>
            </a:r>
            <a:endParaRPr lang="en-GB" altLang="ja-JP" sz="1800" dirty="0">
              <a:latin typeface="Calibri" charset="0"/>
            </a:endParaRPr>
          </a:p>
        </p:txBody>
      </p:sp>
      <p:sp>
        <p:nvSpPr>
          <p:cNvPr id="15385" name="テキスト ボックス 4"/>
          <p:cNvSpPr txBox="1">
            <a:spLocks noChangeArrowheads="1"/>
          </p:cNvSpPr>
          <p:nvPr/>
        </p:nvSpPr>
        <p:spPr bwMode="auto">
          <a:xfrm>
            <a:off x="6732588" y="6480175"/>
            <a:ext cx="2168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>
                <a:latin typeface="Times New Roman" charset="0"/>
                <a:cs typeface="Times New Roman" charset="0"/>
              </a:rPr>
              <a:t>Supplementary Figure 1</a:t>
            </a:r>
            <a:endParaRPr lang="en-US" altLang="ja-JP" sz="1600" b="1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9" name="図 8"/>
          <p:cNvPicPr/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764704"/>
            <a:ext cx="5396230" cy="53962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テキスト ボックス 1"/>
          <p:cNvSpPr txBox="1">
            <a:spLocks noChangeArrowheads="1"/>
          </p:cNvSpPr>
          <p:nvPr/>
        </p:nvSpPr>
        <p:spPr bwMode="auto">
          <a:xfrm>
            <a:off x="250825" y="179388"/>
            <a:ext cx="306388" cy="366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>
                <a:latin typeface="Calibri" charset="0"/>
              </a:rPr>
              <a:t>b</a:t>
            </a:r>
            <a:endParaRPr lang="ja-JP" altLang="en-US" sz="1800" b="1">
              <a:latin typeface="Calibri" charset="0"/>
            </a:endParaRPr>
          </a:p>
        </p:txBody>
      </p:sp>
      <p:sp>
        <p:nvSpPr>
          <p:cNvPr id="23554" name="テキスト ボックス 2"/>
          <p:cNvSpPr txBox="1">
            <a:spLocks noChangeArrowheads="1"/>
          </p:cNvSpPr>
          <p:nvPr/>
        </p:nvSpPr>
        <p:spPr bwMode="auto">
          <a:xfrm>
            <a:off x="6732588" y="6480175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5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4" name="表 3"/>
          <p:cNvGraphicFramePr>
            <a:graphicFrameLocks noGrp="1"/>
          </p:cNvGraphicFramePr>
          <p:nvPr/>
        </p:nvGraphicFramePr>
        <p:xfrm>
          <a:off x="611188" y="115888"/>
          <a:ext cx="8281987" cy="6193174"/>
        </p:xfrm>
        <a:graphic>
          <a:graphicData uri="http://schemas.openxmlformats.org/drawingml/2006/table">
            <a:tbl>
              <a:tblPr/>
              <a:tblGrid>
                <a:gridCol w="1019175"/>
                <a:gridCol w="1314450"/>
                <a:gridCol w="5099050"/>
                <a:gridCol w="849312"/>
              </a:tblGrid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 type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Experimental factors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URL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Laboratory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GM12878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ftp://hgdownload.cse.ucsc.edu/goldenPath/hg19/encodeDCC/wgEncodeCshlLongRnaSeq/wgEncodeCshlLongRnaSeqGm12878CellPapGeneGencV7.gtf.gz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Nucleus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ftp://hgdownload.cse.ucsc.edu/goldenPath/hg19/encodeDCC/wgEncodeCshlLongRnaSeq/wgEncodeCshlLongRnaSeqGm12878NucleusPapGeneGencV7.gtf.gz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Cytosol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ftp://hgdownload.cse.ucsc.edu/goldenPath/hg19/encodeDCC/wgEncodeCshlLongRnaSeq/wgEncodeCshlLongRnaSeqGm12878CytosolPapGeneGencV7.gtf.gz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H1-hESC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ftp://hgdownload.cse.ucsc.edu/goldenPath/hg19/encodeDCC/wgEncodeCshlLongRnaSeq/wgEncodeCshlLongRnaSeqH1hescCellPapGeneGencV7.gtf.gz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Nucleus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ftp://hgdownload.cse.ucsc.edu/goldenPath/hg19/encodeDCC/wgEncodeCshlLongRnaSeq/wgEncodeCshlLongRnaSeqH1hescNucleusPapGeneGencV7.gtf.gz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Cytosol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ftp://hgdownload.cse.ucsc.edu/goldenPath/hg19/encodeDCC/wgEncodeCshlLongRnaSeq/wgEncodeCshlLongRnaSeqH1hescCytosolPapGeneGencV7.gtf.gz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K562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ftp://hgdownload.cse.ucsc.edu/goldenPath/hg19/encodeDCC/wgEncodeCshlLongRnaSeq/wgEncodeCshlLongRnaSeqK562CellPapGeneGencV7.gtf.gz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Nucleus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ftp://hgdownload.cse.ucsc.edu/goldenPath/hg19/encodeDCC/wgEncodeCshlLongRnaSeq/wgEncodeCshlLongRnaSeqK562NucleolusTotalGeneGencV7.gtf.gz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Cytosol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ftp://hgdownload.cse.ucsc.edu/goldenPath/hg19/encodeDCC/wgEncodeCshlLongRnaSeq/wgEncodeCshlLongRnaSeqK562CytosolPapGeneGencV7.gtf.gz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HepG2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ftp://hgdownload.cse.ucsc.edu/goldenPath/hg19/encodeDCC/wgEncodeCshlLongRnaSeq/wgEncodeCshlLongRnaSeqHepg2CellPapGeneGencV7.gtf.gz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Nucleus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ftp://hgdownload.cse.ucsc.edu/goldenPath/hg19/encodeDCC/wgEncodeCshlLongRnaSeq/wgEncodeCshlLongRnaSeqHepg2NucleusPapGeneGencV7.gtf.gz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Cytosol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ftp://hgdownload.cse.ucsc.edu/goldenPath/hg19/encodeDCC/wgEncodeCshlLongRnaSeq/wgEncodeCshlLongRnaSeqHepg2CytosolPapGeneGencV7.gtf.gz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HUVEC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ftp://hgdownload.cse.ucsc.edu/goldenPath/hg19/encodeDCC/wgEncodeCshlLongRnaSeq/wgEncodeCshlLongRnaSeqHuvecCellPapGeneGencV7.gtf.gz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Nucleus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ftp://hgdownload.cse.ucsc.edu/goldenPath/hg19/encodeDCC/wgEncodeCshlLongRnaSeq/wgEncodeCshlLongRnaSeqHuvecNucleusPapGeneGencV7.gtf.gz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Cytosol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ftp://hgdownload.cse.ucsc.edu/goldenPath/hg19/encodeDCC/wgEncodeCshlLongRnaSeq/wgEncodeCshlLongRnaSeqHuvecCytosolPapGeneGencV7.gtf.gz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MCF-7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ftp://hgdownload.cse.ucsc.edu/goldenPath/hg19/encodeDCC/wgEncodeCshlLongRnaSeq/wgEncodeCshlLongRnaSeqMcf7CellPapGeneGencV7.gtf.gz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Nucleus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ftp://hgdownload.cse.ucsc.edu/goldenPath/hg19/encodeDCC/wgEncodeCshlLongRnaSeq/wgEncodeCshlLongRnaSeqMcf7NucleusPapGeneGencV10.gtf.gz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Cytosol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ftp://hgdownload.cse.ucsc.edu/goldenPath/hg19/encodeDCC/wgEncodeCshlLongRnaSeq/wgEncodeCshlLongRnaSeqMcf7CytosolPapGeneGencV10.gtf.gz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NHEK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ftp://hgdownload.cse.ucsc.edu/goldenPath/hg19/encodeDCC/wgEncodeCshlLongRnaSeq/wgEncodeCshlLongRnaSeqNhekCellPapGeneGencV7.gtf.gz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Nucleus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ftp://hgdownload.cse.ucsc.edu/goldenPath/hg19/encodeDCC/wgEncodeCshlLongRnaSeq/wgEncodeCshlLongRnaSeqNhekNucleusPapGeneGencV7.gtf.gz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7813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Cytosol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ftp://hgdownload.cse.ucsc.edu/goldenPath/hg19/encodeDCC/wgEncodeCshlLongRnaSeq/wgEncodeCshlLongRnaSeqNhekCytosolPapGeneGencV7.gtf.gz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CSHL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450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DLD-1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http://dbtss.hgc.jp/cgi-bin/downloader2.cgi/DLD1_RNAseq.wig.gz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DBTSS</a:t>
                      </a:r>
                    </a:p>
                  </a:txBody>
                  <a:tcPr marL="4225" marR="4225" marT="4225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825" y="333375"/>
            <a:ext cx="3857625" cy="62849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560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750" y="309563"/>
            <a:ext cx="3890963" cy="6319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5603" name="テキスト ボックス 3"/>
          <p:cNvSpPr txBox="1">
            <a:spLocks noChangeArrowheads="1"/>
          </p:cNvSpPr>
          <p:nvPr/>
        </p:nvSpPr>
        <p:spPr bwMode="auto">
          <a:xfrm>
            <a:off x="827088" y="565150"/>
            <a:ext cx="576262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</a:t>
            </a:r>
            <a:r>
              <a:rPr lang="en-GB" altLang="ja-JP" sz="700" dirty="0">
                <a:cs typeface="Arial" charset="0"/>
              </a:rPr>
              <a:t>= </a:t>
            </a:r>
            <a:r>
              <a:rPr lang="en-GB" altLang="ja-JP" sz="700" dirty="0" smtClean="0">
                <a:cs typeface="Arial" charset="0"/>
              </a:rPr>
              <a:t>0.38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04" name="テキスト ボックス 7"/>
          <p:cNvSpPr txBox="1">
            <a:spLocks noChangeArrowheads="1"/>
          </p:cNvSpPr>
          <p:nvPr/>
        </p:nvSpPr>
        <p:spPr bwMode="auto">
          <a:xfrm>
            <a:off x="2771775" y="549275"/>
            <a:ext cx="576263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0.32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05" name="テキスト ボックス 8"/>
          <p:cNvSpPr txBox="1">
            <a:spLocks noChangeArrowheads="1"/>
          </p:cNvSpPr>
          <p:nvPr/>
        </p:nvSpPr>
        <p:spPr bwMode="auto">
          <a:xfrm>
            <a:off x="827088" y="2133600"/>
            <a:ext cx="64928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0.64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06" name="テキスト ボックス 9"/>
          <p:cNvSpPr txBox="1">
            <a:spLocks noChangeArrowheads="1"/>
          </p:cNvSpPr>
          <p:nvPr/>
        </p:nvSpPr>
        <p:spPr bwMode="auto">
          <a:xfrm>
            <a:off x="2771775" y="2133600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0.40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07" name="テキスト ボックス 10"/>
          <p:cNvSpPr txBox="1">
            <a:spLocks noChangeArrowheads="1"/>
          </p:cNvSpPr>
          <p:nvPr/>
        </p:nvSpPr>
        <p:spPr bwMode="auto">
          <a:xfrm>
            <a:off x="827088" y="3716338"/>
            <a:ext cx="64928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0.57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08" name="テキスト ボックス 11"/>
          <p:cNvSpPr txBox="1">
            <a:spLocks noChangeArrowheads="1"/>
          </p:cNvSpPr>
          <p:nvPr/>
        </p:nvSpPr>
        <p:spPr bwMode="auto">
          <a:xfrm>
            <a:off x="2771775" y="3716338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0.34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09" name="テキスト ボックス 12"/>
          <p:cNvSpPr txBox="1">
            <a:spLocks noChangeArrowheads="1"/>
          </p:cNvSpPr>
          <p:nvPr/>
        </p:nvSpPr>
        <p:spPr bwMode="auto">
          <a:xfrm>
            <a:off x="2771775" y="5316538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0.70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0" name="テキスト ボックス 13"/>
          <p:cNvSpPr txBox="1">
            <a:spLocks noChangeArrowheads="1"/>
          </p:cNvSpPr>
          <p:nvPr/>
        </p:nvSpPr>
        <p:spPr bwMode="auto">
          <a:xfrm>
            <a:off x="827088" y="5300663"/>
            <a:ext cx="649287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0.60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1" name="テキスト ボックス 14"/>
          <p:cNvSpPr txBox="1">
            <a:spLocks noChangeArrowheads="1"/>
          </p:cNvSpPr>
          <p:nvPr/>
        </p:nvSpPr>
        <p:spPr bwMode="auto">
          <a:xfrm>
            <a:off x="5292725" y="549275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0.28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2" name="テキスト ボックス 15"/>
          <p:cNvSpPr txBox="1">
            <a:spLocks noChangeArrowheads="1"/>
          </p:cNvSpPr>
          <p:nvPr/>
        </p:nvSpPr>
        <p:spPr bwMode="auto">
          <a:xfrm>
            <a:off x="5364163" y="2133600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0.36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3" name="テキスト ボックス 16"/>
          <p:cNvSpPr txBox="1">
            <a:spLocks noChangeArrowheads="1"/>
          </p:cNvSpPr>
          <p:nvPr/>
        </p:nvSpPr>
        <p:spPr bwMode="auto">
          <a:xfrm>
            <a:off x="7308850" y="549275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0.28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4" name="テキスト ボックス 18"/>
          <p:cNvSpPr txBox="1">
            <a:spLocks noChangeArrowheads="1"/>
          </p:cNvSpPr>
          <p:nvPr/>
        </p:nvSpPr>
        <p:spPr bwMode="auto">
          <a:xfrm>
            <a:off x="7308850" y="2133600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0.32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5" name="テキスト ボックス 19"/>
          <p:cNvSpPr txBox="1">
            <a:spLocks noChangeArrowheads="1"/>
          </p:cNvSpPr>
          <p:nvPr/>
        </p:nvSpPr>
        <p:spPr bwMode="auto">
          <a:xfrm>
            <a:off x="5364163" y="3716338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0.29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6" name="テキスト ボックス 20"/>
          <p:cNvSpPr txBox="1">
            <a:spLocks noChangeArrowheads="1"/>
          </p:cNvSpPr>
          <p:nvPr/>
        </p:nvSpPr>
        <p:spPr bwMode="auto">
          <a:xfrm>
            <a:off x="5364163" y="5300663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0.31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7" name="テキスト ボックス 21"/>
          <p:cNvSpPr txBox="1">
            <a:spLocks noChangeArrowheads="1"/>
          </p:cNvSpPr>
          <p:nvPr/>
        </p:nvSpPr>
        <p:spPr bwMode="auto">
          <a:xfrm>
            <a:off x="7308850" y="5300663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0.40 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25618" name="テキスト ボックス 22"/>
          <p:cNvSpPr txBox="1">
            <a:spLocks noChangeArrowheads="1"/>
          </p:cNvSpPr>
          <p:nvPr/>
        </p:nvSpPr>
        <p:spPr bwMode="auto">
          <a:xfrm>
            <a:off x="8172450" y="4365625"/>
            <a:ext cx="647700" cy="2000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700" dirty="0" smtClean="0">
                <a:cs typeface="Arial" charset="0"/>
              </a:rPr>
              <a:t>R = 0.27</a:t>
            </a:r>
            <a:endParaRPr lang="en-GB" altLang="ja-JP" sz="700" dirty="0">
              <a:cs typeface="Arial" charset="0"/>
            </a:endParaRPr>
          </a:p>
        </p:txBody>
      </p:sp>
      <p:sp>
        <p:nvSpPr>
          <p:cNvPr id="7" name="正方形/長方形 6"/>
          <p:cNvSpPr/>
          <p:nvPr/>
        </p:nvSpPr>
        <p:spPr>
          <a:xfrm>
            <a:off x="755650" y="1628775"/>
            <a:ext cx="1512888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6" name="正方形/長方形 25"/>
          <p:cNvSpPr/>
          <p:nvPr/>
        </p:nvSpPr>
        <p:spPr>
          <a:xfrm>
            <a:off x="2771775" y="1628775"/>
            <a:ext cx="1512888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7" name="正方形/長方形 26"/>
          <p:cNvSpPr/>
          <p:nvPr/>
        </p:nvSpPr>
        <p:spPr>
          <a:xfrm>
            <a:off x="755650" y="3213100"/>
            <a:ext cx="1512888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8" name="正方形/長方形 27"/>
          <p:cNvSpPr/>
          <p:nvPr/>
        </p:nvSpPr>
        <p:spPr>
          <a:xfrm>
            <a:off x="2700338" y="3213100"/>
            <a:ext cx="151130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9" name="正方形/長方形 28"/>
          <p:cNvSpPr/>
          <p:nvPr/>
        </p:nvSpPr>
        <p:spPr>
          <a:xfrm>
            <a:off x="5292725" y="1628775"/>
            <a:ext cx="151130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0" name="正方形/長方形 29"/>
          <p:cNvSpPr/>
          <p:nvPr/>
        </p:nvSpPr>
        <p:spPr>
          <a:xfrm>
            <a:off x="7164388" y="1628775"/>
            <a:ext cx="151130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1" name="正方形/長方形 30"/>
          <p:cNvSpPr/>
          <p:nvPr/>
        </p:nvSpPr>
        <p:spPr>
          <a:xfrm>
            <a:off x="5148263" y="3213100"/>
            <a:ext cx="151130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2" name="正方形/長方形 31"/>
          <p:cNvSpPr/>
          <p:nvPr/>
        </p:nvSpPr>
        <p:spPr>
          <a:xfrm>
            <a:off x="7308850" y="3213100"/>
            <a:ext cx="151130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3" name="正方形/長方形 32"/>
          <p:cNvSpPr/>
          <p:nvPr/>
        </p:nvSpPr>
        <p:spPr>
          <a:xfrm>
            <a:off x="684213" y="4797425"/>
            <a:ext cx="151130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4" name="正方形/長方形 33"/>
          <p:cNvSpPr/>
          <p:nvPr/>
        </p:nvSpPr>
        <p:spPr>
          <a:xfrm>
            <a:off x="2771775" y="4797425"/>
            <a:ext cx="1512888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5" name="正方形/長方形 34"/>
          <p:cNvSpPr/>
          <p:nvPr/>
        </p:nvSpPr>
        <p:spPr>
          <a:xfrm>
            <a:off x="5292725" y="4797425"/>
            <a:ext cx="151130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6" name="正方形/長方形 35"/>
          <p:cNvSpPr/>
          <p:nvPr/>
        </p:nvSpPr>
        <p:spPr>
          <a:xfrm>
            <a:off x="7235825" y="4797425"/>
            <a:ext cx="1512888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8" name="正方形/長方形 37"/>
          <p:cNvSpPr/>
          <p:nvPr/>
        </p:nvSpPr>
        <p:spPr>
          <a:xfrm>
            <a:off x="755650" y="6381750"/>
            <a:ext cx="3600450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39" name="正方形/長方形 38"/>
          <p:cNvSpPr/>
          <p:nvPr/>
        </p:nvSpPr>
        <p:spPr>
          <a:xfrm>
            <a:off x="5292725" y="6381750"/>
            <a:ext cx="3671888" cy="215900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/>
            <a:endParaRPr lang="en-GB" altLang="ja-JP">
              <a:solidFill>
                <a:srgbClr val="000000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633" name="テキスト ボックス 1"/>
          <p:cNvSpPr txBox="1">
            <a:spLocks noChangeArrowheads="1"/>
          </p:cNvSpPr>
          <p:nvPr/>
        </p:nvSpPr>
        <p:spPr bwMode="auto">
          <a:xfrm>
            <a:off x="6940723" y="6546830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6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907704" y="6381328"/>
            <a:ext cx="130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RNA Expression</a:t>
            </a:r>
            <a:endParaRPr lang="en-GB" sz="1200" dirty="0"/>
          </a:p>
        </p:txBody>
      </p:sp>
      <p:sp>
        <p:nvSpPr>
          <p:cNvPr id="37" name="テキスト ボックス 36"/>
          <p:cNvSpPr txBox="1"/>
          <p:nvPr/>
        </p:nvSpPr>
        <p:spPr>
          <a:xfrm rot="16200000">
            <a:off x="-342034" y="3222965"/>
            <a:ext cx="1608133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H3K4me3 Intensities</a:t>
            </a:r>
            <a:endParaRPr lang="en-GB" sz="1200" dirty="0"/>
          </a:p>
        </p:txBody>
      </p:sp>
      <p:sp>
        <p:nvSpPr>
          <p:cNvPr id="40" name="テキスト ボックス 39"/>
          <p:cNvSpPr txBox="1"/>
          <p:nvPr/>
        </p:nvSpPr>
        <p:spPr>
          <a:xfrm>
            <a:off x="6444208" y="6381328"/>
            <a:ext cx="13050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200" dirty="0" smtClean="0"/>
              <a:t>RNA Expression</a:t>
            </a:r>
            <a:endParaRPr lang="en-GB" sz="1200" dirty="0"/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テキスト ボックス 2"/>
          <p:cNvSpPr txBox="1">
            <a:spLocks noChangeArrowheads="1"/>
          </p:cNvSpPr>
          <p:nvPr/>
        </p:nvSpPr>
        <p:spPr bwMode="auto">
          <a:xfrm>
            <a:off x="6732588" y="6480175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7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6626" name="テキスト ボックス 16"/>
          <p:cNvSpPr txBox="1">
            <a:spLocks noChangeArrowheads="1"/>
          </p:cNvSpPr>
          <p:nvPr/>
        </p:nvSpPr>
        <p:spPr bwMode="auto">
          <a:xfrm>
            <a:off x="3230563" y="4552950"/>
            <a:ext cx="3213100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800">
                <a:cs typeface="Arial" charset="0"/>
              </a:rPr>
              <a:t>Refseq (mRNA)        lincRNA</a:t>
            </a:r>
          </a:p>
        </p:txBody>
      </p:sp>
      <p:sp>
        <p:nvSpPr>
          <p:cNvPr id="26627" name="テキスト ボックス 21"/>
          <p:cNvSpPr txBox="1">
            <a:spLocks noChangeArrowheads="1"/>
          </p:cNvSpPr>
          <p:nvPr/>
        </p:nvSpPr>
        <p:spPr bwMode="auto">
          <a:xfrm>
            <a:off x="3324225" y="4189413"/>
            <a:ext cx="2686050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400">
                <a:cs typeface="Arial" charset="0"/>
              </a:rPr>
              <a:t>Frequency in different cell types</a:t>
            </a:r>
          </a:p>
        </p:txBody>
      </p:sp>
      <p:sp>
        <p:nvSpPr>
          <p:cNvPr id="26628" name="テキスト ボックス 26"/>
          <p:cNvSpPr txBox="1">
            <a:spLocks noChangeArrowheads="1"/>
          </p:cNvSpPr>
          <p:nvPr/>
        </p:nvSpPr>
        <p:spPr bwMode="auto">
          <a:xfrm rot="-5400000">
            <a:off x="1797844" y="2385219"/>
            <a:ext cx="2271712" cy="3048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400">
                <a:cs typeface="Arial" charset="0"/>
              </a:rPr>
              <a:t>Frequency of Occurrences</a:t>
            </a:r>
          </a:p>
        </p:txBody>
      </p:sp>
      <p:sp>
        <p:nvSpPr>
          <p:cNvPr id="10" name="Rectangle 9"/>
          <p:cNvSpPr/>
          <p:nvPr/>
        </p:nvSpPr>
        <p:spPr>
          <a:xfrm>
            <a:off x="3059113" y="4652963"/>
            <a:ext cx="215900" cy="215900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ja-JP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5148263" y="4652963"/>
            <a:ext cx="215900" cy="215900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ja-JP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9" name="Chart 8"/>
          <p:cNvGraphicFramePr>
            <a:graphicFrameLocks/>
          </p:cNvGraphicFramePr>
          <p:nvPr/>
        </p:nvGraphicFramePr>
        <p:xfrm>
          <a:off x="3131840" y="1268760"/>
          <a:ext cx="2988000" cy="2988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テキスト ボックス 4"/>
          <p:cNvSpPr txBox="1">
            <a:spLocks noChangeArrowheads="1"/>
          </p:cNvSpPr>
          <p:nvPr/>
        </p:nvSpPr>
        <p:spPr bwMode="auto">
          <a:xfrm>
            <a:off x="6732588" y="6480175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8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27650" name="TextBox 9"/>
          <p:cNvSpPr txBox="1">
            <a:spLocks noChangeArrowheads="1"/>
          </p:cNvSpPr>
          <p:nvPr/>
        </p:nvSpPr>
        <p:spPr bwMode="auto">
          <a:xfrm>
            <a:off x="755650" y="115888"/>
            <a:ext cx="72390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>
                <a:cs typeface="Arial" charset="0"/>
              </a:rPr>
              <a:t>RT-qPCR and Western blot used to determine knockdown efficiencies</a:t>
            </a:r>
          </a:p>
        </p:txBody>
      </p:sp>
      <p:sp>
        <p:nvSpPr>
          <p:cNvPr id="27651" name="テキスト ボックス 2"/>
          <p:cNvSpPr txBox="1">
            <a:spLocks noChangeArrowheads="1"/>
          </p:cNvSpPr>
          <p:nvPr/>
        </p:nvSpPr>
        <p:spPr bwMode="auto">
          <a:xfrm>
            <a:off x="244475" y="2697163"/>
            <a:ext cx="306388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>
                <a:latin typeface="Calibri" charset="0"/>
              </a:rPr>
              <a:t>b</a:t>
            </a:r>
            <a:endParaRPr lang="en-GB" altLang="ja-JP" sz="1800">
              <a:latin typeface="Calibri" charset="0"/>
            </a:endParaRPr>
          </a:p>
        </p:txBody>
      </p:sp>
      <p:sp>
        <p:nvSpPr>
          <p:cNvPr id="27652" name="テキスト ボックス 2"/>
          <p:cNvSpPr txBox="1">
            <a:spLocks noChangeArrowheads="1"/>
          </p:cNvSpPr>
          <p:nvPr/>
        </p:nvSpPr>
        <p:spPr bwMode="auto">
          <a:xfrm>
            <a:off x="244475" y="4643438"/>
            <a:ext cx="2825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>
                <a:latin typeface="Calibri" charset="0"/>
              </a:rPr>
              <a:t>c</a:t>
            </a:r>
            <a:endParaRPr lang="en-GB" altLang="ja-JP" sz="1800">
              <a:latin typeface="Calibri" charset="0"/>
            </a:endParaRPr>
          </a:p>
        </p:txBody>
      </p:sp>
      <p:sp>
        <p:nvSpPr>
          <p:cNvPr id="27653" name="テキスト ボックス 2"/>
          <p:cNvSpPr txBox="1">
            <a:spLocks noChangeArrowheads="1"/>
          </p:cNvSpPr>
          <p:nvPr/>
        </p:nvSpPr>
        <p:spPr bwMode="auto">
          <a:xfrm>
            <a:off x="244475" y="836613"/>
            <a:ext cx="29527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>
                <a:latin typeface="Calibri" charset="0"/>
              </a:rPr>
              <a:t>a</a:t>
            </a:r>
          </a:p>
        </p:txBody>
      </p:sp>
      <p:sp>
        <p:nvSpPr>
          <p:cNvPr id="27654" name="テキスト ボックス 2"/>
          <p:cNvSpPr txBox="1">
            <a:spLocks noChangeArrowheads="1"/>
          </p:cNvSpPr>
          <p:nvPr/>
        </p:nvSpPr>
        <p:spPr bwMode="auto">
          <a:xfrm>
            <a:off x="4284663" y="2697163"/>
            <a:ext cx="2984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>
                <a:latin typeface="Calibri" charset="0"/>
              </a:rPr>
              <a:t>e</a:t>
            </a:r>
          </a:p>
        </p:txBody>
      </p:sp>
      <p:sp>
        <p:nvSpPr>
          <p:cNvPr id="27655" name="テキスト ボックス 2"/>
          <p:cNvSpPr txBox="1">
            <a:spLocks noChangeArrowheads="1"/>
          </p:cNvSpPr>
          <p:nvPr/>
        </p:nvSpPr>
        <p:spPr bwMode="auto">
          <a:xfrm>
            <a:off x="4284663" y="4643438"/>
            <a:ext cx="2603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>
                <a:latin typeface="Calibri" charset="0"/>
              </a:rPr>
              <a:t>f</a:t>
            </a:r>
          </a:p>
        </p:txBody>
      </p:sp>
      <p:sp>
        <p:nvSpPr>
          <p:cNvPr id="27656" name="テキスト ボックス 2"/>
          <p:cNvSpPr txBox="1">
            <a:spLocks noChangeArrowheads="1"/>
          </p:cNvSpPr>
          <p:nvPr/>
        </p:nvSpPr>
        <p:spPr bwMode="auto">
          <a:xfrm>
            <a:off x="4284663" y="836613"/>
            <a:ext cx="30480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>
                <a:latin typeface="Calibri" charset="0"/>
              </a:rPr>
              <a:t>d</a:t>
            </a:r>
          </a:p>
        </p:txBody>
      </p:sp>
      <p:sp>
        <p:nvSpPr>
          <p:cNvPr id="27657" name="テキスト ボックス 4"/>
          <p:cNvSpPr txBox="1">
            <a:spLocks noChangeArrowheads="1"/>
          </p:cNvSpPr>
          <p:nvPr/>
        </p:nvSpPr>
        <p:spPr bwMode="auto">
          <a:xfrm rot="-2700000">
            <a:off x="5230813" y="2654797"/>
            <a:ext cx="78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siCTRL</a:t>
            </a:r>
            <a:endParaRPr lang="ja-JP" altLang="en-US" sz="1400"/>
          </a:p>
        </p:txBody>
      </p:sp>
      <p:sp>
        <p:nvSpPr>
          <p:cNvPr id="27658" name="テキスト ボックス 4"/>
          <p:cNvSpPr txBox="1">
            <a:spLocks noChangeArrowheads="1"/>
          </p:cNvSpPr>
          <p:nvPr/>
        </p:nvSpPr>
        <p:spPr bwMode="auto">
          <a:xfrm rot="-2700000">
            <a:off x="5938838" y="2599234"/>
            <a:ext cx="12430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siEXOSC5_1</a:t>
            </a:r>
            <a:endParaRPr lang="ja-JP" altLang="en-US" sz="1400"/>
          </a:p>
        </p:txBody>
      </p:sp>
      <p:sp>
        <p:nvSpPr>
          <p:cNvPr id="27659" name="テキスト ボックス 4"/>
          <p:cNvSpPr txBox="1">
            <a:spLocks noChangeArrowheads="1"/>
          </p:cNvSpPr>
          <p:nvPr/>
        </p:nvSpPr>
        <p:spPr bwMode="auto">
          <a:xfrm rot="-2700000">
            <a:off x="6875463" y="2599234"/>
            <a:ext cx="1241425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siEXOSC5_2</a:t>
            </a:r>
            <a:endParaRPr lang="ja-JP" altLang="en-US" sz="1400"/>
          </a:p>
        </p:txBody>
      </p:sp>
      <p:sp>
        <p:nvSpPr>
          <p:cNvPr id="27662" name="テキスト ボックス 4"/>
          <p:cNvSpPr txBox="1">
            <a:spLocks noChangeArrowheads="1"/>
          </p:cNvSpPr>
          <p:nvPr/>
        </p:nvSpPr>
        <p:spPr bwMode="auto">
          <a:xfrm rot="-2700000">
            <a:off x="5429250" y="925513"/>
            <a:ext cx="78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siCTRL</a:t>
            </a:r>
            <a:endParaRPr lang="ja-JP" altLang="en-US" sz="1400"/>
          </a:p>
        </p:txBody>
      </p:sp>
      <p:sp>
        <p:nvSpPr>
          <p:cNvPr id="27663" name="テキスト ボックス 4"/>
          <p:cNvSpPr txBox="1">
            <a:spLocks noChangeArrowheads="1"/>
          </p:cNvSpPr>
          <p:nvPr/>
        </p:nvSpPr>
        <p:spPr bwMode="auto">
          <a:xfrm rot="-2700000">
            <a:off x="6008688" y="887413"/>
            <a:ext cx="973137" cy="3063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siUPF1_1</a:t>
            </a:r>
            <a:endParaRPr lang="ja-JP" altLang="en-US" sz="1400"/>
          </a:p>
        </p:txBody>
      </p:sp>
      <p:sp>
        <p:nvSpPr>
          <p:cNvPr id="27664" name="テキスト ボックス 4"/>
          <p:cNvSpPr txBox="1">
            <a:spLocks noChangeArrowheads="1"/>
          </p:cNvSpPr>
          <p:nvPr/>
        </p:nvSpPr>
        <p:spPr bwMode="auto">
          <a:xfrm rot="-2700000">
            <a:off x="6699250" y="847725"/>
            <a:ext cx="97155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siUPF1_1</a:t>
            </a:r>
            <a:endParaRPr lang="ja-JP" altLang="en-US" sz="1400"/>
          </a:p>
        </p:txBody>
      </p:sp>
      <p:sp>
        <p:nvSpPr>
          <p:cNvPr id="27665" name="テキスト ボックス 4"/>
          <p:cNvSpPr txBox="1">
            <a:spLocks noChangeArrowheads="1"/>
          </p:cNvSpPr>
          <p:nvPr/>
        </p:nvSpPr>
        <p:spPr bwMode="auto">
          <a:xfrm>
            <a:off x="7380288" y="1484313"/>
            <a:ext cx="64293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UPF1</a:t>
            </a:r>
            <a:endParaRPr lang="ja-JP" altLang="en-US" sz="1400"/>
          </a:p>
        </p:txBody>
      </p:sp>
      <p:sp>
        <p:nvSpPr>
          <p:cNvPr id="27667" name="テキスト ボックス 4"/>
          <p:cNvSpPr txBox="1">
            <a:spLocks noChangeArrowheads="1"/>
          </p:cNvSpPr>
          <p:nvPr/>
        </p:nvSpPr>
        <p:spPr bwMode="auto">
          <a:xfrm>
            <a:off x="7596188" y="3356472"/>
            <a:ext cx="912812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EXOSC5</a:t>
            </a:r>
            <a:endParaRPr lang="ja-JP" altLang="en-US" sz="1400"/>
          </a:p>
        </p:txBody>
      </p:sp>
      <p:pic>
        <p:nvPicPr>
          <p:cNvPr id="27668" name="Picture 2" descr="E:\2013-10-25_UPF1_KD\2013-10-25_UPF1_KD_9_16.t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4396" t="29016" r="51466" b="65900"/>
          <a:stretch>
            <a:fillRect/>
          </a:stretch>
        </p:blipFill>
        <p:spPr bwMode="auto">
          <a:xfrm>
            <a:off x="5491163" y="1454150"/>
            <a:ext cx="1757362" cy="422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69" name="Picture 3" descr="E:\2013-10-28_UPF1_KD_a-tubulin\20131028_1404_16.t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2831" t="38370" r="52750" b="56357"/>
          <a:stretch>
            <a:fillRect/>
          </a:stretch>
        </p:blipFill>
        <p:spPr bwMode="auto">
          <a:xfrm>
            <a:off x="5508625" y="1844675"/>
            <a:ext cx="1727200" cy="4206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0" name="テキスト ボックス 4"/>
          <p:cNvSpPr txBox="1">
            <a:spLocks noChangeArrowheads="1"/>
          </p:cNvSpPr>
          <p:nvPr/>
        </p:nvSpPr>
        <p:spPr bwMode="auto">
          <a:xfrm>
            <a:off x="7380288" y="1844675"/>
            <a:ext cx="877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cs typeface="Arial" charset="0"/>
              </a:rPr>
              <a:t>α-tubulin</a:t>
            </a:r>
            <a:endParaRPr lang="ja-JP" altLang="en-US" sz="1400">
              <a:cs typeface="Arial" charset="0"/>
            </a:endParaRPr>
          </a:p>
        </p:txBody>
      </p:sp>
      <p:pic>
        <p:nvPicPr>
          <p:cNvPr id="27671" name="Picture 9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088" y="692150"/>
            <a:ext cx="3313112" cy="200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2" name="図 1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73846" t="64822" r="8115" b="28381"/>
          <a:stretch>
            <a:fillRect/>
          </a:stretch>
        </p:blipFill>
        <p:spPr bwMode="auto">
          <a:xfrm>
            <a:off x="5508625" y="3285034"/>
            <a:ext cx="1871663" cy="469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7673" name="図 4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5288" t="44109" r="56653" b="49413"/>
          <a:stretch>
            <a:fillRect/>
          </a:stretch>
        </p:blipFill>
        <p:spPr bwMode="auto">
          <a:xfrm>
            <a:off x="5508625" y="3716834"/>
            <a:ext cx="1874838" cy="4492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7674" name="テキスト ボックス 4"/>
          <p:cNvSpPr txBox="1">
            <a:spLocks noChangeArrowheads="1"/>
          </p:cNvSpPr>
          <p:nvPr/>
        </p:nvSpPr>
        <p:spPr bwMode="auto">
          <a:xfrm>
            <a:off x="7596188" y="3861297"/>
            <a:ext cx="877887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cs typeface="Arial" charset="0"/>
              </a:rPr>
              <a:t>α-tubulin</a:t>
            </a:r>
            <a:endParaRPr lang="ja-JP" altLang="en-US" sz="1400">
              <a:cs typeface="Arial" charset="0"/>
            </a:endParaRPr>
          </a:p>
        </p:txBody>
      </p:sp>
      <p:graphicFrame>
        <p:nvGraphicFramePr>
          <p:cNvPr id="37" name="Chart 33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299422134"/>
              </p:ext>
            </p:extLst>
          </p:nvPr>
        </p:nvGraphicFramePr>
        <p:xfrm>
          <a:off x="755576" y="4653136"/>
          <a:ext cx="3384008" cy="2016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7"/>
          </a:graphicData>
        </a:graphic>
      </p:graphicFrame>
      <p:sp>
        <p:nvSpPr>
          <p:cNvPr id="39" name="テキスト ボックス 4"/>
          <p:cNvSpPr txBox="1">
            <a:spLocks noChangeArrowheads="1"/>
          </p:cNvSpPr>
          <p:nvPr/>
        </p:nvSpPr>
        <p:spPr bwMode="auto">
          <a:xfrm rot="18900000">
            <a:off x="5526088" y="4783286"/>
            <a:ext cx="7874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siCTRL</a:t>
            </a:r>
            <a:endParaRPr lang="ja-JP" altLang="en-US" sz="1400"/>
          </a:p>
        </p:txBody>
      </p:sp>
      <p:sp>
        <p:nvSpPr>
          <p:cNvPr id="40" name="テキスト ボックス 4"/>
          <p:cNvSpPr txBox="1">
            <a:spLocks noChangeArrowheads="1"/>
          </p:cNvSpPr>
          <p:nvPr/>
        </p:nvSpPr>
        <p:spPr bwMode="auto">
          <a:xfrm rot="18900000">
            <a:off x="6037263" y="4724549"/>
            <a:ext cx="1079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siSTAU1_1</a:t>
            </a:r>
            <a:endParaRPr lang="ja-JP" altLang="en-US" sz="1400"/>
          </a:p>
        </p:txBody>
      </p:sp>
      <p:sp>
        <p:nvSpPr>
          <p:cNvPr id="41" name="テキスト ボックス 4"/>
          <p:cNvSpPr txBox="1">
            <a:spLocks noChangeArrowheads="1"/>
          </p:cNvSpPr>
          <p:nvPr/>
        </p:nvSpPr>
        <p:spPr bwMode="auto">
          <a:xfrm>
            <a:off x="7451725" y="5540524"/>
            <a:ext cx="750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STAU1</a:t>
            </a:r>
            <a:endParaRPr lang="ja-JP" altLang="en-US" sz="1400"/>
          </a:p>
        </p:txBody>
      </p:sp>
      <p:pic>
        <p:nvPicPr>
          <p:cNvPr id="42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4815" b="67426"/>
          <a:stretch>
            <a:fillRect/>
          </a:stretch>
        </p:blipFill>
        <p:spPr bwMode="auto">
          <a:xfrm>
            <a:off x="5508625" y="5411936"/>
            <a:ext cx="1727200" cy="4873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3" name="Picture 4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0318" b="43553"/>
          <a:stretch>
            <a:fillRect/>
          </a:stretch>
        </p:blipFill>
        <p:spPr bwMode="auto">
          <a:xfrm>
            <a:off x="5508625" y="6043761"/>
            <a:ext cx="1727200" cy="409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4" name="テキスト ボックス 4"/>
          <p:cNvSpPr txBox="1">
            <a:spLocks noChangeArrowheads="1"/>
          </p:cNvSpPr>
          <p:nvPr/>
        </p:nvSpPr>
        <p:spPr bwMode="auto">
          <a:xfrm>
            <a:off x="7451725" y="6116786"/>
            <a:ext cx="877888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>
                <a:cs typeface="Arial" charset="0"/>
              </a:rPr>
              <a:t>α-tubulin</a:t>
            </a:r>
            <a:endParaRPr lang="ja-JP" altLang="en-US" sz="1400">
              <a:cs typeface="Arial" charset="0"/>
            </a:endParaRPr>
          </a:p>
        </p:txBody>
      </p:sp>
      <p:sp>
        <p:nvSpPr>
          <p:cNvPr id="45" name="テキスト ボックス 4"/>
          <p:cNvSpPr txBox="1">
            <a:spLocks noChangeArrowheads="1"/>
          </p:cNvSpPr>
          <p:nvPr/>
        </p:nvSpPr>
        <p:spPr bwMode="auto">
          <a:xfrm rot="18900000">
            <a:off x="6613525" y="4726136"/>
            <a:ext cx="10795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400"/>
              <a:t>siSTAU1_2</a:t>
            </a:r>
            <a:endParaRPr lang="ja-JP" altLang="en-US" sz="1400"/>
          </a:p>
        </p:txBody>
      </p:sp>
      <p:graphicFrame>
        <p:nvGraphicFramePr>
          <p:cNvPr id="46" name="グラフ 4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82388877"/>
              </p:ext>
            </p:extLst>
          </p:nvPr>
        </p:nvGraphicFramePr>
        <p:xfrm>
          <a:off x="683568" y="2636912"/>
          <a:ext cx="3456384" cy="194766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10"/>
          </a:graphicData>
        </a:graphic>
      </p:graphicFrame>
    </p:spTree>
    <p:extLst>
      <p:ext uri="{BB962C8B-B14F-4D97-AF65-F5344CB8AC3E}">
        <p14:creationId xmlns:p14="http://schemas.microsoft.com/office/powerpoint/2010/main" val="1969314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Table 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72377378"/>
              </p:ext>
            </p:extLst>
          </p:nvPr>
        </p:nvGraphicFramePr>
        <p:xfrm>
          <a:off x="395288" y="836613"/>
          <a:ext cx="8229600" cy="5253052"/>
        </p:xfrm>
        <a:graphic>
          <a:graphicData uri="http://schemas.openxmlformats.org/drawingml/2006/table">
            <a:tbl>
              <a:tblPr/>
              <a:tblGrid>
                <a:gridCol w="2557462"/>
                <a:gridCol w="2835275"/>
                <a:gridCol w="2836863"/>
              </a:tblGrid>
              <a:tr h="179388">
                <a:tc gridSpan="2"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siRNAs uesd for knock-down and oligonucleotides used for qPCR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Name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 Sence sequece (5'-3')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 Antisense sequece (5'-3')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siRNAs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Control siRNA-1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GTACCTGACTAGTCGCAGAAG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TCTGCGACTAGTCAGGTACGG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Control siRNA-2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UUCUCCGAACGUGUCACGUTT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ACGUGACACGUUCGGAGAATT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UPF1 siRNA-1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GAUGCAGUUCCGCUCCAUUdTdT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AAUGGAGCGGAACUGCAUCdTdT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UPF1 siRNA-2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AAUUUCUGUAACUUGUUUCCU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GAAACAAGUUACAGAAAUUAC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EXOSC5 siRNA-1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CAACACGUCUUCCGUUUCUdTdT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AGAAACGGAAGACGuGuuGdTdT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EXOSC5 siRNA-2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GCAAAGAGAUUUUCAACAAdTdT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UUGUUGAAAAUCUCUUUGCdTdT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siSTAU1-1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CUCUGCGUGUGGUCCGUAUGG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AUACGGACCACACGCAGAGCC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siSTAU1-2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CAGGGGAUCAAUCCGAUUAGC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UAAUCGGAUUGAUCCCCUGGC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Primer pairs for </a:t>
                      </a: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RT</a:t>
                      </a: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-</a:t>
                      </a:r>
                      <a:r>
                        <a:rPr kumimoji="1" lang="en-US" altLang="ja-JP" sz="1100" b="0" i="0" u="none" strike="noStrike" cap="none" normalizeH="0" baseline="0" dirty="0" err="1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qPCR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100" b="0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GAPDH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GCACCGTCAAGGCTGAGAAC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TGGTGAAGACGCCAGTGGA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UPF1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AGATCACGGCACAGCAGAT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TGGCAGAAGGGTTTTCCTT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EXOSC5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CCACACTCGAAGTGATCCTG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CCGGCTCTTCTCTGCAAC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STAU1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TATCGGCAAGGATGTGGAGT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TGGTCCAACTCAGACAGCAA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HIC1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GATGCTGGACACGATGGA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CTTGGTGCGCTGGTTGTT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PVT1</a:t>
                      </a: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CTCTTCCTGGTGAAGCATCTG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ATGGCTGTATGTGCCAAGGT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XLOC_003734</a:t>
                      </a: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TTTCAGAGGTTCTTTAGGGAAAAG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ACGTGCAAGAGGTCAAAGAAC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XLOC_007604</a:t>
                      </a: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GGACTGAGGCAACCCATCTA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TTCAAGATGAACCTTATGAGTGGT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938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XLOC_013194</a:t>
                      </a: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GGGGGCTCTGTGATATGCTA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TTCCTTTTCCTCTTGGGTTTAGT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XLOC_000048</a:t>
                      </a: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TGGAATATGGCTAATGTAAAGTTCA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GCCCGTTCTTGTGGTAGAAG</a:t>
                      </a: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BAMBI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CGCCACTCCAGCTACATCTT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CACAGTAGCATCGAATTTCACC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ZNF574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CGACGGCGAGAGCTAGAG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CCTCTGATTCCTCAGTCATGG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ZNF691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CCTTCCCTCGCCTACAGAG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TCAGGCAGGTGTGGTTCTG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ZBED5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TGAAGAGTGCATTTCAAGCTG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TGGTACACCTTTTCTTAAAGGTAGATT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MMP2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CCCCAAAACGGACAAAGAG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CTTCAGCACAAACAGGTTGC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85738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SLC25A23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GAATTTTCCCGCTATCTGC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100" b="0" i="0" u="none" strike="noStrike" cap="none" normalizeH="0" baseline="0" dirty="0" smtClean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CTGTTGGATCTCAGAGACATCAAT</a:t>
                      </a:r>
                      <a:endParaRPr kumimoji="1" lang="en-US" altLang="ja-JP" sz="1100" b="0" i="0" u="none" strike="noStrike" cap="none" normalizeH="0" baseline="0" dirty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ＭＳ Ｐゴシック" charset="0"/>
                      </a:endParaRPr>
                    </a:p>
                  </a:txBody>
                  <a:tcPr marL="11624" marR="11624" marT="11625" marB="0" anchor="b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29768" name="テキスト ボックス 4"/>
          <p:cNvSpPr txBox="1">
            <a:spLocks noChangeArrowheads="1"/>
          </p:cNvSpPr>
          <p:nvPr/>
        </p:nvSpPr>
        <p:spPr bwMode="auto">
          <a:xfrm>
            <a:off x="6732588" y="6237288"/>
            <a:ext cx="2172390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9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0721" name="Object 3"/>
          <p:cNvGraphicFramePr>
            <a:graphicFrameLocks noChangeAspect="1"/>
          </p:cNvGraphicFramePr>
          <p:nvPr/>
        </p:nvGraphicFramePr>
        <p:xfrm>
          <a:off x="3419475" y="1196975"/>
          <a:ext cx="5486400" cy="7366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5" name="Document" r:id="rId4" imgW="5486400" imgH="736600" progId="Word.Document.12">
                  <p:embed/>
                </p:oleObj>
              </mc:Choice>
              <mc:Fallback>
                <p:oleObj name="Document" r:id="rId4" imgW="5486400" imgH="736600" progId="Word.Document.12">
                  <p:embed/>
                  <p:pic>
                    <p:nvPicPr>
                      <p:cNvPr id="0" name="Object 3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3419475" y="1196975"/>
                        <a:ext cx="5486400" cy="7366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24" name="Rectangle 23"/>
          <p:cNvSpPr/>
          <p:nvPr/>
        </p:nvSpPr>
        <p:spPr>
          <a:xfrm flipH="1">
            <a:off x="711200" y="3492500"/>
            <a:ext cx="206375" cy="1635125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ja-JP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sp>
        <p:nvSpPr>
          <p:cNvPr id="25" name="Rectangle 24"/>
          <p:cNvSpPr/>
          <p:nvPr/>
        </p:nvSpPr>
        <p:spPr>
          <a:xfrm flipH="1">
            <a:off x="1020763" y="2500313"/>
            <a:ext cx="3222625" cy="158750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 altLang="ja-JP">
              <a:solidFill>
                <a:srgbClr val="FFFFFF"/>
              </a:solidFill>
              <a:latin typeface="Calibri" charset="0"/>
              <a:ea typeface="ＭＳ Ｐゴシック" charset="0"/>
              <a:cs typeface="ＭＳ Ｐゴシック" charset="0"/>
            </a:endParaRPr>
          </a:p>
        </p:txBody>
      </p:sp>
      <p:graphicFrame>
        <p:nvGraphicFramePr>
          <p:cNvPr id="30724" name="Object 28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77972765"/>
              </p:ext>
            </p:extLst>
          </p:nvPr>
        </p:nvGraphicFramePr>
        <p:xfrm>
          <a:off x="1476375" y="692150"/>
          <a:ext cx="5110163" cy="2286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6" name="文書" r:id="rId6" imgW="5397500" imgH="2286000" progId="Word.Document.12">
                  <p:embed/>
                </p:oleObj>
              </mc:Choice>
              <mc:Fallback>
                <p:oleObj name="文書" r:id="rId6" imgW="5397500" imgH="2286000" progId="Word.Document.12">
                  <p:embed/>
                  <p:pic>
                    <p:nvPicPr>
                      <p:cNvPr id="0" name="Object 281"/>
                      <p:cNvPicPr>
                        <a:picLocks noChangeArrowheads="1"/>
                      </p:cNvPicPr>
                      <p:nvPr/>
                    </p:nvPicPr>
                    <p:blipFill>
                      <a:blip r:embed="rId7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76375" y="692150"/>
                        <a:ext cx="5110163" cy="2286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5" name="テキスト ボックス 12"/>
          <p:cNvSpPr txBox="1">
            <a:spLocks noChangeArrowheads="1"/>
          </p:cNvSpPr>
          <p:nvPr/>
        </p:nvSpPr>
        <p:spPr bwMode="auto">
          <a:xfrm>
            <a:off x="1671638" y="415925"/>
            <a:ext cx="22653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200" u="sng">
                <a:cs typeface="Arial" charset="0"/>
              </a:rPr>
              <a:t>Assumed differential equation:</a:t>
            </a:r>
          </a:p>
        </p:txBody>
      </p:sp>
      <p:graphicFrame>
        <p:nvGraphicFramePr>
          <p:cNvPr id="30726" name="Object 282"/>
          <p:cNvGraphicFramePr>
            <a:graphicFrameLocks noChangeAspect="1"/>
          </p:cNvGraphicFramePr>
          <p:nvPr/>
        </p:nvGraphicFramePr>
        <p:xfrm>
          <a:off x="1458913" y="2740025"/>
          <a:ext cx="5397500" cy="12700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937" name="Document" r:id="rId8" imgW="5397500" imgH="1270000" progId="Word.Document.12">
                  <p:embed/>
                </p:oleObj>
              </mc:Choice>
              <mc:Fallback>
                <p:oleObj name="Document" r:id="rId8" imgW="5397500" imgH="1270000" progId="Word.Document.12">
                  <p:embed/>
                  <p:pic>
                    <p:nvPicPr>
                      <p:cNvPr id="0" name="Object 282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9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1458913" y="2740025"/>
                        <a:ext cx="5397500" cy="1270000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30727" name="テキスト ボックス 16"/>
          <p:cNvSpPr txBox="1">
            <a:spLocks noChangeArrowheads="1"/>
          </p:cNvSpPr>
          <p:nvPr/>
        </p:nvSpPr>
        <p:spPr bwMode="auto">
          <a:xfrm>
            <a:off x="2454275" y="2701925"/>
            <a:ext cx="108267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200" u="sng">
                <a:cs typeface="Arial" charset="0"/>
              </a:rPr>
              <a:t>RNA half-life:</a:t>
            </a:r>
          </a:p>
        </p:txBody>
      </p:sp>
      <p:sp>
        <p:nvSpPr>
          <p:cNvPr id="30728" name="テキスト ボックス 2"/>
          <p:cNvSpPr txBox="1">
            <a:spLocks noChangeArrowheads="1"/>
          </p:cNvSpPr>
          <p:nvPr/>
        </p:nvSpPr>
        <p:spPr bwMode="auto">
          <a:xfrm>
            <a:off x="6732588" y="6480175"/>
            <a:ext cx="22703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Figure 10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テキスト ボックス 1"/>
          <p:cNvSpPr txBox="1">
            <a:spLocks noChangeArrowheads="1"/>
          </p:cNvSpPr>
          <p:nvPr/>
        </p:nvSpPr>
        <p:spPr bwMode="auto">
          <a:xfrm>
            <a:off x="6732588" y="6548438"/>
            <a:ext cx="2262759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11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8" name="表 7"/>
          <p:cNvGraphicFramePr>
            <a:graphicFrameLocks noGrp="1"/>
          </p:cNvGraphicFramePr>
          <p:nvPr/>
        </p:nvGraphicFramePr>
        <p:xfrm>
          <a:off x="250825" y="476250"/>
          <a:ext cx="8642351" cy="1216026"/>
        </p:xfrm>
        <a:graphic>
          <a:graphicData uri="http://schemas.openxmlformats.org/drawingml/2006/table">
            <a:tbl>
              <a:tblPr/>
              <a:tblGrid>
                <a:gridCol w="1440390"/>
                <a:gridCol w="2304625"/>
                <a:gridCol w="612167"/>
                <a:gridCol w="612167"/>
                <a:gridCol w="612167"/>
                <a:gridCol w="612167"/>
                <a:gridCol w="612167"/>
                <a:gridCol w="612167"/>
                <a:gridCol w="612167"/>
                <a:gridCol w="612167"/>
              </a:tblGrid>
              <a:tr h="173718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Experimental factors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Cell type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GM12878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H1-hESC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K562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HepG2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HUVEC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MCF-7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NHEK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DLD-1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71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H3K4me3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peaks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73,952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33,270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52,422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138,709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40,948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69,525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51,310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16,917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7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peaks (&gt;= fold10)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6,035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22,303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26,063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11,333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23,282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67,458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28,428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11,498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1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Pol2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peaks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33,710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35,877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54,277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41,666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38,862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50,973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43,496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32,865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peaks (&gt;= fold10)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25,315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47,713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28,354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9,167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18">
                <a:tc rowSpan="2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H3K36me3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peaks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141,174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173,091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62,502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252,660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90,694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157,267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56,505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101,691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718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peaks (&gt;= fold10)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14,123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10,727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26,468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21,615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16,095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6,291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21,429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27,693 </a:t>
                      </a:r>
                    </a:p>
                  </a:txBody>
                  <a:tcPr marL="5977" marR="5977" marT="5980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表 8"/>
          <p:cNvGraphicFramePr>
            <a:graphicFrameLocks noGrp="1"/>
          </p:cNvGraphicFramePr>
          <p:nvPr/>
        </p:nvGraphicFramePr>
        <p:xfrm>
          <a:off x="250825" y="2060575"/>
          <a:ext cx="8642351" cy="2084388"/>
        </p:xfrm>
        <a:graphic>
          <a:graphicData uri="http://schemas.openxmlformats.org/drawingml/2006/table">
            <a:tbl>
              <a:tblPr/>
              <a:tblGrid>
                <a:gridCol w="1440390"/>
                <a:gridCol w="2304625"/>
                <a:gridCol w="612167"/>
                <a:gridCol w="612167"/>
                <a:gridCol w="612167"/>
                <a:gridCol w="612167"/>
                <a:gridCol w="612167"/>
                <a:gridCol w="612167"/>
                <a:gridCol w="612167"/>
                <a:gridCol w="612167"/>
              </a:tblGrid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Experimental factors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Cell type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GM12878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H1-hESC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K562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HepG2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HUVEC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MCF-7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NHEK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DLD-1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H3K4me3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14,817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14,834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13,718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16,062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14,258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14,186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14,874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11,954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Pol2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14,642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14,545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13,692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13,480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13,692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13,093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13,153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12,306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H3K36me3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11,508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11,571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11,524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11,420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11,782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7,542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12,214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10,996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all positive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10,611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10,194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10,569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10,902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10,640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7,286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10,971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9,706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fold10)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2,246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8,906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7,914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9,485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7,277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9,366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9,464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(&lt;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1,582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1,321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1,522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1,470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1,450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1,488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9,029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8,873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9,047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9,432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9,190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7,039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9,483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9,585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fold10 &amp; &lt;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148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1,068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787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1,121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1,014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fold10 &amp; &gt;=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2,098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7,838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7,127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246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8,364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7,032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8,352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9,378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fold25 &amp; &lt;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227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117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42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fold25 &amp; &gt;=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1,476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770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3,611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7,002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2,200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7,830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0" name="表 9"/>
          <p:cNvGraphicFramePr>
            <a:graphicFrameLocks noGrp="1"/>
          </p:cNvGraphicFramePr>
          <p:nvPr/>
        </p:nvGraphicFramePr>
        <p:xfrm>
          <a:off x="250825" y="4508500"/>
          <a:ext cx="8642351" cy="2084388"/>
        </p:xfrm>
        <a:graphic>
          <a:graphicData uri="http://schemas.openxmlformats.org/drawingml/2006/table">
            <a:tbl>
              <a:tblPr/>
              <a:tblGrid>
                <a:gridCol w="1440390"/>
                <a:gridCol w="2304625"/>
                <a:gridCol w="612167"/>
                <a:gridCol w="612167"/>
                <a:gridCol w="612167"/>
                <a:gridCol w="612167"/>
                <a:gridCol w="612167"/>
                <a:gridCol w="612167"/>
                <a:gridCol w="612167"/>
                <a:gridCol w="612167"/>
              </a:tblGrid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Experimental factors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Cell type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GM12878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H1-hESC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K562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HepG2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HUVEC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MCF-7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NHEK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DLD-1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H3K4me3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5,023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3,668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4,015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6,802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3,784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3,559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4,581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2,022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Pol2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4,824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4,141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4,529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3,175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4,554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2,625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4,148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2,894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H3K36me3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2,293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2,143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2,593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1,915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2,026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201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2,491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1,077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rowSpan="8"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all positive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1,258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1,742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1,233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1,197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1,605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379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fold10)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697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1,199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972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1,192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341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(&lt;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571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1,210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824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923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1,214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391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324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fold10 &amp; &lt;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213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423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769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734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884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fold10 &amp; &gt;=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139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274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430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238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52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308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291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fold25 &amp; &lt;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7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66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319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194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35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73699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en-US" sz="1100" b="1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No. of genes (&gt;= fold25 &amp; &gt;= 1RPKM)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0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53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49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3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121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41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latin typeface="Times New Roman"/>
                        </a:rPr>
                        <a:t>96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en-US" altLang="ja-JP" sz="1100" b="0" i="0" u="none" strike="noStrike" dirty="0">
                          <a:solidFill>
                            <a:srgbClr val="000000"/>
                          </a:solidFill>
                          <a:latin typeface="Times New Roman"/>
                        </a:rPr>
                        <a:t>248 </a:t>
                      </a:r>
                    </a:p>
                  </a:txBody>
                  <a:tcPr marL="5977" marR="5977" marT="5979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7" name="図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7000" y="342900"/>
            <a:ext cx="8890000" cy="6172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aphicFrame>
        <p:nvGraphicFramePr>
          <p:cNvPr id="3" name="表 2"/>
          <p:cNvGraphicFramePr>
            <a:graphicFrameLocks noGrp="1"/>
          </p:cNvGraphicFramePr>
          <p:nvPr/>
        </p:nvGraphicFramePr>
        <p:xfrm>
          <a:off x="6948488" y="3716338"/>
          <a:ext cx="1944688" cy="2233616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972344"/>
                <a:gridCol w="972344"/>
              </a:tblGrid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Cell Type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P Value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Gm12878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0.42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>
                    <a:lnT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H1hesc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3.73E-14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</a:tr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K562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0.40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</a:tr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Hepg2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0.17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</a:tr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latin typeface="Times"/>
                          <a:cs typeface="Times"/>
                        </a:rPr>
                        <a:t>Huvec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0.31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</a:tr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Mcf7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0.37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/>
                </a:tc>
              </a:tr>
              <a:tr h="279202"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err="1" smtClean="0">
                          <a:latin typeface="Times"/>
                          <a:cs typeface="Times"/>
                        </a:rPr>
                        <a:t>Nhek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200" dirty="0" smtClean="0">
                          <a:latin typeface="Times"/>
                          <a:cs typeface="Times"/>
                        </a:rPr>
                        <a:t>0.008</a:t>
                      </a:r>
                      <a:endParaRPr lang="en-GB" sz="1200" dirty="0">
                        <a:latin typeface="Times"/>
                        <a:cs typeface="Times"/>
                      </a:endParaRPr>
                    </a:p>
                  </a:txBody>
                  <a:tcPr marL="91462" marR="91462" marT="45748" marB="45748">
                    <a:lnB w="9525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34838" name="テキスト ボックス 5"/>
          <p:cNvSpPr txBox="1">
            <a:spLocks noChangeArrowheads="1"/>
          </p:cNvSpPr>
          <p:nvPr/>
        </p:nvSpPr>
        <p:spPr bwMode="auto">
          <a:xfrm>
            <a:off x="611188" y="3068638"/>
            <a:ext cx="1728787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altLang="ja-JP" sz="1800"/>
          </a:p>
        </p:txBody>
      </p:sp>
      <p:sp>
        <p:nvSpPr>
          <p:cNvPr id="34839" name="テキスト ボックス 3"/>
          <p:cNvSpPr txBox="1">
            <a:spLocks noChangeArrowheads="1"/>
          </p:cNvSpPr>
          <p:nvPr/>
        </p:nvSpPr>
        <p:spPr bwMode="auto">
          <a:xfrm>
            <a:off x="776288" y="2905125"/>
            <a:ext cx="719137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200">
                <a:cs typeface="Arial" charset="0"/>
              </a:rPr>
              <a:t>ChIP+/RNA-</a:t>
            </a:r>
          </a:p>
        </p:txBody>
      </p:sp>
      <p:sp>
        <p:nvSpPr>
          <p:cNvPr id="34840" name="テキスト ボックス 4"/>
          <p:cNvSpPr txBox="1">
            <a:spLocks noChangeArrowheads="1"/>
          </p:cNvSpPr>
          <p:nvPr/>
        </p:nvSpPr>
        <p:spPr bwMode="auto">
          <a:xfrm>
            <a:off x="1476375" y="2905125"/>
            <a:ext cx="719138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200">
                <a:cs typeface="Arial" charset="0"/>
              </a:rPr>
              <a:t>Other</a:t>
            </a:r>
          </a:p>
        </p:txBody>
      </p:sp>
      <p:sp>
        <p:nvSpPr>
          <p:cNvPr id="34841" name="テキスト ボックス 6"/>
          <p:cNvSpPr txBox="1">
            <a:spLocks noChangeArrowheads="1"/>
          </p:cNvSpPr>
          <p:nvPr/>
        </p:nvSpPr>
        <p:spPr bwMode="auto">
          <a:xfrm>
            <a:off x="2843213" y="3068638"/>
            <a:ext cx="1728787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altLang="ja-JP" sz="1800"/>
          </a:p>
        </p:txBody>
      </p:sp>
      <p:sp>
        <p:nvSpPr>
          <p:cNvPr id="34842" name="テキスト ボックス 7"/>
          <p:cNvSpPr txBox="1">
            <a:spLocks noChangeArrowheads="1"/>
          </p:cNvSpPr>
          <p:nvPr/>
        </p:nvSpPr>
        <p:spPr bwMode="auto">
          <a:xfrm>
            <a:off x="3008313" y="2905125"/>
            <a:ext cx="720725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200">
                <a:cs typeface="Arial" charset="0"/>
              </a:rPr>
              <a:t>ChIP+/RNA-</a:t>
            </a:r>
          </a:p>
        </p:txBody>
      </p:sp>
      <p:sp>
        <p:nvSpPr>
          <p:cNvPr id="34843" name="テキスト ボックス 8"/>
          <p:cNvSpPr txBox="1">
            <a:spLocks noChangeArrowheads="1"/>
          </p:cNvSpPr>
          <p:nvPr/>
        </p:nvSpPr>
        <p:spPr bwMode="auto">
          <a:xfrm>
            <a:off x="3708400" y="2905125"/>
            <a:ext cx="719138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200">
                <a:cs typeface="Arial" charset="0"/>
              </a:rPr>
              <a:t>Other</a:t>
            </a:r>
          </a:p>
        </p:txBody>
      </p:sp>
      <p:sp>
        <p:nvSpPr>
          <p:cNvPr id="34844" name="テキスト ボックス 9"/>
          <p:cNvSpPr txBox="1">
            <a:spLocks noChangeArrowheads="1"/>
          </p:cNvSpPr>
          <p:nvPr/>
        </p:nvSpPr>
        <p:spPr bwMode="auto">
          <a:xfrm>
            <a:off x="5076825" y="3068638"/>
            <a:ext cx="1727200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altLang="ja-JP" sz="1800"/>
          </a:p>
        </p:txBody>
      </p:sp>
      <p:sp>
        <p:nvSpPr>
          <p:cNvPr id="34845" name="テキスト ボックス 10"/>
          <p:cNvSpPr txBox="1">
            <a:spLocks noChangeArrowheads="1"/>
          </p:cNvSpPr>
          <p:nvPr/>
        </p:nvSpPr>
        <p:spPr bwMode="auto">
          <a:xfrm>
            <a:off x="5240338" y="2905125"/>
            <a:ext cx="720725" cy="461963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200">
                <a:cs typeface="Arial" charset="0"/>
              </a:rPr>
              <a:t>ChIP+/RNA-</a:t>
            </a:r>
          </a:p>
        </p:txBody>
      </p:sp>
      <p:sp>
        <p:nvSpPr>
          <p:cNvPr id="34846" name="テキスト ボックス 11"/>
          <p:cNvSpPr txBox="1">
            <a:spLocks noChangeArrowheads="1"/>
          </p:cNvSpPr>
          <p:nvPr/>
        </p:nvSpPr>
        <p:spPr bwMode="auto">
          <a:xfrm>
            <a:off x="5940425" y="2905125"/>
            <a:ext cx="719138" cy="27622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200">
                <a:cs typeface="Arial" charset="0"/>
              </a:rPr>
              <a:t>Other</a:t>
            </a:r>
          </a:p>
        </p:txBody>
      </p:sp>
      <p:grpSp>
        <p:nvGrpSpPr>
          <p:cNvPr id="34847" name="図形グループ 18"/>
          <p:cNvGrpSpPr>
            <a:grpSpLocks/>
          </p:cNvGrpSpPr>
          <p:nvPr/>
        </p:nvGrpSpPr>
        <p:grpSpPr bwMode="auto">
          <a:xfrm>
            <a:off x="7308850" y="2917825"/>
            <a:ext cx="1727200" cy="533400"/>
            <a:chOff x="763960" y="3056968"/>
            <a:chExt cx="1728192" cy="533724"/>
          </a:xfrm>
        </p:grpSpPr>
        <p:sp>
          <p:nvSpPr>
            <p:cNvPr id="34872" name="テキスト ボックス 15"/>
            <p:cNvSpPr txBox="1">
              <a:spLocks noChangeArrowheads="1"/>
            </p:cNvSpPr>
            <p:nvPr/>
          </p:nvSpPr>
          <p:spPr bwMode="auto">
            <a:xfrm>
              <a:off x="763960" y="3221360"/>
              <a:ext cx="1728192" cy="3693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GB" altLang="ja-JP" sz="1800"/>
            </a:p>
          </p:txBody>
        </p:sp>
        <p:sp>
          <p:nvSpPr>
            <p:cNvPr id="34873" name="テキスト ボックス 16"/>
            <p:cNvSpPr txBox="1">
              <a:spLocks noChangeArrowheads="1"/>
            </p:cNvSpPr>
            <p:nvPr/>
          </p:nvSpPr>
          <p:spPr bwMode="auto">
            <a:xfrm>
              <a:off x="928352" y="3056968"/>
              <a:ext cx="720080" cy="4619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altLang="ja-JP" sz="1200">
                  <a:cs typeface="Arial" charset="0"/>
                </a:rPr>
                <a:t>ChIP+/RNA-</a:t>
              </a:r>
            </a:p>
          </p:txBody>
        </p:sp>
        <p:sp>
          <p:nvSpPr>
            <p:cNvPr id="34874" name="テキスト ボックス 17"/>
            <p:cNvSpPr txBox="1">
              <a:spLocks noChangeArrowheads="1"/>
            </p:cNvSpPr>
            <p:nvPr/>
          </p:nvSpPr>
          <p:spPr bwMode="auto">
            <a:xfrm>
              <a:off x="1628056" y="3056968"/>
              <a:ext cx="720080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altLang="ja-JP" sz="1200">
                  <a:cs typeface="Arial" charset="0"/>
                </a:rPr>
                <a:t>Other</a:t>
              </a:r>
            </a:p>
          </p:txBody>
        </p:sp>
      </p:grpSp>
      <p:grpSp>
        <p:nvGrpSpPr>
          <p:cNvPr id="34848" name="図形グループ 19"/>
          <p:cNvGrpSpPr>
            <a:grpSpLocks/>
          </p:cNvGrpSpPr>
          <p:nvPr/>
        </p:nvGrpSpPr>
        <p:grpSpPr bwMode="auto">
          <a:xfrm>
            <a:off x="611188" y="5989638"/>
            <a:ext cx="1728787" cy="533400"/>
            <a:chOff x="763960" y="3056968"/>
            <a:chExt cx="1728192" cy="533724"/>
          </a:xfrm>
        </p:grpSpPr>
        <p:sp>
          <p:nvSpPr>
            <p:cNvPr id="34869" name="テキスト ボックス 20"/>
            <p:cNvSpPr txBox="1">
              <a:spLocks noChangeArrowheads="1"/>
            </p:cNvSpPr>
            <p:nvPr/>
          </p:nvSpPr>
          <p:spPr bwMode="auto">
            <a:xfrm>
              <a:off x="763960" y="3221360"/>
              <a:ext cx="1728192" cy="3693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GB" altLang="ja-JP" sz="1800"/>
            </a:p>
          </p:txBody>
        </p:sp>
        <p:sp>
          <p:nvSpPr>
            <p:cNvPr id="34870" name="テキスト ボックス 21"/>
            <p:cNvSpPr txBox="1">
              <a:spLocks noChangeArrowheads="1"/>
            </p:cNvSpPr>
            <p:nvPr/>
          </p:nvSpPr>
          <p:spPr bwMode="auto">
            <a:xfrm>
              <a:off x="928352" y="3056968"/>
              <a:ext cx="720080" cy="4619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altLang="ja-JP" sz="1200">
                  <a:cs typeface="Arial" charset="0"/>
                </a:rPr>
                <a:t>ChIP+/RNA-</a:t>
              </a:r>
            </a:p>
          </p:txBody>
        </p:sp>
        <p:sp>
          <p:nvSpPr>
            <p:cNvPr id="34871" name="テキスト ボックス 22"/>
            <p:cNvSpPr txBox="1">
              <a:spLocks noChangeArrowheads="1"/>
            </p:cNvSpPr>
            <p:nvPr/>
          </p:nvSpPr>
          <p:spPr bwMode="auto">
            <a:xfrm>
              <a:off x="1628056" y="3056968"/>
              <a:ext cx="720080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altLang="ja-JP" sz="1200">
                  <a:cs typeface="Arial" charset="0"/>
                </a:rPr>
                <a:t>Other</a:t>
              </a:r>
            </a:p>
          </p:txBody>
        </p:sp>
      </p:grpSp>
      <p:grpSp>
        <p:nvGrpSpPr>
          <p:cNvPr id="34849" name="図形グループ 23"/>
          <p:cNvGrpSpPr>
            <a:grpSpLocks/>
          </p:cNvGrpSpPr>
          <p:nvPr/>
        </p:nvGrpSpPr>
        <p:grpSpPr bwMode="auto">
          <a:xfrm>
            <a:off x="2843213" y="5988050"/>
            <a:ext cx="1728787" cy="533400"/>
            <a:chOff x="763960" y="3056968"/>
            <a:chExt cx="1728192" cy="533724"/>
          </a:xfrm>
        </p:grpSpPr>
        <p:sp>
          <p:nvSpPr>
            <p:cNvPr id="34866" name="テキスト ボックス 24"/>
            <p:cNvSpPr txBox="1">
              <a:spLocks noChangeArrowheads="1"/>
            </p:cNvSpPr>
            <p:nvPr/>
          </p:nvSpPr>
          <p:spPr bwMode="auto">
            <a:xfrm>
              <a:off x="763960" y="3221360"/>
              <a:ext cx="1728192" cy="3693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GB" altLang="ja-JP" sz="1800"/>
            </a:p>
          </p:txBody>
        </p:sp>
        <p:sp>
          <p:nvSpPr>
            <p:cNvPr id="34867" name="テキスト ボックス 25"/>
            <p:cNvSpPr txBox="1">
              <a:spLocks noChangeArrowheads="1"/>
            </p:cNvSpPr>
            <p:nvPr/>
          </p:nvSpPr>
          <p:spPr bwMode="auto">
            <a:xfrm>
              <a:off x="928352" y="3056968"/>
              <a:ext cx="720080" cy="4619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altLang="ja-JP" sz="1200">
                  <a:cs typeface="Arial" charset="0"/>
                </a:rPr>
                <a:t>ChIP+/RNA-</a:t>
              </a:r>
            </a:p>
          </p:txBody>
        </p:sp>
        <p:sp>
          <p:nvSpPr>
            <p:cNvPr id="34868" name="テキスト ボックス 26"/>
            <p:cNvSpPr txBox="1">
              <a:spLocks noChangeArrowheads="1"/>
            </p:cNvSpPr>
            <p:nvPr/>
          </p:nvSpPr>
          <p:spPr bwMode="auto">
            <a:xfrm>
              <a:off x="1628056" y="3056968"/>
              <a:ext cx="720080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altLang="ja-JP" sz="1200">
                  <a:cs typeface="Arial" charset="0"/>
                </a:rPr>
                <a:t>Other</a:t>
              </a:r>
            </a:p>
          </p:txBody>
        </p:sp>
      </p:grpSp>
      <p:grpSp>
        <p:nvGrpSpPr>
          <p:cNvPr id="34850" name="図形グループ 27"/>
          <p:cNvGrpSpPr>
            <a:grpSpLocks/>
          </p:cNvGrpSpPr>
          <p:nvPr/>
        </p:nvGrpSpPr>
        <p:grpSpPr bwMode="auto">
          <a:xfrm>
            <a:off x="5035550" y="5980113"/>
            <a:ext cx="1727200" cy="533400"/>
            <a:chOff x="763960" y="3056968"/>
            <a:chExt cx="1728192" cy="533724"/>
          </a:xfrm>
        </p:grpSpPr>
        <p:sp>
          <p:nvSpPr>
            <p:cNvPr id="34863" name="テキスト ボックス 28"/>
            <p:cNvSpPr txBox="1">
              <a:spLocks noChangeArrowheads="1"/>
            </p:cNvSpPr>
            <p:nvPr/>
          </p:nvSpPr>
          <p:spPr bwMode="auto">
            <a:xfrm>
              <a:off x="763960" y="3221360"/>
              <a:ext cx="1728192" cy="369332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endParaRPr lang="en-GB" altLang="ja-JP" sz="1800"/>
            </a:p>
          </p:txBody>
        </p:sp>
        <p:sp>
          <p:nvSpPr>
            <p:cNvPr id="34864" name="テキスト ボックス 29"/>
            <p:cNvSpPr txBox="1">
              <a:spLocks noChangeArrowheads="1"/>
            </p:cNvSpPr>
            <p:nvPr/>
          </p:nvSpPr>
          <p:spPr bwMode="auto">
            <a:xfrm>
              <a:off x="928352" y="3056968"/>
              <a:ext cx="720080" cy="461945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eaLnBrk="1" hangingPunct="1"/>
              <a:r>
                <a:rPr lang="en-GB" altLang="ja-JP" sz="1200">
                  <a:cs typeface="Arial" charset="0"/>
                </a:rPr>
                <a:t>ChIP+/RNA-</a:t>
              </a:r>
            </a:p>
          </p:txBody>
        </p:sp>
        <p:sp>
          <p:nvSpPr>
            <p:cNvPr id="34865" name="テキスト ボックス 30"/>
            <p:cNvSpPr txBox="1">
              <a:spLocks noChangeArrowheads="1"/>
            </p:cNvSpPr>
            <p:nvPr/>
          </p:nvSpPr>
          <p:spPr bwMode="auto">
            <a:xfrm>
              <a:off x="1628056" y="3056968"/>
              <a:ext cx="720080" cy="276999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  <a:cs typeface="ＭＳ Ｐゴシック" charset="0"/>
                </a:defRPr>
              </a:lvl1pPr>
              <a:lvl2pPr marL="742950" indent="-28575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2pPr>
              <a:lvl3pPr marL="11430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3pPr>
              <a:lvl4pPr marL="16002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4pPr>
              <a:lvl5pPr marL="2057400" indent="-228600" eaLnBrk="0" hangingPunct="0"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 kumimoji="1" sz="2400">
                  <a:solidFill>
                    <a:schemeClr val="tx1"/>
                  </a:solidFill>
                  <a:latin typeface="Arial" charset="0"/>
                  <a:ea typeface="ＭＳ Ｐゴシック" charset="0"/>
                </a:defRPr>
              </a:lvl9pPr>
            </a:lstStyle>
            <a:p>
              <a:pPr algn="ctr" eaLnBrk="1" hangingPunct="1"/>
              <a:r>
                <a:rPr lang="en-GB" altLang="ja-JP" sz="1200">
                  <a:cs typeface="Arial" charset="0"/>
                </a:rPr>
                <a:t>Other</a:t>
              </a:r>
            </a:p>
          </p:txBody>
        </p:sp>
      </p:grpSp>
      <p:sp>
        <p:nvSpPr>
          <p:cNvPr id="34851" name="テキスト ボックス 31"/>
          <p:cNvSpPr txBox="1">
            <a:spLocks noChangeArrowheads="1"/>
          </p:cNvSpPr>
          <p:nvPr/>
        </p:nvSpPr>
        <p:spPr bwMode="auto">
          <a:xfrm>
            <a:off x="2484438" y="3141663"/>
            <a:ext cx="503237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altLang="ja-JP" sz="1800"/>
          </a:p>
        </p:txBody>
      </p:sp>
      <p:sp>
        <p:nvSpPr>
          <p:cNvPr id="34852" name="テキスト ボックス 32"/>
          <p:cNvSpPr txBox="1">
            <a:spLocks noChangeArrowheads="1"/>
          </p:cNvSpPr>
          <p:nvPr/>
        </p:nvSpPr>
        <p:spPr bwMode="auto">
          <a:xfrm>
            <a:off x="4356100" y="3141663"/>
            <a:ext cx="503238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altLang="ja-JP" sz="1800"/>
          </a:p>
        </p:txBody>
      </p:sp>
      <p:sp>
        <p:nvSpPr>
          <p:cNvPr id="34853" name="テキスト ボックス 33"/>
          <p:cNvSpPr txBox="1">
            <a:spLocks noChangeArrowheads="1"/>
          </p:cNvSpPr>
          <p:nvPr/>
        </p:nvSpPr>
        <p:spPr bwMode="auto">
          <a:xfrm>
            <a:off x="4572000" y="6021388"/>
            <a:ext cx="504825" cy="369887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altLang="ja-JP" sz="1800"/>
          </a:p>
        </p:txBody>
      </p:sp>
      <p:sp>
        <p:nvSpPr>
          <p:cNvPr id="34854" name="テキスト ボックス 34"/>
          <p:cNvSpPr txBox="1">
            <a:spLocks noChangeArrowheads="1"/>
          </p:cNvSpPr>
          <p:nvPr/>
        </p:nvSpPr>
        <p:spPr bwMode="auto">
          <a:xfrm>
            <a:off x="6516688" y="6165850"/>
            <a:ext cx="503237" cy="368300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endParaRPr lang="en-GB" altLang="ja-JP" sz="1800"/>
          </a:p>
        </p:txBody>
      </p:sp>
      <p:sp>
        <p:nvSpPr>
          <p:cNvPr id="34855" name="テキスト ボックス 32"/>
          <p:cNvSpPr txBox="1">
            <a:spLocks noChangeArrowheads="1"/>
          </p:cNvSpPr>
          <p:nvPr/>
        </p:nvSpPr>
        <p:spPr bwMode="auto">
          <a:xfrm rot="-5400000">
            <a:off x="3317081" y="4664869"/>
            <a:ext cx="2778125" cy="3063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400">
                <a:cs typeface="Arial" charset="0"/>
              </a:rPr>
              <a:t>Nuclear to Cytoplasm ratio (N/C)</a:t>
            </a:r>
          </a:p>
        </p:txBody>
      </p:sp>
      <p:sp>
        <p:nvSpPr>
          <p:cNvPr id="34856" name="テキスト ボックス 33"/>
          <p:cNvSpPr txBox="1">
            <a:spLocks noChangeArrowheads="1"/>
          </p:cNvSpPr>
          <p:nvPr/>
        </p:nvSpPr>
        <p:spPr bwMode="auto">
          <a:xfrm rot="-5400000">
            <a:off x="1104900" y="4664075"/>
            <a:ext cx="277812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400">
                <a:cs typeface="Arial" charset="0"/>
              </a:rPr>
              <a:t>Nuclear to Cytoplasm ratio (N/C)</a:t>
            </a:r>
          </a:p>
        </p:txBody>
      </p:sp>
      <p:sp>
        <p:nvSpPr>
          <p:cNvPr id="34857" name="テキスト ボックス 34"/>
          <p:cNvSpPr txBox="1">
            <a:spLocks noChangeArrowheads="1"/>
          </p:cNvSpPr>
          <p:nvPr/>
        </p:nvSpPr>
        <p:spPr bwMode="auto">
          <a:xfrm rot="-5400000">
            <a:off x="-1127125" y="4664075"/>
            <a:ext cx="277812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400">
                <a:cs typeface="Arial" charset="0"/>
              </a:rPr>
              <a:t>Nuclear to Cytoplasm ratio (N/C)</a:t>
            </a:r>
          </a:p>
        </p:txBody>
      </p:sp>
      <p:sp>
        <p:nvSpPr>
          <p:cNvPr id="34858" name="テキスト ボックス 35"/>
          <p:cNvSpPr txBox="1">
            <a:spLocks noChangeArrowheads="1"/>
          </p:cNvSpPr>
          <p:nvPr/>
        </p:nvSpPr>
        <p:spPr bwMode="auto">
          <a:xfrm rot="-5400000">
            <a:off x="3317081" y="1569244"/>
            <a:ext cx="2778125" cy="306388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400">
                <a:cs typeface="Arial" charset="0"/>
              </a:rPr>
              <a:t>Nuclear to Cytoplasm ratio (N/C)</a:t>
            </a:r>
          </a:p>
        </p:txBody>
      </p:sp>
      <p:sp>
        <p:nvSpPr>
          <p:cNvPr id="34859" name="テキスト ボックス 36"/>
          <p:cNvSpPr txBox="1">
            <a:spLocks noChangeArrowheads="1"/>
          </p:cNvSpPr>
          <p:nvPr/>
        </p:nvSpPr>
        <p:spPr bwMode="auto">
          <a:xfrm rot="-5400000">
            <a:off x="1104900" y="1568450"/>
            <a:ext cx="277812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400">
                <a:cs typeface="Arial" charset="0"/>
              </a:rPr>
              <a:t>Nuclear to Cytoplasm ratio (N/C)</a:t>
            </a:r>
          </a:p>
        </p:txBody>
      </p:sp>
      <p:sp>
        <p:nvSpPr>
          <p:cNvPr id="34860" name="テキスト ボックス 37"/>
          <p:cNvSpPr txBox="1">
            <a:spLocks noChangeArrowheads="1"/>
          </p:cNvSpPr>
          <p:nvPr/>
        </p:nvSpPr>
        <p:spPr bwMode="auto">
          <a:xfrm rot="-5400000">
            <a:off x="-1127125" y="1568450"/>
            <a:ext cx="277812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400">
                <a:cs typeface="Arial" charset="0"/>
              </a:rPr>
              <a:t>Nuclear to Cytoplasm ratio (N/C)</a:t>
            </a:r>
          </a:p>
        </p:txBody>
      </p:sp>
      <p:sp>
        <p:nvSpPr>
          <p:cNvPr id="34861" name="テキスト ボックス 38"/>
          <p:cNvSpPr txBox="1">
            <a:spLocks noChangeArrowheads="1"/>
          </p:cNvSpPr>
          <p:nvPr/>
        </p:nvSpPr>
        <p:spPr bwMode="auto">
          <a:xfrm rot="-5400000">
            <a:off x="5497513" y="1568450"/>
            <a:ext cx="2778125" cy="307975"/>
          </a:xfrm>
          <a:prstGeom prst="rect">
            <a:avLst/>
          </a:prstGeom>
          <a:solidFill>
            <a:srgbClr val="FFFFFF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400">
                <a:cs typeface="Arial" charset="0"/>
              </a:rPr>
              <a:t>Nuclear to Cytoplasm ratio (N/C)</a:t>
            </a:r>
          </a:p>
        </p:txBody>
      </p:sp>
      <p:sp>
        <p:nvSpPr>
          <p:cNvPr id="34862" name="テキスト ボックス 1"/>
          <p:cNvSpPr txBox="1">
            <a:spLocks noChangeArrowheads="1"/>
          </p:cNvSpPr>
          <p:nvPr/>
        </p:nvSpPr>
        <p:spPr bwMode="auto">
          <a:xfrm>
            <a:off x="6732588" y="6480175"/>
            <a:ext cx="2270373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12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テキスト ボックス 1"/>
          <p:cNvSpPr txBox="1">
            <a:spLocks noChangeArrowheads="1"/>
          </p:cNvSpPr>
          <p:nvPr/>
        </p:nvSpPr>
        <p:spPr bwMode="auto">
          <a:xfrm>
            <a:off x="1403350" y="692150"/>
            <a:ext cx="3417888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>
                <a:cs typeface="Arial" charset="0"/>
              </a:rPr>
              <a:t>ChIP-seq Sequencing Statistics</a:t>
            </a:r>
          </a:p>
        </p:txBody>
      </p:sp>
      <p:sp>
        <p:nvSpPr>
          <p:cNvPr id="15362" name="テキスト ボックス 2"/>
          <p:cNvSpPr txBox="1">
            <a:spLocks noChangeArrowheads="1"/>
          </p:cNvSpPr>
          <p:nvPr/>
        </p:nvSpPr>
        <p:spPr bwMode="auto">
          <a:xfrm>
            <a:off x="539750" y="404813"/>
            <a:ext cx="305943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 dirty="0">
                <a:latin typeface="Calibri" charset="0"/>
              </a:rPr>
              <a:t>b</a:t>
            </a:r>
          </a:p>
        </p:txBody>
      </p:sp>
      <p:sp>
        <p:nvSpPr>
          <p:cNvPr id="15363" name="テキスト ボックス 4"/>
          <p:cNvSpPr txBox="1">
            <a:spLocks noChangeArrowheads="1"/>
          </p:cNvSpPr>
          <p:nvPr/>
        </p:nvSpPr>
        <p:spPr bwMode="auto">
          <a:xfrm>
            <a:off x="1331913" y="2708275"/>
            <a:ext cx="3392487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>
                <a:cs typeface="Arial" charset="0"/>
              </a:rPr>
              <a:t>RNA-seq Sequencing Statistics</a:t>
            </a:r>
          </a:p>
        </p:txBody>
      </p:sp>
      <p:graphicFrame>
        <p:nvGraphicFramePr>
          <p:cNvPr id="15" name="表 14"/>
          <p:cNvGraphicFramePr>
            <a:graphicFrameLocks noGrp="1"/>
          </p:cNvGraphicFramePr>
          <p:nvPr/>
        </p:nvGraphicFramePr>
        <p:xfrm>
          <a:off x="1331913" y="1268413"/>
          <a:ext cx="6480175" cy="1271589"/>
        </p:xfrm>
        <a:graphic>
          <a:graphicData uri="http://schemas.openxmlformats.org/drawingml/2006/table">
            <a:tbl>
              <a:tblPr/>
              <a:tblGrid>
                <a:gridCol w="1584325"/>
                <a:gridCol w="1743075"/>
                <a:gridCol w="1857375"/>
                <a:gridCol w="1295400"/>
              </a:tblGrid>
              <a:tr h="500373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Sample Name</a:t>
                      </a:r>
                      <a:endParaRPr kumimoji="0" lang="ja-JP" altLang="en-US" sz="1600" b="1" i="0" u="none" strike="noStrike" cap="none" normalizeH="0" baseline="0">
                        <a:ln>
                          <a:noFill/>
                        </a:ln>
                        <a:solidFill>
                          <a:srgbClr val="000000"/>
                        </a:solidFill>
                        <a:effectLst/>
                        <a:latin typeface="Times New Roman" charset="0"/>
                        <a:ea typeface="ＭＳ Ｐゴシック" charset="0"/>
                        <a:cs typeface="Times New Roman" charset="0"/>
                      </a:endParaRP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Sequencing Depth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Uniquely Mapped Reads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Number of peaks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707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H3K4me3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29,607,438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22,520,220 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13829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707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PolII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186,897,451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139,395,594 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11395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  <a:tr h="257071"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Input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71,328,884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54,200,494 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ja-JP" altLang="en-US" sz="16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Times New Roman" charset="0"/>
                        </a:rPr>
                        <a:t>　</a:t>
                      </a:r>
                    </a:p>
                  </a:txBody>
                  <a:tcPr marL="12700" marR="12700" marT="12696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sp>
        <p:nvSpPr>
          <p:cNvPr id="15384" name="テキスト ボックス 15"/>
          <p:cNvSpPr txBox="1">
            <a:spLocks noChangeArrowheads="1"/>
          </p:cNvSpPr>
          <p:nvPr/>
        </p:nvSpPr>
        <p:spPr bwMode="auto">
          <a:xfrm>
            <a:off x="611188" y="2708275"/>
            <a:ext cx="28227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 dirty="0" smtClean="0">
                <a:latin typeface="Calibri" charset="0"/>
              </a:rPr>
              <a:t>c</a:t>
            </a:r>
            <a:endParaRPr lang="en-GB" altLang="ja-JP" sz="1800" dirty="0">
              <a:latin typeface="Calibri" charset="0"/>
            </a:endParaRPr>
          </a:p>
        </p:txBody>
      </p:sp>
      <p:sp>
        <p:nvSpPr>
          <p:cNvPr id="15385" name="テキスト ボックス 4"/>
          <p:cNvSpPr txBox="1">
            <a:spLocks noChangeArrowheads="1"/>
          </p:cNvSpPr>
          <p:nvPr/>
        </p:nvSpPr>
        <p:spPr bwMode="auto">
          <a:xfrm>
            <a:off x="6732588" y="6480175"/>
            <a:ext cx="2168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>
                <a:latin typeface="Times New Roman" charset="0"/>
                <a:cs typeface="Times New Roman" charset="0"/>
              </a:rPr>
              <a:t>Supplementary Figure 1</a:t>
            </a:r>
            <a:endParaRPr lang="en-US" altLang="ja-JP" sz="1600" b="1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/>
        </p:nvGraphicFramePr>
        <p:xfrm>
          <a:off x="1908175" y="3141663"/>
          <a:ext cx="5308600" cy="3335332"/>
        </p:xfrm>
        <a:graphic>
          <a:graphicData uri="http://schemas.openxmlformats.org/drawingml/2006/table">
            <a:tbl>
              <a:tblPr/>
              <a:tblGrid>
                <a:gridCol w="1333500"/>
                <a:gridCol w="1701800"/>
                <a:gridCol w="2273300"/>
              </a:tblGrid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Sample Name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Sequencing Depth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Uniquely Mapped Reads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Basal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38260387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16146827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34070704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15353237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siCTRL_2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35590030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15965080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siUPF1_1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30991212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15029160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siUPF1_2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41238364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17146466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46202054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23153491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52056079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24794738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siEXOSC5_1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35065084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17853409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siEXOSC5_2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</a:endParaRP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40062193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20404942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36876205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29287082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siSTAU1_1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30256722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23896759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256564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siSTAU1_2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36353208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29049849</a:t>
                      </a:r>
                    </a:p>
                  </a:txBody>
                  <a:tcPr marL="12700" marR="12700" marT="12696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031358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テキスト ボックス 1"/>
          <p:cNvSpPr txBox="1">
            <a:spLocks noChangeArrowheads="1"/>
          </p:cNvSpPr>
          <p:nvPr/>
        </p:nvSpPr>
        <p:spPr bwMode="auto">
          <a:xfrm>
            <a:off x="1258888" y="620713"/>
            <a:ext cx="3417887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800">
                <a:cs typeface="Arial" charset="0"/>
              </a:rPr>
              <a:t>BRIC-seq Sequencing statistics</a:t>
            </a:r>
          </a:p>
        </p:txBody>
      </p:sp>
      <p:sp>
        <p:nvSpPr>
          <p:cNvPr id="18434" name="テキスト ボックス 2"/>
          <p:cNvSpPr txBox="1">
            <a:spLocks noChangeArrowheads="1"/>
          </p:cNvSpPr>
          <p:nvPr/>
        </p:nvSpPr>
        <p:spPr bwMode="auto">
          <a:xfrm>
            <a:off x="611188" y="765175"/>
            <a:ext cx="3130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 dirty="0">
                <a:cs typeface="Arial" charset="0"/>
              </a:rPr>
              <a:t>d</a:t>
            </a:r>
          </a:p>
        </p:txBody>
      </p:sp>
      <p:graphicFrame>
        <p:nvGraphicFramePr>
          <p:cNvPr id="7" name="表 6"/>
          <p:cNvGraphicFramePr>
            <a:graphicFrameLocks noGrp="1"/>
          </p:cNvGraphicFramePr>
          <p:nvPr/>
        </p:nvGraphicFramePr>
        <p:xfrm>
          <a:off x="1331913" y="1196975"/>
          <a:ext cx="6480175" cy="4873668"/>
        </p:xfrm>
        <a:graphic>
          <a:graphicData uri="http://schemas.openxmlformats.org/drawingml/2006/table">
            <a:tbl>
              <a:tblPr/>
              <a:tblGrid>
                <a:gridCol w="1800048"/>
                <a:gridCol w="2376064"/>
                <a:gridCol w="2304063"/>
              </a:tblGrid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Sample Name</a:t>
                      </a:r>
                      <a:endParaRPr lang="en-US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Sequencing</a:t>
                      </a:r>
                      <a:r>
                        <a:rPr lang="en-US" altLang="ja-JP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Depth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1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Uniquely</a:t>
                      </a:r>
                      <a:r>
                        <a:rPr lang="en-US" altLang="ja-JP" sz="1600" b="1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Mapped Reads</a:t>
                      </a:r>
                      <a:endParaRPr lang="en-US" altLang="ja-JP" sz="1600" b="1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32113983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11795163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27332602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8410082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29910113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8223544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28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</a:t>
                      </a:r>
                      <a:r>
                        <a:rPr lang="en-US" sz="1600" b="0" i="0" u="none" strike="noStrike" baseline="0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 </a:t>
                      </a:r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12h</a:t>
                      </a:r>
                      <a:endParaRPr lang="en-US" sz="1600" b="0" i="0" u="none" strike="noStrike" dirty="0">
                        <a:solidFill>
                          <a:srgbClr val="000000"/>
                        </a:solidFill>
                        <a:effectLst/>
                        <a:latin typeface="Times New Roman"/>
                        <a:cs typeface="Times New Roman"/>
                      </a:endParaRPr>
                    </a:p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siUPF1 0h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29209782</a:t>
                      </a:r>
                    </a:p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35319906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4683418</a:t>
                      </a:r>
                    </a:p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11151822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siUPF1 4h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40875119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7125974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siUPF1 8h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32442201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6047454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siUPF1 12h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30350033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4353768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16889847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10067525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14850192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8384827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16570098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8854992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11755236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6132423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512889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siCTRL_1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24h</a:t>
                      </a:r>
                    </a:p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siEXOSC5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0h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14667835</a:t>
                      </a:r>
                    </a:p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18576472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5230211</a:t>
                      </a:r>
                    </a:p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9683224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siEXOSC5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4h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17433615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8799438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siEXOSC5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8h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15412791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7458473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siEXOSC5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12h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17570157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9208784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  <a:tr h="256523">
                <a:tc>
                  <a:txBody>
                    <a:bodyPr/>
                    <a:lstStyle/>
                    <a:p>
                      <a:pPr algn="ctr" fontAlgn="b"/>
                      <a:r>
                        <a:rPr lang="en-US" sz="16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siEXOSC5 </a:t>
                      </a:r>
                      <a:r>
                        <a:rPr 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24h</a:t>
                      </a:r>
                    </a:p>
                  </a:txBody>
                  <a:tcPr marL="12699" marR="12699" marT="12686" marB="0" anchor="b">
                    <a:lnL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31969879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  <a:cs typeface="Times New Roman"/>
                        </a:rPr>
                        <a:t>13096031</a:t>
                      </a:r>
                    </a:p>
                  </a:txBody>
                  <a:tcPr marL="12699" marR="12699" marT="12686" marB="0" anchor="b">
                    <a:lnL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rgbClr r="0" g="0" b="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</a:tr>
            </a:tbl>
          </a:graphicData>
        </a:graphic>
      </p:graphicFrame>
      <p:sp>
        <p:nvSpPr>
          <p:cNvPr id="18491" name="テキスト ボックス 4"/>
          <p:cNvSpPr txBox="1">
            <a:spLocks noChangeArrowheads="1"/>
          </p:cNvSpPr>
          <p:nvPr/>
        </p:nvSpPr>
        <p:spPr bwMode="auto">
          <a:xfrm>
            <a:off x="6732588" y="6480175"/>
            <a:ext cx="2168525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>
                <a:latin typeface="Times New Roman" charset="0"/>
                <a:cs typeface="Times New Roman" charset="0"/>
              </a:rPr>
              <a:t>Supplementary Figure 1</a:t>
            </a:r>
            <a:endParaRPr lang="en-US" altLang="ja-JP" sz="1600" b="1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3" name="Table 2"/>
          <p:cNvGraphicFramePr>
            <a:graphicFrameLocks noGrp="1"/>
          </p:cNvGraphicFramePr>
          <p:nvPr/>
        </p:nvGraphicFramePr>
        <p:xfrm>
          <a:off x="684213" y="333375"/>
          <a:ext cx="7775575" cy="6465870"/>
        </p:xfrm>
        <a:graphic>
          <a:graphicData uri="http://schemas.openxmlformats.org/drawingml/2006/table">
            <a:tbl>
              <a:tblPr/>
              <a:tblGrid>
                <a:gridCol w="2963021"/>
                <a:gridCol w="2057131"/>
                <a:gridCol w="2755423"/>
              </a:tblGrid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Sample Name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Sequencing Depth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1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Uniquely Mapped Reads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siCTRL_0min_1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13352159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10594823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siCTRL_0min_2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31670976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18132028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13936994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41093930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siCTRL_45min_1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16438439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12952619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siCTRL_45min_2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34245283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siCTRL_75min_1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9327364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6211525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siCTRL_75min_2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18999831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siCTRL_105min_1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14939127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11909083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siCTRL_105min_2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33708692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siCTRL_165min_1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12177919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8021772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siCTRL_165min_2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27973798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siCTRL_225min_1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11488756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7437648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siCTRL_225min_2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22130531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siCTRL_345min_1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12489096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6494652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siCTRL_345min_2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26268851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siCTRL_465min_1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18994160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8497967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siCTRL_465min_2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41189955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siCTRL_585min_1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19046004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7014734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siCTRL_585min_2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40260306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siCTRL_705min_1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18497524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6036560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siCTRL_705min_2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36250937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siSTAU1_0min_1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13599505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6053372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siSTAU1_0min_2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26876128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siSTAU1_15min_1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13918840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5826463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siSTAU1_15min_2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25039572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siSTAU1_45min_1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13340751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9828708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siSTAU1_45min_2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50151533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siSTAU1_75min_1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10229758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8666838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siSTAU1_75min_2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43411999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siSTAU1_105min_1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12541178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6163057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siSTAU1_105min_2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25791604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siSTAU1_165min_1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10176708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6399917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siSTAU1_165min_2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37987332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siSTAU1_225min_1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8809751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3633723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siSTAU1_225min_2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17219377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siSTAU1_345min_1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9236900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4375736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siSTAU1_345min_2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32321157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siSTAU1_465min_1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18482010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4631584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siSTAU1_465min_2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36820119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siSTAU1_585min_1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12695833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1731351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siSTAU1_585min_2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19272525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siSTAU1_705min_1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15785239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3747637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</a:tr>
              <a:tr h="143686">
                <a:tc>
                  <a:txBody>
                    <a:bodyPr/>
                    <a:lstStyle/>
                    <a:p>
                      <a:pPr algn="ctr" fontAlgn="b"/>
                      <a:r>
                        <a:rPr lang="en-US" sz="900" b="0" i="0" u="none" strike="noStrike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siSTAU1_705min_2</a:t>
                      </a:r>
                    </a:p>
                  </a:txBody>
                  <a:tcPr marL="6513" marR="6513" marT="6514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sz="900" b="0" i="0" u="none" strike="noStrike" dirty="0">
                          <a:solidFill>
                            <a:srgbClr val="000000"/>
                          </a:solidFill>
                          <a:effectLst/>
                          <a:latin typeface="Times New Roman"/>
                        </a:rPr>
                        <a:t>51642750</a:t>
                      </a:r>
                    </a:p>
                  </a:txBody>
                  <a:tcPr marL="6513" marR="6513" marT="6514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20599" name="テキスト ボックス 1"/>
          <p:cNvSpPr txBox="1">
            <a:spLocks noChangeArrowheads="1"/>
          </p:cNvSpPr>
          <p:nvPr/>
        </p:nvSpPr>
        <p:spPr bwMode="auto">
          <a:xfrm>
            <a:off x="107950" y="0"/>
            <a:ext cx="4141788" cy="3381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600">
                <a:cs typeface="Arial" charset="0"/>
              </a:rPr>
              <a:t>BRIC-seq Sequencing statistics (continued)</a:t>
            </a:r>
          </a:p>
        </p:txBody>
      </p:sp>
      <p:sp>
        <p:nvSpPr>
          <p:cNvPr id="20600" name="テキスト ボックス 4"/>
          <p:cNvSpPr txBox="1">
            <a:spLocks noChangeArrowheads="1"/>
          </p:cNvSpPr>
          <p:nvPr/>
        </p:nvSpPr>
        <p:spPr bwMode="auto">
          <a:xfrm>
            <a:off x="7462838" y="6524625"/>
            <a:ext cx="1671637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200">
                <a:latin typeface="Times New Roman" charset="0"/>
                <a:cs typeface="Times New Roman" charset="0"/>
              </a:rPr>
              <a:t>Supplementary Figure 1</a:t>
            </a:r>
            <a:endParaRPr lang="en-US" altLang="ja-JP" sz="1200" b="1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698447623"/>
              </p:ext>
            </p:extLst>
          </p:nvPr>
        </p:nvGraphicFramePr>
        <p:xfrm>
          <a:off x="4716016" y="188640"/>
          <a:ext cx="4032448" cy="309634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1" name="グラフ 10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865539878"/>
              </p:ext>
            </p:extLst>
          </p:nvPr>
        </p:nvGraphicFramePr>
        <p:xfrm>
          <a:off x="4677618" y="3284984"/>
          <a:ext cx="3998838" cy="29523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2" name="テキスト ボックス 2"/>
          <p:cNvSpPr txBox="1">
            <a:spLocks noChangeArrowheads="1"/>
          </p:cNvSpPr>
          <p:nvPr/>
        </p:nvSpPr>
        <p:spPr bwMode="auto">
          <a:xfrm>
            <a:off x="6732588" y="6480175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2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404664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a)</a:t>
            </a:r>
            <a:endParaRPr lang="en-GB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04664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b)</a:t>
            </a:r>
            <a:endParaRPr lang="en-GB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5536" y="3284984"/>
            <a:ext cx="37695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c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88024" y="3284984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d)</a:t>
            </a:r>
            <a:endParaRPr lang="en-GB" dirty="0"/>
          </a:p>
        </p:txBody>
      </p:sp>
      <p:graphicFrame>
        <p:nvGraphicFramePr>
          <p:cNvPr id="12" name="グラフ 11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522149600"/>
              </p:ext>
            </p:extLst>
          </p:nvPr>
        </p:nvGraphicFramePr>
        <p:xfrm>
          <a:off x="789186" y="3212976"/>
          <a:ext cx="3888432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sp>
        <p:nvSpPr>
          <p:cNvPr id="14" name="テキスト ボックス 13"/>
          <p:cNvSpPr txBox="1"/>
          <p:nvPr/>
        </p:nvSpPr>
        <p:spPr>
          <a:xfrm>
            <a:off x="3779912" y="5517232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&gt;24h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&gt;24h</a:t>
            </a:r>
            <a:endParaRPr lang="en-GB" sz="1050" dirty="0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7812360" y="5517232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&gt;24h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&gt;24h</a:t>
            </a:r>
            <a:endParaRPr lang="en-GB" sz="1050" dirty="0"/>
          </a:p>
        </p:txBody>
      </p:sp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93785560"/>
              </p:ext>
            </p:extLst>
          </p:nvPr>
        </p:nvGraphicFramePr>
        <p:xfrm>
          <a:off x="467544" y="188640"/>
          <a:ext cx="3960440" cy="302433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2" name="テキスト ボックス 21"/>
          <p:cNvSpPr txBox="1"/>
          <p:nvPr/>
        </p:nvSpPr>
        <p:spPr>
          <a:xfrm>
            <a:off x="3491880" y="2636912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1.72h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1.72h</a:t>
            </a:r>
            <a:endParaRPr lang="en-GB" sz="105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668344" y="2636912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2.09h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1.70h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380826262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グラフ 1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4495433"/>
              </p:ext>
            </p:extLst>
          </p:nvPr>
        </p:nvGraphicFramePr>
        <p:xfrm>
          <a:off x="4427984" y="2924944"/>
          <a:ext cx="4536504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17" name="グラフ 1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378282497"/>
              </p:ext>
            </p:extLst>
          </p:nvPr>
        </p:nvGraphicFramePr>
        <p:xfrm>
          <a:off x="34646" y="2924944"/>
          <a:ext cx="4392488" cy="36004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20" name="グラフ 19"/>
          <p:cNvGraphicFramePr/>
          <p:nvPr>
            <p:extLst>
              <p:ext uri="{D42A27DB-BD31-4B8C-83A1-F6EECF244321}">
                <p14:modId xmlns:p14="http://schemas.microsoft.com/office/powerpoint/2010/main" val="1327729392"/>
              </p:ext>
            </p:extLst>
          </p:nvPr>
        </p:nvGraphicFramePr>
        <p:xfrm>
          <a:off x="4572000" y="332656"/>
          <a:ext cx="4392488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aphicFrame>
        <p:nvGraphicFramePr>
          <p:cNvPr id="18" name="グラフ 17"/>
          <p:cNvGraphicFramePr/>
          <p:nvPr>
            <p:extLst>
              <p:ext uri="{D42A27DB-BD31-4B8C-83A1-F6EECF244321}">
                <p14:modId xmlns:p14="http://schemas.microsoft.com/office/powerpoint/2010/main" val="3875090283"/>
              </p:ext>
            </p:extLst>
          </p:nvPr>
        </p:nvGraphicFramePr>
        <p:xfrm>
          <a:off x="107504" y="260648"/>
          <a:ext cx="4464496" cy="280831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sp>
        <p:nvSpPr>
          <p:cNvPr id="2" name="テキスト ボックス 2"/>
          <p:cNvSpPr txBox="1">
            <a:spLocks noChangeArrowheads="1"/>
          </p:cNvSpPr>
          <p:nvPr/>
        </p:nvSpPr>
        <p:spPr bwMode="auto">
          <a:xfrm>
            <a:off x="6732588" y="6480175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2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sp>
        <p:nvSpPr>
          <p:cNvPr id="5" name="テキスト ボックス 4"/>
          <p:cNvSpPr txBox="1"/>
          <p:nvPr/>
        </p:nvSpPr>
        <p:spPr>
          <a:xfrm>
            <a:off x="395536" y="404664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e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788024" y="404664"/>
            <a:ext cx="325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 smtClean="0"/>
              <a:t>f)</a:t>
            </a:r>
            <a:endParaRPr lang="en-GB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95536" y="3284984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g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788024" y="3284984"/>
            <a:ext cx="3899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/>
              <a:t>h</a:t>
            </a:r>
            <a:r>
              <a:rPr lang="en-GB" dirty="0" smtClean="0"/>
              <a:t>)</a:t>
            </a:r>
            <a:endParaRPr lang="en-GB" dirty="0"/>
          </a:p>
        </p:txBody>
      </p:sp>
      <p:sp>
        <p:nvSpPr>
          <p:cNvPr id="19" name="テキスト ボックス 18"/>
          <p:cNvSpPr txBox="1"/>
          <p:nvPr/>
        </p:nvSpPr>
        <p:spPr>
          <a:xfrm>
            <a:off x="3779912" y="2636912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&gt;24h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&gt;24h</a:t>
            </a:r>
            <a:endParaRPr lang="en-GB" sz="1050" dirty="0"/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7884368" y="2636912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&gt;24h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&gt;24h</a:t>
            </a:r>
            <a:endParaRPr lang="en-GB" sz="1050" dirty="0"/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3563038" y="5805264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1.90h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4.62h</a:t>
            </a:r>
            <a:endParaRPr lang="en-GB" sz="1050" dirty="0"/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7955526" y="5805264"/>
            <a:ext cx="936104" cy="5770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en-GB" sz="1050" dirty="0" smtClean="0"/>
              <a:t>Half-lives:</a:t>
            </a:r>
          </a:p>
          <a:p>
            <a:pPr algn="r"/>
            <a:r>
              <a:rPr lang="en-GB" sz="1050" dirty="0" smtClean="0"/>
              <a:t>BRIC: 1.61h</a:t>
            </a:r>
          </a:p>
          <a:p>
            <a:pPr algn="r"/>
            <a:r>
              <a:rPr lang="en-GB" sz="1050" dirty="0" err="1" smtClean="0"/>
              <a:t>ActD</a:t>
            </a:r>
            <a:r>
              <a:rPr lang="en-GB" sz="1050" dirty="0" smtClean="0"/>
              <a:t>: 3.19h</a:t>
            </a:r>
            <a:endParaRPr lang="en-GB" sz="1050" dirty="0"/>
          </a:p>
        </p:txBody>
      </p:sp>
    </p:spTree>
    <p:extLst>
      <p:ext uri="{BB962C8B-B14F-4D97-AF65-F5344CB8AC3E}">
        <p14:creationId xmlns:p14="http://schemas.microsoft.com/office/powerpoint/2010/main" val="24260873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Fig4_c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15081" y="3491874"/>
            <a:ext cx="2885217" cy="2880000"/>
          </a:xfrm>
          <a:prstGeom prst="rect">
            <a:avLst/>
          </a:prstGeom>
        </p:spPr>
      </p:pic>
      <p:pic>
        <p:nvPicPr>
          <p:cNvPr id="3" name="図 3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7609" y="87145"/>
            <a:ext cx="2700000" cy="270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テキスト ボックス 7"/>
          <p:cNvSpPr txBox="1">
            <a:spLocks noChangeArrowheads="1"/>
          </p:cNvSpPr>
          <p:nvPr/>
        </p:nvSpPr>
        <p:spPr bwMode="auto">
          <a:xfrm>
            <a:off x="6306076" y="437104"/>
            <a:ext cx="313044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GB" altLang="ja-JP" sz="1800" dirty="0">
                <a:latin typeface="Arial" charset="0"/>
                <a:cs typeface="Arial" charset="0"/>
              </a:rPr>
              <a:t>b</a:t>
            </a:r>
          </a:p>
        </p:txBody>
      </p:sp>
      <p:sp>
        <p:nvSpPr>
          <p:cNvPr id="5" name="テキスト ボックス 48"/>
          <p:cNvSpPr txBox="1">
            <a:spLocks noChangeArrowheads="1"/>
          </p:cNvSpPr>
          <p:nvPr/>
        </p:nvSpPr>
        <p:spPr bwMode="auto">
          <a:xfrm rot="16200000">
            <a:off x="4667126" y="1258620"/>
            <a:ext cx="242010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1400" dirty="0">
                <a:latin typeface="Arial"/>
                <a:cs typeface="Arial"/>
              </a:rPr>
              <a:t>Predicted expression(log10)</a:t>
            </a:r>
          </a:p>
        </p:txBody>
      </p:sp>
      <p:sp>
        <p:nvSpPr>
          <p:cNvPr id="6" name="テキスト ボックス 7"/>
          <p:cNvSpPr txBox="1">
            <a:spLocks noChangeArrowheads="1"/>
          </p:cNvSpPr>
          <p:nvPr/>
        </p:nvSpPr>
        <p:spPr bwMode="auto">
          <a:xfrm>
            <a:off x="3695073" y="3867831"/>
            <a:ext cx="300082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r>
              <a:rPr lang="en-GB" altLang="ja-JP" sz="1800" dirty="0" smtClean="0">
                <a:latin typeface="Arial" charset="0"/>
                <a:cs typeface="Arial" charset="0"/>
              </a:rPr>
              <a:t>c</a:t>
            </a:r>
            <a:endParaRPr lang="en-GB" altLang="ja-JP" sz="1800" dirty="0">
              <a:latin typeface="Arial" charset="0"/>
              <a:cs typeface="Arial" charset="0"/>
            </a:endParaRPr>
          </a:p>
        </p:txBody>
      </p:sp>
      <p:grpSp>
        <p:nvGrpSpPr>
          <p:cNvPr id="7" name="Group 1"/>
          <p:cNvGrpSpPr/>
          <p:nvPr/>
        </p:nvGrpSpPr>
        <p:grpSpPr>
          <a:xfrm>
            <a:off x="1027365" y="87145"/>
            <a:ext cx="2931484" cy="2826835"/>
            <a:chOff x="34444" y="84834"/>
            <a:chExt cx="2931484" cy="2826835"/>
          </a:xfrm>
        </p:grpSpPr>
        <p:sp>
          <p:nvSpPr>
            <p:cNvPr id="8" name="Rectangle 22"/>
            <p:cNvSpPr/>
            <p:nvPr/>
          </p:nvSpPr>
          <p:spPr>
            <a:xfrm flipH="1">
              <a:off x="357306" y="902984"/>
              <a:ext cx="207288" cy="1636077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9" name="テキスト ボックス 49"/>
            <p:cNvSpPr txBox="1">
              <a:spLocks noChangeArrowheads="1"/>
            </p:cNvSpPr>
            <p:nvPr/>
          </p:nvSpPr>
          <p:spPr bwMode="auto">
            <a:xfrm rot="16200000">
              <a:off x="-1021719" y="1256309"/>
              <a:ext cx="242010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GB" altLang="ja-JP" sz="1400" dirty="0">
                  <a:latin typeface="Arial"/>
                  <a:cs typeface="Arial"/>
                </a:rPr>
                <a:t>Predicted expression(log10)</a:t>
              </a:r>
            </a:p>
          </p:txBody>
        </p:sp>
        <p:grpSp>
          <p:nvGrpSpPr>
            <p:cNvPr id="10" name="Group 2"/>
            <p:cNvGrpSpPr>
              <a:grpSpLocks noChangeAspect="1"/>
            </p:cNvGrpSpPr>
            <p:nvPr/>
          </p:nvGrpSpPr>
          <p:grpSpPr>
            <a:xfrm>
              <a:off x="270893" y="84834"/>
              <a:ext cx="2695035" cy="2700000"/>
              <a:chOff x="1749028" y="1046373"/>
              <a:chExt cx="3807885" cy="2143125"/>
            </a:xfrm>
          </p:grpSpPr>
          <p:pic>
            <p:nvPicPr>
              <p:cNvPr id="19" name="図 1"/>
              <p:cNvPicPr>
                <a:picLocks noChangeAspect="1"/>
              </p:cNvPicPr>
              <p:nvPr/>
            </p:nvPicPr>
            <p:blipFill>
              <a:blip r:embed="rId4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1749028" y="1046373"/>
                <a:ext cx="3807885" cy="214312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20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2025784" y="2934975"/>
                <a:ext cx="586318" cy="2000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GB" altLang="ja-JP" sz="700" dirty="0" smtClean="0">
                    <a:latin typeface="Arial" charset="0"/>
                    <a:cs typeface="Arial" charset="0"/>
                  </a:rPr>
                  <a:t>0.</a:t>
                </a:r>
                <a:r>
                  <a:rPr lang="en-US" altLang="ja-JP" sz="700" dirty="0" smtClean="0">
                    <a:latin typeface="Arial" charset="0"/>
                    <a:cs typeface="Arial" charset="0"/>
                  </a:rPr>
                  <a:t>0</a:t>
                </a:r>
                <a:r>
                  <a:rPr lang="en-GB" altLang="ja-JP" sz="700" dirty="0" smtClean="0">
                    <a:latin typeface="Arial" charset="0"/>
                    <a:cs typeface="Arial" charset="0"/>
                  </a:rPr>
                  <a:t> </a:t>
                </a:r>
                <a:endParaRPr lang="en-GB" altLang="ja-JP" sz="7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21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2976067" y="2934975"/>
                <a:ext cx="586318" cy="2000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en-GB" altLang="ja-JP" sz="700" dirty="0" smtClean="0">
                    <a:latin typeface="Arial" charset="0"/>
                    <a:cs typeface="Arial" charset="0"/>
                  </a:rPr>
                  <a:t>0.</a:t>
                </a:r>
                <a:r>
                  <a:rPr lang="ja-JP" altLang="ja-JP" sz="700" dirty="0" smtClean="0">
                    <a:latin typeface="Arial" charset="0"/>
                    <a:cs typeface="Arial" charset="0"/>
                  </a:rPr>
                  <a:t>5</a:t>
                </a:r>
                <a:r>
                  <a:rPr lang="en-GB" altLang="ja-JP" sz="700" dirty="0" smtClean="0">
                    <a:latin typeface="Arial" charset="0"/>
                    <a:cs typeface="Arial" charset="0"/>
                  </a:rPr>
                  <a:t> </a:t>
                </a:r>
                <a:endParaRPr lang="en-GB" altLang="ja-JP" sz="7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22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3952358" y="2934975"/>
                <a:ext cx="586318" cy="2000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ja-JP" altLang="ja-JP" sz="700" dirty="0" smtClean="0">
                    <a:latin typeface="Arial" charset="0"/>
                    <a:cs typeface="Arial" charset="0"/>
                  </a:rPr>
                  <a:t>1</a:t>
                </a:r>
                <a:r>
                  <a:rPr lang="en-US" altLang="ja-JP" sz="700" dirty="0" smtClean="0">
                    <a:latin typeface="Arial" charset="0"/>
                    <a:cs typeface="Arial" charset="0"/>
                  </a:rPr>
                  <a:t>.0</a:t>
                </a:r>
                <a:r>
                  <a:rPr lang="en-GB" altLang="ja-JP" sz="700" dirty="0" smtClean="0">
                    <a:latin typeface="Arial" charset="0"/>
                    <a:cs typeface="Arial" charset="0"/>
                  </a:rPr>
                  <a:t> </a:t>
                </a:r>
                <a:endParaRPr lang="en-GB" altLang="ja-JP" sz="700" dirty="0">
                  <a:latin typeface="Arial" charset="0"/>
                  <a:cs typeface="Arial" charset="0"/>
                </a:endParaRPr>
              </a:p>
            </p:txBody>
          </p:sp>
          <p:sp>
            <p:nvSpPr>
              <p:cNvPr id="23" name="テキスト ボックス 14"/>
              <p:cNvSpPr txBox="1">
                <a:spLocks noChangeArrowheads="1"/>
              </p:cNvSpPr>
              <p:nvPr/>
            </p:nvSpPr>
            <p:spPr bwMode="auto">
              <a:xfrm>
                <a:off x="4919299" y="2933050"/>
                <a:ext cx="586318" cy="200055"/>
              </a:xfrm>
              <a:prstGeom prst="rect">
                <a:avLst/>
              </a:prstGeom>
              <a:solidFill>
                <a:srgbClr val="FFFFFF"/>
              </a:solidFill>
              <a:ln>
                <a:noFill/>
              </a:ln>
              <a:extLst/>
            </p:spPr>
            <p:txBody>
              <a:bodyPr>
                <a:spAutoFit/>
              </a:bodyPr>
              <a:lstStyle>
                <a:lvl1pPr>
                  <a:defRPr kumimoji="1" sz="3200">
                    <a:solidFill>
                      <a:schemeClr val="tx1"/>
                    </a:solidFill>
                    <a:latin typeface="Calibri" charset="0"/>
                    <a:ea typeface="ＭＳ Ｐゴシック" charset="0"/>
                    <a:cs typeface="ＭＳ Ｐゴシック" charset="0"/>
                  </a:defRPr>
                </a:lvl1pPr>
                <a:lvl2pPr>
                  <a:defRPr kumimoji="1" sz="28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2pPr>
                <a:lvl3pPr>
                  <a:defRPr kumimoji="1" sz="24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3pPr>
                <a:lvl4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4pPr>
                <a:lvl5pPr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5pPr>
                <a:lvl6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6pPr>
                <a:lvl7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7pPr>
                <a:lvl8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8pPr>
                <a:lvl9pPr eaLnBrk="0" fontAlgn="base" hangingPunct="0">
                  <a:spcAft>
                    <a:spcPct val="0"/>
                  </a:spcAft>
                  <a:buFont typeface="Arial" charset="0"/>
                  <a:buChar char="»"/>
                  <a:defRPr kumimoji="1" sz="2000">
                    <a:solidFill>
                      <a:schemeClr val="tx1"/>
                    </a:solidFill>
                    <a:latin typeface="Calibri" charset="0"/>
                    <a:ea typeface="ＭＳ Ｐゴシック" charset="0"/>
                  </a:defRPr>
                </a:lvl9pPr>
              </a:lstStyle>
              <a:p>
                <a:pPr algn="ctr"/>
                <a:r>
                  <a:rPr lang="ja-JP" altLang="ja-JP" sz="700" dirty="0" smtClean="0">
                    <a:latin typeface="Arial" charset="0"/>
                    <a:cs typeface="Arial" charset="0"/>
                  </a:rPr>
                  <a:t>1</a:t>
                </a:r>
                <a:r>
                  <a:rPr lang="en-US" altLang="ja-JP" sz="700" dirty="0" smtClean="0">
                    <a:latin typeface="Arial" charset="0"/>
                    <a:cs typeface="Arial" charset="0"/>
                  </a:rPr>
                  <a:t>.5</a:t>
                </a:r>
                <a:r>
                  <a:rPr lang="en-GB" altLang="ja-JP" sz="700" dirty="0" smtClean="0">
                    <a:latin typeface="Arial" charset="0"/>
                    <a:cs typeface="Arial" charset="0"/>
                  </a:rPr>
                  <a:t> </a:t>
                </a:r>
                <a:endParaRPr lang="en-GB" altLang="ja-JP" sz="700" dirty="0">
                  <a:latin typeface="Arial" charset="0"/>
                  <a:cs typeface="Arial" charset="0"/>
                </a:endParaRPr>
              </a:p>
            </p:txBody>
          </p:sp>
        </p:grpSp>
        <p:sp>
          <p:nvSpPr>
            <p:cNvPr id="11" name="テキスト ボックス 6"/>
            <p:cNvSpPr txBox="1">
              <a:spLocks noChangeArrowheads="1"/>
            </p:cNvSpPr>
            <p:nvPr/>
          </p:nvSpPr>
          <p:spPr bwMode="auto">
            <a:xfrm>
              <a:off x="621487" y="434793"/>
              <a:ext cx="313044" cy="36933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r>
                <a:rPr lang="en-GB" altLang="ja-JP" sz="1800" dirty="0">
                  <a:latin typeface="Arial" charset="0"/>
                  <a:cs typeface="Arial" charset="0"/>
                </a:rPr>
                <a:t>a</a:t>
              </a:r>
            </a:p>
          </p:txBody>
        </p:sp>
        <p:sp>
          <p:nvSpPr>
            <p:cNvPr id="12" name="Rectangle 16"/>
            <p:cNvSpPr/>
            <p:nvPr/>
          </p:nvSpPr>
          <p:spPr>
            <a:xfrm flipH="1">
              <a:off x="483941" y="2611031"/>
              <a:ext cx="2445681" cy="159458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3" name="Rectangle 39"/>
            <p:cNvSpPr/>
            <p:nvPr/>
          </p:nvSpPr>
          <p:spPr>
            <a:xfrm flipH="1">
              <a:off x="297412" y="265381"/>
              <a:ext cx="214876" cy="2301286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sp>
          <p:nvSpPr>
            <p:cNvPr id="14" name="テキスト ボックス 47"/>
            <p:cNvSpPr txBox="1">
              <a:spLocks noChangeArrowheads="1"/>
            </p:cNvSpPr>
            <p:nvPr/>
          </p:nvSpPr>
          <p:spPr bwMode="auto">
            <a:xfrm>
              <a:off x="465983" y="2603892"/>
              <a:ext cx="2489884" cy="307777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GB" altLang="ja-JP" sz="1400" dirty="0">
                  <a:latin typeface="Arial"/>
                  <a:cs typeface="Arial"/>
                </a:rPr>
                <a:t>Observed expression (log10)</a:t>
              </a:r>
            </a:p>
          </p:txBody>
        </p:sp>
        <p:sp>
          <p:nvSpPr>
            <p:cNvPr id="15" name="テキスト ボックス 14"/>
            <p:cNvSpPr txBox="1">
              <a:spLocks noChangeArrowheads="1"/>
            </p:cNvSpPr>
            <p:nvPr/>
          </p:nvSpPr>
          <p:spPr bwMode="auto">
            <a:xfrm rot="16200000">
              <a:off x="239647" y="2217746"/>
              <a:ext cx="414967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GB" altLang="ja-JP" sz="700" dirty="0" smtClean="0">
                  <a:latin typeface="Arial" charset="0"/>
                  <a:cs typeface="Arial" charset="0"/>
                </a:rPr>
                <a:t>0.</a:t>
              </a:r>
              <a:r>
                <a:rPr lang="en-US" altLang="ja-JP" sz="700" dirty="0" smtClean="0">
                  <a:latin typeface="Arial" charset="0"/>
                  <a:cs typeface="Arial" charset="0"/>
                </a:rPr>
                <a:t>0</a:t>
              </a:r>
              <a:r>
                <a:rPr lang="en-GB" altLang="ja-JP" sz="700" dirty="0" smtClean="0">
                  <a:latin typeface="Arial" charset="0"/>
                  <a:cs typeface="Arial" charset="0"/>
                </a:rPr>
                <a:t> </a:t>
              </a:r>
              <a:endParaRPr lang="en-GB" altLang="ja-JP" sz="700" dirty="0">
                <a:latin typeface="Arial" charset="0"/>
                <a:cs typeface="Arial" charset="0"/>
              </a:endParaRPr>
            </a:p>
          </p:txBody>
        </p:sp>
        <p:sp>
          <p:nvSpPr>
            <p:cNvPr id="16" name="テキスト ボックス 14"/>
            <p:cNvSpPr txBox="1">
              <a:spLocks noChangeArrowheads="1"/>
            </p:cNvSpPr>
            <p:nvPr/>
          </p:nvSpPr>
          <p:spPr bwMode="auto">
            <a:xfrm rot="16200000">
              <a:off x="239647" y="1606292"/>
              <a:ext cx="414967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GB" altLang="ja-JP" sz="700" dirty="0" smtClean="0">
                  <a:latin typeface="Arial" charset="0"/>
                  <a:cs typeface="Arial" charset="0"/>
                </a:rPr>
                <a:t>0.</a:t>
              </a:r>
              <a:r>
                <a:rPr lang="en-US" altLang="ja-JP" sz="700" dirty="0">
                  <a:latin typeface="Arial" charset="0"/>
                  <a:cs typeface="Arial" charset="0"/>
                </a:rPr>
                <a:t>5</a:t>
              </a:r>
              <a:r>
                <a:rPr lang="en-GB" altLang="ja-JP" sz="700" dirty="0" smtClean="0">
                  <a:latin typeface="Arial" charset="0"/>
                  <a:cs typeface="Arial" charset="0"/>
                </a:rPr>
                <a:t> </a:t>
              </a:r>
              <a:endParaRPr lang="en-GB" altLang="ja-JP" sz="700" dirty="0">
                <a:latin typeface="Arial" charset="0"/>
                <a:cs typeface="Arial" charset="0"/>
              </a:endParaRPr>
            </a:p>
          </p:txBody>
        </p:sp>
        <p:sp>
          <p:nvSpPr>
            <p:cNvPr id="17" name="テキスト ボックス 14"/>
            <p:cNvSpPr txBox="1">
              <a:spLocks noChangeArrowheads="1"/>
            </p:cNvSpPr>
            <p:nvPr/>
          </p:nvSpPr>
          <p:spPr bwMode="auto">
            <a:xfrm rot="16200000">
              <a:off x="239817" y="990768"/>
              <a:ext cx="414967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GB" altLang="ja-JP" sz="700" dirty="0" smtClean="0">
                  <a:latin typeface="Arial" charset="0"/>
                  <a:cs typeface="Arial" charset="0"/>
                </a:rPr>
                <a:t>1.</a:t>
              </a:r>
              <a:r>
                <a:rPr lang="en-US" altLang="ja-JP" sz="700" dirty="0" smtClean="0">
                  <a:latin typeface="Arial" charset="0"/>
                  <a:cs typeface="Arial" charset="0"/>
                </a:rPr>
                <a:t>0</a:t>
              </a:r>
              <a:r>
                <a:rPr lang="en-GB" altLang="ja-JP" sz="700" dirty="0" smtClean="0">
                  <a:latin typeface="Arial" charset="0"/>
                  <a:cs typeface="Arial" charset="0"/>
                </a:rPr>
                <a:t> </a:t>
              </a:r>
              <a:endParaRPr lang="en-GB" altLang="ja-JP" sz="700" dirty="0">
                <a:latin typeface="Arial" charset="0"/>
                <a:cs typeface="Arial" charset="0"/>
              </a:endParaRPr>
            </a:p>
          </p:txBody>
        </p:sp>
        <p:sp>
          <p:nvSpPr>
            <p:cNvPr id="18" name="テキスト ボックス 14"/>
            <p:cNvSpPr txBox="1">
              <a:spLocks noChangeArrowheads="1"/>
            </p:cNvSpPr>
            <p:nvPr/>
          </p:nvSpPr>
          <p:spPr bwMode="auto">
            <a:xfrm rot="16200000">
              <a:off x="239818" y="375462"/>
              <a:ext cx="414967" cy="200055"/>
            </a:xfrm>
            <a:prstGeom prst="rect">
              <a:avLst/>
            </a:prstGeom>
            <a:noFill/>
            <a:ln>
              <a:noFill/>
            </a:ln>
            <a:extLst/>
          </p:spPr>
          <p:txBody>
            <a:bodyPr>
              <a:spAutoFit/>
            </a:bodyPr>
            <a:lstStyle>
              <a:lvl1pPr>
                <a:defRPr kumimoji="1" sz="3200">
                  <a:solidFill>
                    <a:schemeClr val="tx1"/>
                  </a:solidFill>
                  <a:latin typeface="Calibri" charset="0"/>
                  <a:ea typeface="ＭＳ Ｐゴシック" charset="0"/>
                  <a:cs typeface="ＭＳ Ｐゴシック" charset="0"/>
                </a:defRPr>
              </a:lvl1pPr>
              <a:lvl2pPr>
                <a:defRPr kumimoji="1" sz="28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2pPr>
              <a:lvl3pPr>
                <a:defRPr kumimoji="1" sz="24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3pPr>
              <a:lvl4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4pPr>
              <a:lvl5pPr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5pPr>
              <a:lvl6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6pPr>
              <a:lvl7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7pPr>
              <a:lvl8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8pPr>
              <a:lvl9pPr eaLnBrk="0" fontAlgn="base" hangingPunct="0">
                <a:spcAft>
                  <a:spcPct val="0"/>
                </a:spcAft>
                <a:buFont typeface="Arial" charset="0"/>
                <a:buChar char="»"/>
                <a:defRPr kumimoji="1" sz="2000">
                  <a:solidFill>
                    <a:schemeClr val="tx1"/>
                  </a:solidFill>
                  <a:latin typeface="Calibri" charset="0"/>
                  <a:ea typeface="ＭＳ Ｐゴシック" charset="0"/>
                </a:defRPr>
              </a:lvl9pPr>
            </a:lstStyle>
            <a:p>
              <a:pPr algn="ctr"/>
              <a:r>
                <a:rPr lang="en-GB" altLang="ja-JP" sz="700" dirty="0" smtClean="0">
                  <a:latin typeface="Arial" charset="0"/>
                  <a:cs typeface="Arial" charset="0"/>
                </a:rPr>
                <a:t>1.</a:t>
              </a:r>
              <a:r>
                <a:rPr lang="en-US" altLang="ja-JP" sz="700" dirty="0">
                  <a:latin typeface="Arial" charset="0"/>
                  <a:cs typeface="Arial" charset="0"/>
                </a:rPr>
                <a:t>5</a:t>
              </a:r>
              <a:r>
                <a:rPr lang="en-GB" altLang="ja-JP" sz="700" dirty="0" smtClean="0">
                  <a:latin typeface="Arial" charset="0"/>
                  <a:cs typeface="Arial" charset="0"/>
                </a:rPr>
                <a:t> </a:t>
              </a:r>
              <a:endParaRPr lang="en-GB" altLang="ja-JP" sz="700" dirty="0">
                <a:latin typeface="Arial" charset="0"/>
                <a:cs typeface="Arial" charset="0"/>
              </a:endParaRPr>
            </a:p>
          </p:txBody>
        </p:sp>
      </p:grpSp>
      <p:sp>
        <p:nvSpPr>
          <p:cNvPr id="24" name="Rectangle 36"/>
          <p:cNvSpPr/>
          <p:nvPr/>
        </p:nvSpPr>
        <p:spPr>
          <a:xfrm>
            <a:off x="6018827" y="685284"/>
            <a:ext cx="147286" cy="170555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37"/>
          <p:cNvSpPr/>
          <p:nvPr/>
        </p:nvSpPr>
        <p:spPr>
          <a:xfrm>
            <a:off x="6166113" y="2435991"/>
            <a:ext cx="2281492" cy="280107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6" name="テキスト ボックス 46"/>
          <p:cNvSpPr txBox="1">
            <a:spLocks noChangeArrowheads="1"/>
          </p:cNvSpPr>
          <p:nvPr/>
        </p:nvSpPr>
        <p:spPr bwMode="auto">
          <a:xfrm>
            <a:off x="6080438" y="2629028"/>
            <a:ext cx="248988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1400" dirty="0">
                <a:latin typeface="Arial"/>
                <a:cs typeface="Arial"/>
              </a:rPr>
              <a:t>Observed expression (log10)</a:t>
            </a:r>
          </a:p>
        </p:txBody>
      </p:sp>
      <p:sp>
        <p:nvSpPr>
          <p:cNvPr id="27" name="テキスト ボックス 14"/>
          <p:cNvSpPr txBox="1">
            <a:spLocks noChangeArrowheads="1"/>
          </p:cNvSpPr>
          <p:nvPr/>
        </p:nvSpPr>
        <p:spPr bwMode="auto">
          <a:xfrm>
            <a:off x="6107058" y="2468911"/>
            <a:ext cx="414967" cy="25203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700" dirty="0" smtClean="0">
                <a:latin typeface="Arial" charset="0"/>
                <a:cs typeface="Arial" charset="0"/>
              </a:rPr>
              <a:t>0.</a:t>
            </a:r>
            <a:r>
              <a:rPr lang="en-US" altLang="ja-JP" sz="700" dirty="0" smtClean="0">
                <a:latin typeface="Arial" charset="0"/>
                <a:cs typeface="Arial" charset="0"/>
              </a:rPr>
              <a:t>0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28" name="テキスト ボックス 14"/>
          <p:cNvSpPr txBox="1">
            <a:spLocks noChangeArrowheads="1"/>
          </p:cNvSpPr>
          <p:nvPr/>
        </p:nvSpPr>
        <p:spPr bwMode="auto">
          <a:xfrm>
            <a:off x="6679997" y="2468911"/>
            <a:ext cx="414967" cy="25203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700" dirty="0" smtClean="0">
                <a:latin typeface="Arial" charset="0"/>
                <a:cs typeface="Arial" charset="0"/>
              </a:rPr>
              <a:t>0.</a:t>
            </a:r>
            <a:r>
              <a:rPr lang="ja-JP" altLang="ja-JP" sz="700" dirty="0" smtClean="0">
                <a:latin typeface="Arial" charset="0"/>
                <a:cs typeface="Arial" charset="0"/>
              </a:rPr>
              <a:t>5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29" name="テキスト ボックス 14"/>
          <p:cNvSpPr txBox="1">
            <a:spLocks noChangeArrowheads="1"/>
          </p:cNvSpPr>
          <p:nvPr/>
        </p:nvSpPr>
        <p:spPr bwMode="auto">
          <a:xfrm>
            <a:off x="7249721" y="2468911"/>
            <a:ext cx="414967" cy="25203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ja-JP" altLang="ja-JP" sz="700" dirty="0" smtClean="0">
                <a:latin typeface="Arial" charset="0"/>
                <a:cs typeface="Arial" charset="0"/>
              </a:rPr>
              <a:t>1</a:t>
            </a:r>
            <a:r>
              <a:rPr lang="en-US" altLang="ja-JP" sz="700" dirty="0" smtClean="0">
                <a:latin typeface="Arial" charset="0"/>
                <a:cs typeface="Arial" charset="0"/>
              </a:rPr>
              <a:t>.0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30" name="テキスト ボックス 14"/>
          <p:cNvSpPr txBox="1">
            <a:spLocks noChangeArrowheads="1"/>
          </p:cNvSpPr>
          <p:nvPr/>
        </p:nvSpPr>
        <p:spPr bwMode="auto">
          <a:xfrm>
            <a:off x="7823639" y="2466486"/>
            <a:ext cx="414967" cy="252038"/>
          </a:xfrm>
          <a:prstGeom prst="rect">
            <a:avLst/>
          </a:prstGeom>
          <a:solidFill>
            <a:srgbClr val="FFFFFF"/>
          </a:solidFill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ja-JP" altLang="ja-JP" sz="700" dirty="0" smtClean="0">
                <a:latin typeface="Arial" charset="0"/>
                <a:cs typeface="Arial" charset="0"/>
              </a:rPr>
              <a:t>1</a:t>
            </a:r>
            <a:r>
              <a:rPr lang="en-US" altLang="ja-JP" sz="700" dirty="0" smtClean="0">
                <a:latin typeface="Arial" charset="0"/>
                <a:cs typeface="Arial" charset="0"/>
              </a:rPr>
              <a:t>.5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31" name="テキスト ボックス 14"/>
          <p:cNvSpPr txBox="1">
            <a:spLocks noChangeArrowheads="1"/>
          </p:cNvSpPr>
          <p:nvPr/>
        </p:nvSpPr>
        <p:spPr bwMode="auto">
          <a:xfrm rot="16200000">
            <a:off x="5887195" y="2220057"/>
            <a:ext cx="414967" cy="20005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700" dirty="0" smtClean="0">
                <a:latin typeface="Arial" charset="0"/>
                <a:cs typeface="Arial" charset="0"/>
              </a:rPr>
              <a:t>0.</a:t>
            </a:r>
            <a:r>
              <a:rPr lang="en-US" altLang="ja-JP" sz="700" dirty="0" smtClean="0">
                <a:latin typeface="Arial" charset="0"/>
                <a:cs typeface="Arial" charset="0"/>
              </a:rPr>
              <a:t>0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32" name="テキスト ボックス 14"/>
          <p:cNvSpPr txBox="1">
            <a:spLocks noChangeArrowheads="1"/>
          </p:cNvSpPr>
          <p:nvPr/>
        </p:nvSpPr>
        <p:spPr bwMode="auto">
          <a:xfrm rot="16200000">
            <a:off x="5896398" y="1700623"/>
            <a:ext cx="414967" cy="20005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700" dirty="0" smtClean="0">
                <a:latin typeface="Arial" charset="0"/>
                <a:cs typeface="Arial" charset="0"/>
              </a:rPr>
              <a:t>0.</a:t>
            </a:r>
            <a:r>
              <a:rPr lang="en-US" altLang="ja-JP" sz="700" dirty="0">
                <a:latin typeface="Arial" charset="0"/>
                <a:cs typeface="Arial" charset="0"/>
              </a:rPr>
              <a:t>5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33" name="テキスト ボックス 14"/>
          <p:cNvSpPr txBox="1">
            <a:spLocks noChangeArrowheads="1"/>
          </p:cNvSpPr>
          <p:nvPr/>
        </p:nvSpPr>
        <p:spPr bwMode="auto">
          <a:xfrm rot="16200000">
            <a:off x="5896568" y="1167917"/>
            <a:ext cx="414967" cy="20005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700" dirty="0" smtClean="0">
                <a:latin typeface="Arial" charset="0"/>
                <a:cs typeface="Arial" charset="0"/>
              </a:rPr>
              <a:t>1.</a:t>
            </a:r>
            <a:r>
              <a:rPr lang="en-US" altLang="ja-JP" sz="700" dirty="0" smtClean="0">
                <a:latin typeface="Arial" charset="0"/>
                <a:cs typeface="Arial" charset="0"/>
              </a:rPr>
              <a:t>0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34" name="テキスト ボックス 14"/>
          <p:cNvSpPr txBox="1">
            <a:spLocks noChangeArrowheads="1"/>
          </p:cNvSpPr>
          <p:nvPr/>
        </p:nvSpPr>
        <p:spPr bwMode="auto">
          <a:xfrm rot="16200000">
            <a:off x="5896569" y="663035"/>
            <a:ext cx="414967" cy="200055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700" dirty="0" smtClean="0">
                <a:latin typeface="Arial" charset="0"/>
                <a:cs typeface="Arial" charset="0"/>
              </a:rPr>
              <a:t>1.</a:t>
            </a:r>
            <a:r>
              <a:rPr lang="en-US" altLang="ja-JP" sz="700" dirty="0">
                <a:latin typeface="Arial" charset="0"/>
                <a:cs typeface="Arial" charset="0"/>
              </a:rPr>
              <a:t>5</a:t>
            </a:r>
            <a:r>
              <a:rPr lang="en-GB" altLang="ja-JP" sz="700" dirty="0" smtClean="0">
                <a:latin typeface="Arial" charset="0"/>
                <a:cs typeface="Arial" charset="0"/>
              </a:rPr>
              <a:t> </a:t>
            </a:r>
            <a:endParaRPr lang="en-GB" altLang="ja-JP" sz="700" dirty="0">
              <a:latin typeface="Arial" charset="0"/>
              <a:cs typeface="Arial" charset="0"/>
            </a:endParaRPr>
          </a:p>
        </p:txBody>
      </p:sp>
      <p:sp>
        <p:nvSpPr>
          <p:cNvPr id="35" name="テキスト ボックス 34"/>
          <p:cNvSpPr txBox="1">
            <a:spLocks noChangeArrowheads="1"/>
          </p:cNvSpPr>
          <p:nvPr/>
        </p:nvSpPr>
        <p:spPr bwMode="auto">
          <a:xfrm rot="16200000">
            <a:off x="1989592" y="4695815"/>
            <a:ext cx="242010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1400" dirty="0">
                <a:latin typeface="Arial"/>
                <a:cs typeface="Arial"/>
              </a:rPr>
              <a:t>Predicted expression(log10)</a:t>
            </a:r>
          </a:p>
        </p:txBody>
      </p:sp>
      <p:sp>
        <p:nvSpPr>
          <p:cNvPr id="36" name="テキスト ボックス 46"/>
          <p:cNvSpPr txBox="1">
            <a:spLocks noChangeArrowheads="1"/>
          </p:cNvSpPr>
          <p:nvPr/>
        </p:nvSpPr>
        <p:spPr bwMode="auto">
          <a:xfrm>
            <a:off x="3435762" y="6063965"/>
            <a:ext cx="2489884" cy="30777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kumimoji="1" sz="3200">
                <a:solidFill>
                  <a:schemeClr val="tx1"/>
                </a:solidFill>
                <a:latin typeface="Calibri" charset="0"/>
                <a:ea typeface="ＭＳ Ｐゴシック" charset="0"/>
                <a:cs typeface="ＭＳ Ｐゴシック" charset="0"/>
              </a:defRPr>
            </a:lvl1pPr>
            <a:lvl2pPr>
              <a:defRPr kumimoji="1" sz="28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2pPr>
            <a:lvl3pPr>
              <a:defRPr kumimoji="1" sz="24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3pPr>
            <a:lvl4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4pPr>
            <a:lvl5pPr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5pPr>
            <a:lvl6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6pPr>
            <a:lvl7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7pPr>
            <a:lvl8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8pPr>
            <a:lvl9pPr eaLnBrk="0" fontAlgn="base" hangingPunct="0">
              <a:spcAft>
                <a:spcPct val="0"/>
              </a:spcAft>
              <a:buFont typeface="Arial" charset="0"/>
              <a:buChar char="»"/>
              <a:defRPr kumimoji="1" sz="2000">
                <a:solidFill>
                  <a:schemeClr val="tx1"/>
                </a:solidFill>
                <a:latin typeface="Calibri" charset="0"/>
                <a:ea typeface="ＭＳ Ｐゴシック" charset="0"/>
              </a:defRPr>
            </a:lvl9pPr>
          </a:lstStyle>
          <a:p>
            <a:pPr algn="ctr"/>
            <a:r>
              <a:rPr lang="en-GB" altLang="ja-JP" sz="1400" dirty="0">
                <a:latin typeface="Arial"/>
                <a:cs typeface="Arial"/>
              </a:rPr>
              <a:t>Observed expression (log10)</a:t>
            </a:r>
          </a:p>
        </p:txBody>
      </p:sp>
      <p:sp>
        <p:nvSpPr>
          <p:cNvPr id="37" name="テキスト ボックス 2"/>
          <p:cNvSpPr txBox="1">
            <a:spLocks noChangeArrowheads="1"/>
          </p:cNvSpPr>
          <p:nvPr/>
        </p:nvSpPr>
        <p:spPr bwMode="auto">
          <a:xfrm>
            <a:off x="6732588" y="6480175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</a:t>
            </a:r>
            <a:r>
              <a:rPr lang="en-US" altLang="ja-JP" sz="1600" dirty="0" smtClean="0">
                <a:latin typeface="Times New Roman" charset="0"/>
                <a:cs typeface="Times New Roman" charset="0"/>
              </a:rPr>
              <a:t>3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323931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グラフ 1"/>
          <p:cNvGraphicFramePr>
            <a:graphicFrameLocks/>
          </p:cNvGraphicFramePr>
          <p:nvPr/>
        </p:nvGraphicFramePr>
        <p:xfrm>
          <a:off x="539552" y="476672"/>
          <a:ext cx="2497207" cy="28271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7410" name="テキスト ボックス 2"/>
          <p:cNvSpPr txBox="1">
            <a:spLocks noChangeArrowheads="1"/>
          </p:cNvSpPr>
          <p:nvPr/>
        </p:nvSpPr>
        <p:spPr bwMode="auto">
          <a:xfrm>
            <a:off x="6732588" y="6480175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4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pic>
        <p:nvPicPr>
          <p:cNvPr id="17411" name="Picture 3" descr="E:\imamachi\R\2013-10-10_hg19_UPF1_HIC1_decay_curve\result\HIC1_decay.pn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738" y="476250"/>
            <a:ext cx="2787650" cy="2782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2" name="テキスト ボックス 1"/>
          <p:cNvSpPr txBox="1">
            <a:spLocks noChangeArrowheads="1"/>
          </p:cNvSpPr>
          <p:nvPr/>
        </p:nvSpPr>
        <p:spPr bwMode="auto">
          <a:xfrm>
            <a:off x="3995738" y="441325"/>
            <a:ext cx="3254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 b="1">
                <a:cs typeface="Arial" charset="0"/>
              </a:rPr>
              <a:t>b</a:t>
            </a:r>
          </a:p>
        </p:txBody>
      </p:sp>
      <p:pic>
        <p:nvPicPr>
          <p:cNvPr id="17413" name="Picture 4" descr="E:\imamachi\R\2013-10-10_hg19_UPF1_HIC1_decay_curve\result\ZNF783.pn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7325" y="3384550"/>
            <a:ext cx="2786063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7414" name="テキスト ボックス 1"/>
          <p:cNvSpPr txBox="1">
            <a:spLocks noChangeArrowheads="1"/>
          </p:cNvSpPr>
          <p:nvPr/>
        </p:nvSpPr>
        <p:spPr bwMode="auto">
          <a:xfrm>
            <a:off x="4699000" y="460375"/>
            <a:ext cx="1420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800" b="1" i="1"/>
              <a:t>HIC1</a:t>
            </a:r>
            <a:endParaRPr lang="ja-JP" altLang="en-US" sz="1800" b="1" i="1"/>
          </a:p>
        </p:txBody>
      </p:sp>
      <p:sp>
        <p:nvSpPr>
          <p:cNvPr id="17415" name="テキスト ボックス 7"/>
          <p:cNvSpPr txBox="1">
            <a:spLocks noChangeArrowheads="1"/>
          </p:cNvSpPr>
          <p:nvPr/>
        </p:nvSpPr>
        <p:spPr bwMode="auto">
          <a:xfrm>
            <a:off x="4699000" y="3413125"/>
            <a:ext cx="142081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US" altLang="ja-JP" sz="1800" b="1" i="1"/>
              <a:t>ZNF783</a:t>
            </a:r>
            <a:endParaRPr lang="ja-JP" altLang="en-US" sz="1800" b="1" i="1"/>
          </a:p>
        </p:txBody>
      </p:sp>
      <p:sp>
        <p:nvSpPr>
          <p:cNvPr id="17416" name="テキスト ボックス 59"/>
          <p:cNvSpPr txBox="1">
            <a:spLocks noChangeArrowheads="1"/>
          </p:cNvSpPr>
          <p:nvPr/>
        </p:nvSpPr>
        <p:spPr bwMode="auto">
          <a:xfrm rot="-5400000">
            <a:off x="3182938" y="1714500"/>
            <a:ext cx="1931988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200">
                <a:cs typeface="Arial" charset="0"/>
              </a:rPr>
              <a:t>Remaining transcripts (%)</a:t>
            </a:r>
          </a:p>
        </p:txBody>
      </p:sp>
      <p:sp>
        <p:nvSpPr>
          <p:cNvPr id="17417" name="テキスト ボックス 61"/>
          <p:cNvSpPr txBox="1">
            <a:spLocks noChangeArrowheads="1"/>
          </p:cNvSpPr>
          <p:nvPr/>
        </p:nvSpPr>
        <p:spPr bwMode="auto">
          <a:xfrm>
            <a:off x="4927600" y="2940050"/>
            <a:ext cx="1109663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200" b="1">
                <a:cs typeface="Arial" charset="0"/>
              </a:rPr>
              <a:t>Time (hours)</a:t>
            </a:r>
          </a:p>
        </p:txBody>
      </p:sp>
      <p:sp>
        <p:nvSpPr>
          <p:cNvPr id="17418" name="テキスト ボックス 59"/>
          <p:cNvSpPr txBox="1">
            <a:spLocks noChangeArrowheads="1"/>
          </p:cNvSpPr>
          <p:nvPr/>
        </p:nvSpPr>
        <p:spPr bwMode="auto">
          <a:xfrm rot="-5400000">
            <a:off x="3060700" y="4610100"/>
            <a:ext cx="1931988" cy="274638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200">
                <a:cs typeface="Arial" charset="0"/>
              </a:rPr>
              <a:t>Remaining transcripts (%)</a:t>
            </a:r>
          </a:p>
        </p:txBody>
      </p:sp>
      <p:sp>
        <p:nvSpPr>
          <p:cNvPr id="17419" name="テキスト ボックス 61"/>
          <p:cNvSpPr txBox="1">
            <a:spLocks noChangeArrowheads="1"/>
          </p:cNvSpPr>
          <p:nvPr/>
        </p:nvSpPr>
        <p:spPr bwMode="auto">
          <a:xfrm>
            <a:off x="4951413" y="5891213"/>
            <a:ext cx="1108075" cy="274637"/>
          </a:xfrm>
          <a:prstGeom prst="rect">
            <a:avLst/>
          </a:pr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algn="ctr" eaLnBrk="1" hangingPunct="1"/>
            <a:r>
              <a:rPr lang="en-GB" altLang="ja-JP" sz="1200" b="1">
                <a:cs typeface="Arial" charset="0"/>
              </a:rPr>
              <a:t>Time (hours)</a:t>
            </a:r>
          </a:p>
        </p:txBody>
      </p:sp>
      <p:sp>
        <p:nvSpPr>
          <p:cNvPr id="17420" name="テキスト ボックス 1"/>
          <p:cNvSpPr txBox="1">
            <a:spLocks noChangeArrowheads="1"/>
          </p:cNvSpPr>
          <p:nvPr/>
        </p:nvSpPr>
        <p:spPr bwMode="auto">
          <a:xfrm>
            <a:off x="250825" y="476250"/>
            <a:ext cx="314325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 b="1">
                <a:cs typeface="Arial" charset="0"/>
              </a:rPr>
              <a:t>a</a:t>
            </a:r>
          </a:p>
        </p:txBody>
      </p:sp>
      <p:sp>
        <p:nvSpPr>
          <p:cNvPr id="17421" name="テキスト ボックス 1"/>
          <p:cNvSpPr txBox="1">
            <a:spLocks noChangeArrowheads="1"/>
          </p:cNvSpPr>
          <p:nvPr/>
        </p:nvSpPr>
        <p:spPr bwMode="auto">
          <a:xfrm>
            <a:off x="3995738" y="3213100"/>
            <a:ext cx="312737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GB" altLang="ja-JP" sz="1800" b="1">
                <a:cs typeface="Arial" charset="0"/>
              </a:rPr>
              <a:t>c</a:t>
            </a: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テキスト ボックス 3"/>
          <p:cNvSpPr txBox="1">
            <a:spLocks noChangeArrowheads="1"/>
          </p:cNvSpPr>
          <p:nvPr/>
        </p:nvSpPr>
        <p:spPr bwMode="auto">
          <a:xfrm>
            <a:off x="250825" y="107950"/>
            <a:ext cx="296863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800" b="1">
                <a:latin typeface="Calibri" charset="0"/>
              </a:rPr>
              <a:t>a</a:t>
            </a:r>
            <a:endParaRPr lang="ja-JP" altLang="en-US" sz="1800" b="1">
              <a:latin typeface="Calibri" charset="0"/>
            </a:endParaRPr>
          </a:p>
        </p:txBody>
      </p:sp>
      <p:sp>
        <p:nvSpPr>
          <p:cNvPr id="21506" name="テキスト ボックス 4"/>
          <p:cNvSpPr txBox="1">
            <a:spLocks noChangeArrowheads="1"/>
          </p:cNvSpPr>
          <p:nvPr/>
        </p:nvSpPr>
        <p:spPr bwMode="auto">
          <a:xfrm>
            <a:off x="6972300" y="6519863"/>
            <a:ext cx="2167781" cy="33855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2pPr>
            <a:lvl3pPr marL="11430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3pPr>
            <a:lvl4pPr marL="16002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4pPr>
            <a:lvl5pPr marL="2057400" indent="-228600" eaLnBrk="0" hangingPunct="0"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ＭＳ Ｐゴシック" charset="0"/>
              </a:defRPr>
            </a:lvl9pPr>
          </a:lstStyle>
          <a:p>
            <a:pPr eaLnBrk="1" hangingPunct="1"/>
            <a:r>
              <a:rPr lang="en-US" altLang="ja-JP" sz="1600" dirty="0">
                <a:latin typeface="Times New Roman" charset="0"/>
                <a:cs typeface="Times New Roman" charset="0"/>
              </a:rPr>
              <a:t>Supplementary Figure 5</a:t>
            </a:r>
            <a:endParaRPr lang="en-US" altLang="ja-JP" sz="1600" b="1" dirty="0">
              <a:solidFill>
                <a:srgbClr val="FF0000"/>
              </a:solidFill>
              <a:latin typeface="Times New Roman" charset="0"/>
              <a:cs typeface="Times New Roman" charset="0"/>
            </a:endParaRPr>
          </a:p>
        </p:txBody>
      </p:sp>
      <p:graphicFrame>
        <p:nvGraphicFramePr>
          <p:cNvPr id="6" name="表 5"/>
          <p:cNvGraphicFramePr>
            <a:graphicFrameLocks noGrp="1"/>
          </p:cNvGraphicFramePr>
          <p:nvPr/>
        </p:nvGraphicFramePr>
        <p:xfrm>
          <a:off x="611188" y="44450"/>
          <a:ext cx="8281987" cy="6546859"/>
        </p:xfrm>
        <a:graphic>
          <a:graphicData uri="http://schemas.openxmlformats.org/drawingml/2006/table">
            <a:tbl>
              <a:tblPr/>
              <a:tblGrid>
                <a:gridCol w="1014412"/>
                <a:gridCol w="1354138"/>
                <a:gridCol w="5067300"/>
                <a:gridCol w="846137"/>
              </a:tblGrid>
              <a:tr h="173033"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Cell type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Experimental factors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URL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1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Laboratory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GM12878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ftp://hgdownload.cse.ucsc.edu/goldenPath/hg19/encodeDCC/wgEncodeBroadHistone/wgEncodeBroadHistoneGm12878H3k04me3StdPkV2.broadPeak.gz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ftp://hgdownload.cse.ucsc.edu/goldenPath/hg19/encodeDCC/wgEncodeOpenChromChip/wgEncodeOpenChromChipGm12878Pol2Pk.narrowPeak.gz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UT-A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ftp://hgdownload.cse.ucsc.edu/goldenPath/hg19/encodeDCC/wgEncodeBroadHistone/wgEncodeBroadHistoneGm12878H3k36me3StdPk.broadPeak.gz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H1-hESC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ftp://hgdownload.cse.ucsc.edu/goldenPath/hg19/encodeDCC/wgEncodeBroadHistone/wgEncodeBroadHistoneH1hescH3k4me3StdPk.broadPeak.gz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ftp://hgdownload.cse.ucsc.edu/goldenPath/hg19/encodeDCC/wgEncodeOpenChromChip/wgEncodeOpenChromChipH1hescPol2Pk.narrowPeak.gz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UT-A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ftp://hgdownload.cse.ucsc.edu/goldenPath/hg19/encodeDCC/wgEncodeBroadHistone/wgEncodeBroadHistoneH1hescH3k36me3StdPk.broadPeak.gz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K562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ftp://hgdownload.cse.ucsc.edu/goldenPath/hg19/encodeDCC/wgEncodeBroadHistone/wgEncodeBroadHistoneK562H3k4me3StdPk.broadPeak.gz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ftp://hgdownload.cse.ucsc.edu/goldenPath/hg19/encodeDCC/wgEncodeBroadHistone/wgEncodeBroadHistoneK562Pol2bStdPk.broadPeak.gz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ftp://hgdownload.cse.ucsc.edu/goldenPath/hg19/encodeDCC/wgEncodeBroadHistone/wgEncodeBroadHistoneK562H3k36me3StdPk.broadPeak.gz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HepG2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ftp://hgdownload.cse.ucsc.edu/goldenPath/hg19/encodeDCC/wgEncodeBroadHistone/wgEncodeBroadHistoneHepg2H3k04me1StdPk.broadPeak.gz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ftp://hgdownload.cse.ucsc.edu/goldenPath/hg19/encodeDCC/wgEncodeOpenChromChip/wgEncodeOpenChromChipHepg2Pol2Pk.narrowPeak.gz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UT-A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ftp://hgdownload.cse.ucsc.edu/goldenPath/hg19/encodeDCC/wgEncodeBroadHistone/wgEncodeBroadHistoneHepg2H3k36me3StdPk.broadPeak.gz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HUVEC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ftp://hgdownload.cse.ucsc.edu/goldenPath/hg19/encodeDCC/wgEncodeBroadHistone/wgEncodeBroadHistoneHuvecH3k4me3StdPk.broadPeak.gz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ftp://hgdownload.cse.ucsc.edu/goldenPath/hg19/encodeDCC/wgEncodeBroadHistone/wgEncodeBroadHistoneHuvecPol2bStdPk.broadPeak.gz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ftp://hgdownload.cse.ucsc.edu/goldenPath/hg19/encodeDCC/wgEncodeBroadHistone/wgEncodeBroadHistoneHuvecH3k36me3StdPk.broadPeak.gz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MCF-7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ftp://hgdownload.cse.ucsc.edu/goldenPath/hg19/encodeDCC/wgEncodeUwHistone/wgEncodeUwHistoneMcf7H3k4me3StdPkRep1.narrowPeak.gz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USC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ftp://hgdownload.cse.ucsc.edu/goldenPath/hg19/encodeDCC/wgEncodeOpenChromChip/wgEncodeOpenChromChipMcf7Pol2PkRep1.narrowPeak.gz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UT-A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ftp://hgdownload.cse.ucsc.edu/goldenPath/hg19/encodeDCC/wgEncodeSydhHistone/wgEncodeSydhHistoneMcf7H3k36me3bUcdPk.narrowPeak.gz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USC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NHEK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ftp://hgdownload.cse.ucsc.edu/goldenPath/hg19/encodeDCC/wgEncodeBroadHistone/wgEncodeBroadHistoneNhekH3k4me3StdPk.broadPeak.gz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9393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ftp://hgdownload.cse.ucsc.edu/goldenPath/hg19/encodeDCC/wgEncodeBroadHistone/wgEncodeBroadHistoneNhekPol2bStdPk.broadPeak.gz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27854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ftp://hgdownload.cse.ucsc.edu/goldenPath/hg19/encodeDCC/wgEncodeBroadHistone/wgEncodeBroadHistoneNhekH3k36me3StdPk.broadPeak.gz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Broad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3033">
                <a:tc rowSpan="3"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DLD-1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H3k4me3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http://dbtss.hgc.jp/cgi-bin/downloader2.cgi/DLD1_H3k4me3_peaks.xls.gz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DBTSS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8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Pol2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http://dbtss.hgc.jp/cgi-bin/downloader2.cgi/DLD1_Pol2_peaks.xls.gz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DBTSS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171864">
                <a:tc vMerge="1">
                  <a:txBody>
                    <a:bodyPr/>
                    <a:lstStyle/>
                    <a:p>
                      <a:endParaRPr lang="en-GB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H3k36me3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900" b="0" i="0" u="none" strike="noStrike" cap="none" normalizeH="0" baseline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http://dbtss.hgc.jp/cgi-bin/downloader2.cgi/DLD1_H3k36me3_peaks.xls.gz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en-US" altLang="ja-JP" sz="1100" b="0" i="0" u="none" strike="noStrike" cap="none" normalizeH="0" baseline="0" dirty="0">
                          <a:ln>
                            <a:noFill/>
                          </a:ln>
                          <a:solidFill>
                            <a:srgbClr val="000000"/>
                          </a:solidFill>
                          <a:effectLst/>
                          <a:latin typeface="Times New Roman" charset="0"/>
                          <a:ea typeface="ＭＳ Ｐゴシック" charset="0"/>
                          <a:cs typeface="ＭＳ Ｐゴシック" charset="0"/>
                        </a:rPr>
                        <a:t>DBTSS</a:t>
                      </a:r>
                    </a:p>
                  </a:txBody>
                  <a:tcPr marL="4224" marR="4224" marT="4224" marB="0" anchor="ctr" horzOverflow="overflow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ホワイト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Override1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2699</TotalTime>
  <Words>2350</Words>
  <Application>Microsoft Macintosh PowerPoint</Application>
  <PresentationFormat>画面に合わせる (4:3)</PresentationFormat>
  <Paragraphs>964</Paragraphs>
  <Slides>17</Slides>
  <Notes>9</Notes>
  <HiddenSlides>0</HiddenSlides>
  <MMClips>0</MMClips>
  <ScaleCrop>false</ScaleCrop>
  <HeadingPairs>
    <vt:vector size="6" baseType="variant">
      <vt:variant>
        <vt:lpstr>テーマ</vt:lpstr>
      </vt:variant>
      <vt:variant>
        <vt:i4>1</vt:i4>
      </vt:variant>
      <vt:variant>
        <vt:lpstr>埋め込まれた OLE サーバー</vt:lpstr>
      </vt:variant>
      <vt:variant>
        <vt:i4>2</vt:i4>
      </vt:variant>
      <vt:variant>
        <vt:lpstr>スライド タイトル</vt:lpstr>
      </vt:variant>
      <vt:variant>
        <vt:i4>17</vt:i4>
      </vt:variant>
    </vt:vector>
  </HeadingPairs>
  <TitlesOfParts>
    <vt:vector size="20" baseType="lpstr">
      <vt:lpstr>Office テーマ</vt:lpstr>
      <vt:lpstr>Document</vt:lpstr>
      <vt:lpstr>文書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todokoro</dc:creator>
  <cp:lastModifiedBy>Sho Maekawa</cp:lastModifiedBy>
  <cp:revision>160</cp:revision>
  <cp:lastPrinted>2013-11-22T21:27:05Z</cp:lastPrinted>
  <dcterms:created xsi:type="dcterms:W3CDTF">2013-08-14T06:16:53Z</dcterms:created>
  <dcterms:modified xsi:type="dcterms:W3CDTF">2014-12-11T02:30:33Z</dcterms:modified>
</cp:coreProperties>
</file>