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theme/themeOverride2.xml" ContentType="application/vnd.openxmlformats-officedocument.themeOverride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notesSlides/notesSlide2.xml" ContentType="application/vnd.openxmlformats-officedocument.presentationml.notesSlide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notesSlides/notesSlide3.xml" ContentType="application/vnd.openxmlformats-officedocument.presentationml.notesSlide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charts/chart10.xml" ContentType="application/vnd.openxmlformats-officedocument.drawingml.chart+xml"/>
  <Override PartName="/ppt/charts/chart11.xml" ContentType="application/vnd.openxmlformats-officedocument.drawingml.chart+xml"/>
  <Override PartName="/ppt/charts/chart12.xml" ContentType="application/vnd.openxmlformats-officedocument.drawingml.chart+xml"/>
  <Override PartName="/ppt/charts/chart13.xml" ContentType="application/vnd.openxmlformats-officedocument.drawingml.chart+xml"/>
  <Override PartName="/ppt/charts/chart14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5"/>
  </p:notesMasterIdLst>
  <p:sldIdLst>
    <p:sldId id="264" r:id="rId2"/>
    <p:sldId id="288" r:id="rId3"/>
    <p:sldId id="278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FFC33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084" autoAdjust="0"/>
    <p:restoredTop sz="94660"/>
  </p:normalViewPr>
  <p:slideViewPr>
    <p:cSldViewPr snapToGrid="0" snapToObjects="1">
      <p:cViewPr varScale="1">
        <p:scale>
          <a:sx n="125" d="100"/>
          <a:sy n="125" d="100"/>
        </p:scale>
        <p:origin x="-112" y="-3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notesMaster" Target="notesMasters/notesMaster1.xml"/><Relationship Id="rId6" Type="http://schemas.openxmlformats.org/officeDocument/2006/relationships/printerSettings" Target="printerSettings/printerSettings1.bin"/><Relationship Id="rId7" Type="http://schemas.openxmlformats.org/officeDocument/2006/relationships/presProps" Target="presProps.xml"/><Relationship Id="rId8" Type="http://schemas.openxmlformats.org/officeDocument/2006/relationships/viewProps" Target="viewProps.xml"/><Relationship Id="rId9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1.xml"/><Relationship Id="rId2" Type="http://schemas.openxmlformats.org/officeDocument/2006/relationships/oleObject" Target="Workbook5" TargetMode="External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oleObject" Target="Lexar:TP53%20ANALYSES:E2F1%20target%20workbook.xlsx" TargetMode="External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oleObject" Target="Workbook1" TargetMode="External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oleObject" Target="Workbook1" TargetMode="External"/></Relationships>
</file>

<file path=ppt/charts/_rels/chart13.xml.rels><?xml version="1.0" encoding="UTF-8" standalone="yes"?>
<Relationships xmlns="http://schemas.openxmlformats.org/package/2006/relationships"><Relationship Id="rId1" Type="http://schemas.openxmlformats.org/officeDocument/2006/relationships/oleObject" Target="Lexar:TP53%20ANALYSES:E2F1%20target%20workbook.xlsx" TargetMode="External"/></Relationships>
</file>

<file path=ppt/charts/_rels/chart14.xml.rels><?xml version="1.0" encoding="UTF-8" standalone="yes"?>
<Relationships xmlns="http://schemas.openxmlformats.org/package/2006/relationships"><Relationship Id="rId1" Type="http://schemas.openxmlformats.org/officeDocument/2006/relationships/oleObject" Target="Workbook2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2.xml"/><Relationship Id="rId2" Type="http://schemas.openxmlformats.org/officeDocument/2006/relationships/oleObject" Target="Workbook4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Workbook1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Workbook2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Workbook3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Lexar:TP53%20ANALYSES:PAN-CANCER%20TP53%20MANUSCRIPT:Liu%20RNAseq%20data:TP53%20RNAseq%20FINAL%20GRAPHS.xlsx" TargetMode="Externa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oleObject" Target="Lexar:TP53%20ANALYSES:PAN-CANCER%20TP53%20MANUSCRIPT:Liu%20RNAseq%20data:TP53%20RNAseq%20FINAL%20GRAPHS.xlsx" TargetMode="External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oleObject" Target="Lexar:TP53%20ANALYSES:TOP%20S%20PHASE-MITOSIS%20GENES%20IN%20P53%20MUT%20BRCA.xlsb" TargetMode="External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oleObject" Target="Lexar:TP53%20ANALYSES:E2F1%20target%20workbook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/>
      <c:barChart>
        <c:barDir val="bar"/>
        <c:grouping val="clustered"/>
        <c:varyColors val="0"/>
        <c:ser>
          <c:idx val="0"/>
          <c:order val="0"/>
          <c:spPr>
            <a:solidFill>
              <a:schemeClr val="tx1"/>
            </a:solidFill>
            <a:effectLst/>
          </c:spPr>
          <c:invertIfNegative val="0"/>
          <c:cat>
            <c:strRef>
              <c:f>Sheet1!$B$2:$B$11</c:f>
              <c:strCache>
                <c:ptCount val="10"/>
                <c:pt idx="0">
                  <c:v>EDA2R</c:v>
                </c:pt>
                <c:pt idx="1">
                  <c:v>TNFRSF10C</c:v>
                </c:pt>
                <c:pt idx="2">
                  <c:v>CYFIP2</c:v>
                </c:pt>
                <c:pt idx="3">
                  <c:v>RPS27L</c:v>
                </c:pt>
                <c:pt idx="4">
                  <c:v>XPC</c:v>
                </c:pt>
                <c:pt idx="5">
                  <c:v>BTG2</c:v>
                </c:pt>
                <c:pt idx="6">
                  <c:v>CCNG1</c:v>
                </c:pt>
                <c:pt idx="7">
                  <c:v>RRM2B</c:v>
                </c:pt>
                <c:pt idx="8">
                  <c:v>AEN</c:v>
                </c:pt>
                <c:pt idx="9">
                  <c:v>DUSP1</c:v>
                </c:pt>
              </c:strCache>
            </c:strRef>
          </c:cat>
          <c:val>
            <c:numRef>
              <c:f>Sheet1!$C$2:$C$11</c:f>
              <c:numCache>
                <c:formatCode>General</c:formatCode>
                <c:ptCount val="10"/>
                <c:pt idx="0">
                  <c:v>4.045657308110056</c:v>
                </c:pt>
                <c:pt idx="1">
                  <c:v>1.981626014431183</c:v>
                </c:pt>
                <c:pt idx="2">
                  <c:v>1.798487521845091</c:v>
                </c:pt>
                <c:pt idx="3">
                  <c:v>1.763388253394793</c:v>
                </c:pt>
                <c:pt idx="4">
                  <c:v>1.408936777579602</c:v>
                </c:pt>
                <c:pt idx="5">
                  <c:v>1.903074630956287</c:v>
                </c:pt>
                <c:pt idx="6">
                  <c:v>1.53227681661487</c:v>
                </c:pt>
                <c:pt idx="7">
                  <c:v>1.503758674804307</c:v>
                </c:pt>
                <c:pt idx="8">
                  <c:v>1.332018549443242</c:v>
                </c:pt>
                <c:pt idx="9">
                  <c:v>1.916439174313726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646812808"/>
        <c:axId val="646815816"/>
      </c:barChart>
      <c:catAx>
        <c:axId val="646812808"/>
        <c:scaling>
          <c:orientation val="maxMin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 sz="900" i="1">
                <a:latin typeface="Arial"/>
              </a:defRPr>
            </a:pPr>
            <a:endParaRPr lang="en-US"/>
          </a:p>
        </c:txPr>
        <c:crossAx val="646815816"/>
        <c:crosses val="autoZero"/>
        <c:auto val="1"/>
        <c:lblAlgn val="ctr"/>
        <c:lblOffset val="100"/>
        <c:noMultiLvlLbl val="0"/>
      </c:catAx>
      <c:valAx>
        <c:axId val="646815816"/>
        <c:scaling>
          <c:orientation val="minMax"/>
          <c:max val="4.0"/>
        </c:scaling>
        <c:delete val="0"/>
        <c:axPos val="t"/>
        <c:majorGridlines>
          <c:spPr>
            <a:ln>
              <a:solidFill>
                <a:schemeClr val="bg1">
                  <a:lumMod val="75000"/>
                </a:schemeClr>
              </a:solidFill>
            </a:ln>
          </c:spPr>
        </c:majorGridlines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>
                <a:latin typeface="Arial"/>
              </a:defRPr>
            </a:pPr>
            <a:endParaRPr lang="en-US"/>
          </a:p>
        </c:txPr>
        <c:crossAx val="646812808"/>
        <c:crosses val="autoZero"/>
        <c:crossBetween val="between"/>
        <c:majorUnit val="1.0"/>
      </c:valAx>
    </c:plotArea>
    <c:plotVisOnly val="1"/>
    <c:dispBlanksAs val="gap"/>
    <c:showDLblsOverMax val="0"/>
  </c:chart>
  <c:externalData r:id="rId2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/>
      <c:barChart>
        <c:barDir val="bar"/>
        <c:grouping val="clustered"/>
        <c:varyColors val="0"/>
        <c:ser>
          <c:idx val="0"/>
          <c:order val="0"/>
          <c:spPr>
            <a:solidFill>
              <a:srgbClr val="FF0000"/>
            </a:solidFill>
            <a:ln>
              <a:solidFill>
                <a:schemeClr val="tx1"/>
              </a:solidFill>
            </a:ln>
            <a:effectLst/>
          </c:spPr>
          <c:invertIfNegative val="0"/>
          <c:cat>
            <c:strRef>
              <c:f>Sheet1!$F$10:$F$19</c:f>
              <c:strCache>
                <c:ptCount val="10"/>
                <c:pt idx="0">
                  <c:v>CDC20</c:v>
                </c:pt>
                <c:pt idx="1">
                  <c:v>MCM10</c:v>
                </c:pt>
                <c:pt idx="2">
                  <c:v>E2F1</c:v>
                </c:pt>
                <c:pt idx="3">
                  <c:v>MYBL2</c:v>
                </c:pt>
                <c:pt idx="4">
                  <c:v>CDC45L</c:v>
                </c:pt>
                <c:pt idx="5">
                  <c:v>CDT1</c:v>
                </c:pt>
                <c:pt idx="6">
                  <c:v>PLK1</c:v>
                </c:pt>
                <c:pt idx="7">
                  <c:v>CCNA2</c:v>
                </c:pt>
                <c:pt idx="8">
                  <c:v>CLSPN</c:v>
                </c:pt>
                <c:pt idx="9">
                  <c:v>MCM4</c:v>
                </c:pt>
              </c:strCache>
            </c:strRef>
          </c:cat>
          <c:val>
            <c:numRef>
              <c:f>Sheet1!$G$10:$G$19</c:f>
              <c:numCache>
                <c:formatCode>General</c:formatCode>
                <c:ptCount val="10"/>
                <c:pt idx="0">
                  <c:v>2.48</c:v>
                </c:pt>
                <c:pt idx="1">
                  <c:v>2.3</c:v>
                </c:pt>
                <c:pt idx="2">
                  <c:v>2.25</c:v>
                </c:pt>
                <c:pt idx="3">
                  <c:v>2.27</c:v>
                </c:pt>
                <c:pt idx="4">
                  <c:v>2.2</c:v>
                </c:pt>
                <c:pt idx="5">
                  <c:v>2.24</c:v>
                </c:pt>
                <c:pt idx="6">
                  <c:v>2.33</c:v>
                </c:pt>
                <c:pt idx="7">
                  <c:v>2.2</c:v>
                </c:pt>
                <c:pt idx="8">
                  <c:v>2.08</c:v>
                </c:pt>
                <c:pt idx="9">
                  <c:v>2.27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644144184"/>
        <c:axId val="644147160"/>
      </c:barChart>
      <c:catAx>
        <c:axId val="644144184"/>
        <c:scaling>
          <c:orientation val="maxMin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 sz="900">
                <a:latin typeface="Arial"/>
              </a:defRPr>
            </a:pPr>
            <a:endParaRPr lang="en-US"/>
          </a:p>
        </c:txPr>
        <c:crossAx val="644147160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644147160"/>
        <c:scaling>
          <c:orientation val="minMax"/>
          <c:max val="2.5"/>
          <c:min val="0.0"/>
        </c:scaling>
        <c:delete val="0"/>
        <c:axPos val="t"/>
        <c:majorGridlines>
          <c:spPr>
            <a:ln>
              <a:solidFill>
                <a:schemeClr val="bg1">
                  <a:lumMod val="85000"/>
                </a:schemeClr>
              </a:solidFill>
            </a:ln>
          </c:spPr>
        </c:majorGridlines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000" baseline="0">
                <a:latin typeface="Arial"/>
              </a:defRPr>
            </a:pPr>
            <a:endParaRPr lang="en-US"/>
          </a:p>
        </c:txPr>
        <c:crossAx val="644144184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tx1"/>
            </a:solidFill>
            <a:effectLst/>
          </c:spPr>
          <c:invertIfNegative val="0"/>
          <c:val>
            <c:numRef>
              <c:f>Sheet1!$B$51:$B$85</c:f>
              <c:numCache>
                <c:formatCode>General</c:formatCode>
                <c:ptCount val="35"/>
                <c:pt idx="0">
                  <c:v>16.0</c:v>
                </c:pt>
                <c:pt idx="1">
                  <c:v>2.0</c:v>
                </c:pt>
                <c:pt idx="2">
                  <c:v>0.0</c:v>
                </c:pt>
                <c:pt idx="3">
                  <c:v>0.0</c:v>
                </c:pt>
                <c:pt idx="4">
                  <c:v>0.0</c:v>
                </c:pt>
                <c:pt idx="5">
                  <c:v>1.0</c:v>
                </c:pt>
                <c:pt idx="6">
                  <c:v>1.0</c:v>
                </c:pt>
                <c:pt idx="7">
                  <c:v>0.0</c:v>
                </c:pt>
                <c:pt idx="8">
                  <c:v>1.0</c:v>
                </c:pt>
                <c:pt idx="9">
                  <c:v>1.0</c:v>
                </c:pt>
                <c:pt idx="10">
                  <c:v>0.0</c:v>
                </c:pt>
                <c:pt idx="11">
                  <c:v>0.0</c:v>
                </c:pt>
                <c:pt idx="12">
                  <c:v>2.0</c:v>
                </c:pt>
                <c:pt idx="13">
                  <c:v>0.0</c:v>
                </c:pt>
                <c:pt idx="14">
                  <c:v>0.0</c:v>
                </c:pt>
                <c:pt idx="15">
                  <c:v>1.0</c:v>
                </c:pt>
                <c:pt idx="16">
                  <c:v>0.0</c:v>
                </c:pt>
                <c:pt idx="17">
                  <c:v>0.0</c:v>
                </c:pt>
                <c:pt idx="18">
                  <c:v>0.0</c:v>
                </c:pt>
                <c:pt idx="19">
                  <c:v>0.0</c:v>
                </c:pt>
                <c:pt idx="20">
                  <c:v>0.0</c:v>
                </c:pt>
                <c:pt idx="21">
                  <c:v>0.0</c:v>
                </c:pt>
                <c:pt idx="22">
                  <c:v>0.0</c:v>
                </c:pt>
                <c:pt idx="23">
                  <c:v>0.0</c:v>
                </c:pt>
                <c:pt idx="24">
                  <c:v>0.0</c:v>
                </c:pt>
                <c:pt idx="25">
                  <c:v>2.0</c:v>
                </c:pt>
                <c:pt idx="26">
                  <c:v>0.0</c:v>
                </c:pt>
                <c:pt idx="27">
                  <c:v>0.0</c:v>
                </c:pt>
                <c:pt idx="28">
                  <c:v>1.0</c:v>
                </c:pt>
                <c:pt idx="29">
                  <c:v>0.0</c:v>
                </c:pt>
                <c:pt idx="30">
                  <c:v>1.0</c:v>
                </c:pt>
                <c:pt idx="31">
                  <c:v>0.0</c:v>
                </c:pt>
                <c:pt idx="32">
                  <c:v>0.0</c:v>
                </c:pt>
                <c:pt idx="33">
                  <c:v>0.0</c:v>
                </c:pt>
                <c:pt idx="34">
                  <c:v>0.0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644122296"/>
        <c:axId val="644125240"/>
      </c:barChart>
      <c:catAx>
        <c:axId val="644122296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900">
                <a:latin typeface="Arial"/>
              </a:defRPr>
            </a:pPr>
            <a:endParaRPr lang="en-US"/>
          </a:p>
        </c:txPr>
        <c:crossAx val="644125240"/>
        <c:crosses val="autoZero"/>
        <c:auto val="1"/>
        <c:lblAlgn val="ctr"/>
        <c:lblOffset val="100"/>
        <c:noMultiLvlLbl val="0"/>
      </c:catAx>
      <c:valAx>
        <c:axId val="644125240"/>
        <c:scaling>
          <c:orientation val="minMax"/>
          <c:max val="16.0"/>
        </c:scaling>
        <c:delete val="0"/>
        <c:axPos val="l"/>
        <c:majorGridlines>
          <c:spPr>
            <a:ln>
              <a:solidFill>
                <a:schemeClr val="bg1">
                  <a:lumMod val="85000"/>
                </a:schemeClr>
              </a:solidFill>
            </a:ln>
          </c:spPr>
        </c:majorGridlines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>
                <a:latin typeface="Arial"/>
              </a:defRPr>
            </a:pPr>
            <a:endParaRPr lang="en-US"/>
          </a:p>
        </c:txPr>
        <c:crossAx val="644122296"/>
        <c:crosses val="autoZero"/>
        <c:crossBetween val="between"/>
        <c:majorUnit val="4.0"/>
      </c:valAx>
    </c:plotArea>
    <c:plotVisOnly val="1"/>
    <c:dispBlanksAs val="gap"/>
    <c:showDLblsOverMax val="0"/>
  </c:chart>
  <c:externalData r:id="rId1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/>
      <c:barChart>
        <c:barDir val="bar"/>
        <c:grouping val="clustered"/>
        <c:varyColors val="0"/>
        <c:ser>
          <c:idx val="0"/>
          <c:order val="0"/>
          <c:spPr>
            <a:solidFill>
              <a:srgbClr val="FF0000"/>
            </a:solidFill>
            <a:ln>
              <a:solidFill>
                <a:schemeClr val="tx1"/>
              </a:solidFill>
            </a:ln>
            <a:effectLst/>
          </c:spPr>
          <c:invertIfNegative val="0"/>
          <c:cat>
            <c:strRef>
              <c:f>Sheet1!$H$12:$H$21</c:f>
              <c:strCache>
                <c:ptCount val="10"/>
                <c:pt idx="0">
                  <c:v>CENPA</c:v>
                </c:pt>
                <c:pt idx="1">
                  <c:v>PLK1</c:v>
                </c:pt>
                <c:pt idx="2">
                  <c:v>CCNA2</c:v>
                </c:pt>
                <c:pt idx="3">
                  <c:v>CCNB2</c:v>
                </c:pt>
                <c:pt idx="4">
                  <c:v>AURKA</c:v>
                </c:pt>
                <c:pt idx="5">
                  <c:v>FOXM1</c:v>
                </c:pt>
                <c:pt idx="6">
                  <c:v>AURKB</c:v>
                </c:pt>
                <c:pt idx="7">
                  <c:v>CENPF</c:v>
                </c:pt>
                <c:pt idx="8">
                  <c:v>CDK1</c:v>
                </c:pt>
                <c:pt idx="9">
                  <c:v>NEK2</c:v>
                </c:pt>
              </c:strCache>
            </c:strRef>
          </c:cat>
          <c:val>
            <c:numRef>
              <c:f>Sheet1!$I$12:$I$21</c:f>
              <c:numCache>
                <c:formatCode>General</c:formatCode>
                <c:ptCount val="10"/>
                <c:pt idx="0">
                  <c:v>2.22</c:v>
                </c:pt>
                <c:pt idx="1">
                  <c:v>2.33</c:v>
                </c:pt>
                <c:pt idx="2">
                  <c:v>2.2</c:v>
                </c:pt>
                <c:pt idx="3">
                  <c:v>2.16</c:v>
                </c:pt>
                <c:pt idx="4">
                  <c:v>2.21</c:v>
                </c:pt>
                <c:pt idx="5">
                  <c:v>2.18</c:v>
                </c:pt>
                <c:pt idx="6">
                  <c:v>2.16</c:v>
                </c:pt>
                <c:pt idx="7">
                  <c:v>2.12</c:v>
                </c:pt>
                <c:pt idx="8">
                  <c:v>2.09</c:v>
                </c:pt>
                <c:pt idx="9">
                  <c:v>2.01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644089656"/>
        <c:axId val="644067368"/>
      </c:barChart>
      <c:catAx>
        <c:axId val="644089656"/>
        <c:scaling>
          <c:orientation val="maxMin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 sz="900">
                <a:latin typeface="Arial"/>
              </a:defRPr>
            </a:pPr>
            <a:endParaRPr lang="en-US"/>
          </a:p>
        </c:txPr>
        <c:crossAx val="644067368"/>
        <c:crosses val="autoZero"/>
        <c:auto val="1"/>
        <c:lblAlgn val="ctr"/>
        <c:lblOffset val="100"/>
        <c:noMultiLvlLbl val="0"/>
      </c:catAx>
      <c:valAx>
        <c:axId val="644067368"/>
        <c:scaling>
          <c:orientation val="minMax"/>
          <c:max val="2.5"/>
          <c:min val="0.0"/>
        </c:scaling>
        <c:delete val="0"/>
        <c:axPos val="t"/>
        <c:majorGridlines>
          <c:spPr>
            <a:ln>
              <a:solidFill>
                <a:schemeClr val="bg1">
                  <a:lumMod val="75000"/>
                </a:schemeClr>
              </a:solidFill>
            </a:ln>
          </c:spPr>
        </c:majorGridlines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>
                <a:latin typeface="Arial"/>
              </a:defRPr>
            </a:pPr>
            <a:endParaRPr lang="en-US"/>
          </a:p>
        </c:txPr>
        <c:crossAx val="644089656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>
        <c:manualLayout>
          <c:layoutTarget val="inner"/>
          <c:xMode val="edge"/>
          <c:yMode val="edge"/>
          <c:x val="0.0980323962072028"/>
          <c:y val="0.0529015309508668"/>
          <c:w val="0.846964823467391"/>
          <c:h val="0.664663998911422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chemeClr val="tx1"/>
            </a:solidFill>
            <a:effectLst/>
          </c:spPr>
          <c:invertIfNegative val="0"/>
          <c:val>
            <c:numRef>
              <c:f>Sheet1!$B$1:$B$36</c:f>
              <c:numCache>
                <c:formatCode>General</c:formatCode>
                <c:ptCount val="36"/>
                <c:pt idx="0">
                  <c:v>40.0</c:v>
                </c:pt>
                <c:pt idx="1">
                  <c:v>13.0</c:v>
                </c:pt>
                <c:pt idx="2">
                  <c:v>7.0</c:v>
                </c:pt>
                <c:pt idx="3">
                  <c:v>9.0</c:v>
                </c:pt>
                <c:pt idx="4">
                  <c:v>4.0</c:v>
                </c:pt>
                <c:pt idx="5">
                  <c:v>5.0</c:v>
                </c:pt>
                <c:pt idx="6">
                  <c:v>9.0</c:v>
                </c:pt>
                <c:pt idx="7">
                  <c:v>8.0</c:v>
                </c:pt>
                <c:pt idx="8">
                  <c:v>5.0</c:v>
                </c:pt>
                <c:pt idx="9">
                  <c:v>11.0</c:v>
                </c:pt>
                <c:pt idx="10">
                  <c:v>4.0</c:v>
                </c:pt>
                <c:pt idx="11">
                  <c:v>12.0</c:v>
                </c:pt>
                <c:pt idx="12">
                  <c:v>3.0</c:v>
                </c:pt>
                <c:pt idx="13">
                  <c:v>10.0</c:v>
                </c:pt>
                <c:pt idx="14">
                  <c:v>5.0</c:v>
                </c:pt>
                <c:pt idx="15">
                  <c:v>13.0</c:v>
                </c:pt>
                <c:pt idx="16">
                  <c:v>7.0</c:v>
                </c:pt>
                <c:pt idx="17">
                  <c:v>5.0</c:v>
                </c:pt>
                <c:pt idx="18">
                  <c:v>0.0</c:v>
                </c:pt>
                <c:pt idx="19">
                  <c:v>11.0</c:v>
                </c:pt>
                <c:pt idx="20">
                  <c:v>6.0</c:v>
                </c:pt>
                <c:pt idx="21">
                  <c:v>5.0</c:v>
                </c:pt>
                <c:pt idx="22">
                  <c:v>9.0</c:v>
                </c:pt>
                <c:pt idx="23">
                  <c:v>5.0</c:v>
                </c:pt>
                <c:pt idx="24">
                  <c:v>4.0</c:v>
                </c:pt>
                <c:pt idx="25">
                  <c:v>10.0</c:v>
                </c:pt>
                <c:pt idx="26">
                  <c:v>10.0</c:v>
                </c:pt>
                <c:pt idx="27">
                  <c:v>11.0</c:v>
                </c:pt>
                <c:pt idx="28">
                  <c:v>5.0</c:v>
                </c:pt>
                <c:pt idx="29">
                  <c:v>3.0</c:v>
                </c:pt>
                <c:pt idx="30">
                  <c:v>9.0</c:v>
                </c:pt>
                <c:pt idx="31">
                  <c:v>10.0</c:v>
                </c:pt>
                <c:pt idx="32">
                  <c:v>4.0</c:v>
                </c:pt>
                <c:pt idx="33">
                  <c:v>6.0</c:v>
                </c:pt>
                <c:pt idx="34">
                  <c:v>7.0</c:v>
                </c:pt>
                <c:pt idx="35">
                  <c:v>5.0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644016728"/>
        <c:axId val="644019768"/>
      </c:barChart>
      <c:catAx>
        <c:axId val="644016728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900">
                <a:latin typeface="Arial"/>
              </a:defRPr>
            </a:pPr>
            <a:endParaRPr lang="en-US"/>
          </a:p>
        </c:txPr>
        <c:crossAx val="644019768"/>
        <c:crosses val="autoZero"/>
        <c:auto val="1"/>
        <c:lblAlgn val="ctr"/>
        <c:lblOffset val="100"/>
        <c:noMultiLvlLbl val="0"/>
      </c:catAx>
      <c:valAx>
        <c:axId val="644019768"/>
        <c:scaling>
          <c:orientation val="minMax"/>
          <c:max val="40.0"/>
        </c:scaling>
        <c:delete val="0"/>
        <c:axPos val="l"/>
        <c:majorGridlines>
          <c:spPr>
            <a:ln>
              <a:solidFill>
                <a:schemeClr val="bg1">
                  <a:lumMod val="85000"/>
                </a:schemeClr>
              </a:solidFill>
            </a:ln>
          </c:spPr>
        </c:majorGridlines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>
                <a:latin typeface="Arial"/>
              </a:defRPr>
            </a:pPr>
            <a:endParaRPr lang="en-US"/>
          </a:p>
        </c:txPr>
        <c:crossAx val="644016728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/>
      <c:barChart>
        <c:barDir val="bar"/>
        <c:grouping val="clustered"/>
        <c:varyColors val="0"/>
        <c:ser>
          <c:idx val="0"/>
          <c:order val="0"/>
          <c:spPr>
            <a:solidFill>
              <a:srgbClr val="FF0000"/>
            </a:solidFill>
            <a:ln>
              <a:solidFill>
                <a:schemeClr val="tx1"/>
              </a:solidFill>
            </a:ln>
            <a:effectLst/>
          </c:spPr>
          <c:invertIfNegative val="0"/>
          <c:cat>
            <c:strRef>
              <c:f>Sheet1!$D$18:$D$27</c:f>
              <c:strCache>
                <c:ptCount val="10"/>
                <c:pt idx="0">
                  <c:v>PLK1</c:v>
                </c:pt>
                <c:pt idx="1">
                  <c:v>CCNA2</c:v>
                </c:pt>
                <c:pt idx="2">
                  <c:v>ASPM</c:v>
                </c:pt>
                <c:pt idx="3">
                  <c:v>AURKA</c:v>
                </c:pt>
                <c:pt idx="4">
                  <c:v>FOXM1</c:v>
                </c:pt>
                <c:pt idx="5">
                  <c:v>GTSE1</c:v>
                </c:pt>
                <c:pt idx="6">
                  <c:v>CDK1</c:v>
                </c:pt>
                <c:pt idx="7">
                  <c:v>UBE2T</c:v>
                </c:pt>
                <c:pt idx="8">
                  <c:v>CCNB1</c:v>
                </c:pt>
                <c:pt idx="9">
                  <c:v>NUSAP1</c:v>
                </c:pt>
              </c:strCache>
            </c:strRef>
          </c:cat>
          <c:val>
            <c:numRef>
              <c:f>Sheet1!$E$18:$E$27</c:f>
              <c:numCache>
                <c:formatCode>General</c:formatCode>
                <c:ptCount val="10"/>
                <c:pt idx="0">
                  <c:v>2.33</c:v>
                </c:pt>
                <c:pt idx="1">
                  <c:v>2.2</c:v>
                </c:pt>
                <c:pt idx="2">
                  <c:v>2.15</c:v>
                </c:pt>
                <c:pt idx="3">
                  <c:v>2.21</c:v>
                </c:pt>
                <c:pt idx="4">
                  <c:v>2.18</c:v>
                </c:pt>
                <c:pt idx="5">
                  <c:v>2.2</c:v>
                </c:pt>
                <c:pt idx="6">
                  <c:v>2.09</c:v>
                </c:pt>
                <c:pt idx="7">
                  <c:v>2.04</c:v>
                </c:pt>
                <c:pt idx="8">
                  <c:v>2.02</c:v>
                </c:pt>
                <c:pt idx="9">
                  <c:v>1.98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643989976"/>
        <c:axId val="643992984"/>
      </c:barChart>
      <c:catAx>
        <c:axId val="643989976"/>
        <c:scaling>
          <c:orientation val="maxMin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 sz="900">
                <a:latin typeface="Arial"/>
              </a:defRPr>
            </a:pPr>
            <a:endParaRPr lang="en-US"/>
          </a:p>
        </c:txPr>
        <c:crossAx val="643992984"/>
        <c:crosses val="autoZero"/>
        <c:auto val="1"/>
        <c:lblAlgn val="ctr"/>
        <c:lblOffset val="100"/>
        <c:noMultiLvlLbl val="0"/>
      </c:catAx>
      <c:valAx>
        <c:axId val="643992984"/>
        <c:scaling>
          <c:orientation val="minMax"/>
          <c:max val="2.5"/>
          <c:min val="0.0"/>
        </c:scaling>
        <c:delete val="0"/>
        <c:axPos val="t"/>
        <c:majorGridlines>
          <c:spPr>
            <a:ln>
              <a:solidFill>
                <a:schemeClr val="bg1">
                  <a:lumMod val="85000"/>
                </a:schemeClr>
              </a:solidFill>
            </a:ln>
          </c:spPr>
        </c:majorGridlines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baseline="0">
                <a:latin typeface="Arial"/>
              </a:defRPr>
            </a:pPr>
            <a:endParaRPr lang="en-US"/>
          </a:p>
        </c:txPr>
        <c:crossAx val="643989976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/>
      <c:barChart>
        <c:barDir val="bar"/>
        <c:grouping val="clustered"/>
        <c:varyColors val="0"/>
        <c:ser>
          <c:idx val="0"/>
          <c:order val="0"/>
          <c:spPr>
            <a:solidFill>
              <a:schemeClr val="tx1"/>
            </a:solidFill>
            <a:effectLst/>
          </c:spPr>
          <c:invertIfNegative val="0"/>
          <c:cat>
            <c:strRef>
              <c:f>Sheet1!$B$2:$B$11</c:f>
              <c:strCache>
                <c:ptCount val="10"/>
                <c:pt idx="0">
                  <c:v>EDA2R</c:v>
                </c:pt>
                <c:pt idx="1">
                  <c:v>PHLDA3</c:v>
                </c:pt>
                <c:pt idx="2">
                  <c:v>TGFA</c:v>
                </c:pt>
                <c:pt idx="3">
                  <c:v>BAX</c:v>
                </c:pt>
                <c:pt idx="4">
                  <c:v>MDM2</c:v>
                </c:pt>
                <c:pt idx="5">
                  <c:v>CDKN1A</c:v>
                </c:pt>
                <c:pt idx="6">
                  <c:v>XPC</c:v>
                </c:pt>
                <c:pt idx="7">
                  <c:v>ZMAT3</c:v>
                </c:pt>
                <c:pt idx="8">
                  <c:v>RPS27L</c:v>
                </c:pt>
                <c:pt idx="9">
                  <c:v>ACTA2</c:v>
                </c:pt>
              </c:strCache>
            </c:strRef>
          </c:cat>
          <c:val>
            <c:numRef>
              <c:f>Sheet1!$C$2:$C$11</c:f>
              <c:numCache>
                <c:formatCode>General</c:formatCode>
                <c:ptCount val="10"/>
                <c:pt idx="0">
                  <c:v>10.0</c:v>
                </c:pt>
                <c:pt idx="1">
                  <c:v>5.210834363186937</c:v>
                </c:pt>
                <c:pt idx="2">
                  <c:v>1.642868834987098</c:v>
                </c:pt>
                <c:pt idx="3">
                  <c:v>2.085097562088797</c:v>
                </c:pt>
                <c:pt idx="4">
                  <c:v>1.450942575262564</c:v>
                </c:pt>
                <c:pt idx="5">
                  <c:v>3.274258574195514</c:v>
                </c:pt>
                <c:pt idx="6">
                  <c:v>1.406164983358168</c:v>
                </c:pt>
                <c:pt idx="7">
                  <c:v>2.299088813998796</c:v>
                </c:pt>
                <c:pt idx="8">
                  <c:v>1.475867089885572</c:v>
                </c:pt>
                <c:pt idx="9">
                  <c:v>2.878832882697079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646908744"/>
        <c:axId val="646911752"/>
      </c:barChart>
      <c:catAx>
        <c:axId val="646908744"/>
        <c:scaling>
          <c:orientation val="maxMin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 sz="900" i="1">
                <a:latin typeface="Arial"/>
              </a:defRPr>
            </a:pPr>
            <a:endParaRPr lang="en-US"/>
          </a:p>
        </c:txPr>
        <c:crossAx val="646911752"/>
        <c:crosses val="autoZero"/>
        <c:auto val="1"/>
        <c:lblAlgn val="ctr"/>
        <c:lblOffset val="100"/>
        <c:noMultiLvlLbl val="0"/>
      </c:catAx>
      <c:valAx>
        <c:axId val="646911752"/>
        <c:scaling>
          <c:orientation val="minMax"/>
          <c:max val="10.0"/>
        </c:scaling>
        <c:delete val="0"/>
        <c:axPos val="t"/>
        <c:majorGridlines>
          <c:spPr>
            <a:ln>
              <a:solidFill>
                <a:schemeClr val="bg1">
                  <a:lumMod val="75000"/>
                </a:schemeClr>
              </a:solidFill>
            </a:ln>
          </c:spPr>
        </c:majorGridlines>
        <c:numFmt formatCode="General" sourceLinked="1"/>
        <c:majorTickMark val="out"/>
        <c:minorTickMark val="none"/>
        <c:tickLblPos val="nextTo"/>
        <c:crossAx val="646908744"/>
        <c:crosses val="autoZero"/>
        <c:crossBetween val="between"/>
      </c:valAx>
    </c:plotArea>
    <c:plotVisOnly val="1"/>
    <c:dispBlanksAs val="gap"/>
    <c:showDLblsOverMax val="0"/>
  </c:chart>
  <c:externalData r:id="rId2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/>
          <a:lstStyle/>
          <a:p>
            <a:pPr>
              <a:defRPr sz="1200" b="0">
                <a:latin typeface="Arial"/>
                <a:cs typeface="Arial"/>
              </a:defRPr>
            </a:pPr>
            <a:r>
              <a:rPr lang="en-US" dirty="0"/>
              <a:t>2 WT / 0 </a:t>
            </a:r>
            <a:r>
              <a:rPr lang="en-US" dirty="0" smtClean="0"/>
              <a:t>WT - OVCA</a:t>
            </a:r>
            <a:endParaRPr lang="en-US" dirty="0"/>
          </a:p>
        </c:rich>
      </c:tx>
      <c:layout>
        <c:manualLayout>
          <c:xMode val="edge"/>
          <c:yMode val="edge"/>
          <c:x val="0.314632511487802"/>
          <c:y val="0.0367363740443286"/>
        </c:manualLayout>
      </c:layout>
      <c:overlay val="0"/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Sheet1!$B$2</c:f>
              <c:strCache>
                <c:ptCount val="1"/>
                <c:pt idx="0">
                  <c:v>2 WT / 0 WT</c:v>
                </c:pt>
              </c:strCache>
            </c:strRef>
          </c:tx>
          <c:spPr>
            <a:solidFill>
              <a:schemeClr val="tx1"/>
            </a:solidFill>
            <a:effectLst/>
          </c:spPr>
          <c:invertIfNegative val="0"/>
          <c:cat>
            <c:strRef>
              <c:f>Sheet1!$A$3:$A$12</c:f>
              <c:strCache>
                <c:ptCount val="10"/>
                <c:pt idx="0">
                  <c:v>CCNG1</c:v>
                </c:pt>
                <c:pt idx="1">
                  <c:v>RPS27L</c:v>
                </c:pt>
                <c:pt idx="2">
                  <c:v>EDA2R</c:v>
                </c:pt>
                <c:pt idx="3">
                  <c:v>SESN1</c:v>
                </c:pt>
                <c:pt idx="4">
                  <c:v>ZMAT3</c:v>
                </c:pt>
                <c:pt idx="5">
                  <c:v>TNFRSF10C</c:v>
                </c:pt>
                <c:pt idx="6">
                  <c:v>PTEN</c:v>
                </c:pt>
                <c:pt idx="7">
                  <c:v>BNIP3L</c:v>
                </c:pt>
                <c:pt idx="8">
                  <c:v>TP53TG1</c:v>
                </c:pt>
                <c:pt idx="9">
                  <c:v>PLK2</c:v>
                </c:pt>
              </c:strCache>
            </c:strRef>
          </c:cat>
          <c:val>
            <c:numRef>
              <c:f>Sheet1!$B$3:$B$12</c:f>
              <c:numCache>
                <c:formatCode>0.00</c:formatCode>
                <c:ptCount val="10"/>
                <c:pt idx="0">
                  <c:v>1.508943952608385</c:v>
                </c:pt>
                <c:pt idx="1">
                  <c:v>1.390188110898758</c:v>
                </c:pt>
                <c:pt idx="2">
                  <c:v>1.278160436248062</c:v>
                </c:pt>
                <c:pt idx="3">
                  <c:v>1.382548845815356</c:v>
                </c:pt>
                <c:pt idx="4">
                  <c:v>1.430570882172459</c:v>
                </c:pt>
                <c:pt idx="5">
                  <c:v>1.533572301493788</c:v>
                </c:pt>
                <c:pt idx="6">
                  <c:v>1.185840719682611</c:v>
                </c:pt>
                <c:pt idx="7">
                  <c:v>1.194771125845473</c:v>
                </c:pt>
                <c:pt idx="8">
                  <c:v>1.186799947890695</c:v>
                </c:pt>
                <c:pt idx="9">
                  <c:v>1.478313254463927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816579464"/>
        <c:axId val="772056616"/>
      </c:barChart>
      <c:catAx>
        <c:axId val="816579464"/>
        <c:scaling>
          <c:orientation val="maxMin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 i="1">
                <a:latin typeface="Arial"/>
              </a:defRPr>
            </a:pPr>
            <a:endParaRPr lang="en-US"/>
          </a:p>
        </c:txPr>
        <c:crossAx val="772056616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772056616"/>
        <c:scaling>
          <c:orientation val="minMax"/>
        </c:scaling>
        <c:delete val="0"/>
        <c:axPos val="t"/>
        <c:majorGridlines>
          <c:spPr>
            <a:ln>
              <a:solidFill>
                <a:schemeClr val="bg1">
                  <a:lumMod val="75000"/>
                </a:schemeClr>
              </a:solidFill>
            </a:ln>
          </c:spPr>
        </c:majorGridlines>
        <c:numFmt formatCode="0.0" sourceLinked="0"/>
        <c:majorTickMark val="out"/>
        <c:minorTickMark val="none"/>
        <c:tickLblPos val="nextTo"/>
        <c:txPr>
          <a:bodyPr/>
          <a:lstStyle/>
          <a:p>
            <a:pPr>
              <a:defRPr>
                <a:latin typeface="Arial"/>
              </a:defRPr>
            </a:pPr>
            <a:endParaRPr lang="en-US"/>
          </a:p>
        </c:txPr>
        <c:crossAx val="816579464"/>
        <c:crosses val="autoZero"/>
        <c:crossBetween val="between"/>
        <c:majorUnit val="0.5"/>
      </c:valAx>
    </c:plotArea>
    <c:plotVisOnly val="1"/>
    <c:dispBlanksAs val="gap"/>
    <c:showDLblsOverMax val="0"/>
  </c:chart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/>
          <a:lstStyle/>
          <a:p>
            <a:pPr>
              <a:defRPr sz="1200" b="0">
                <a:latin typeface="Arial"/>
                <a:cs typeface="Arial"/>
              </a:defRPr>
            </a:pPr>
            <a:r>
              <a:rPr lang="en-US" dirty="0"/>
              <a:t>2 WT / 0 </a:t>
            </a:r>
            <a:r>
              <a:rPr lang="en-US" dirty="0" smtClean="0"/>
              <a:t>WT - BLCA</a:t>
            </a:r>
            <a:endParaRPr lang="en-US" dirty="0"/>
          </a:p>
        </c:rich>
      </c:tx>
      <c:layout>
        <c:manualLayout>
          <c:xMode val="edge"/>
          <c:yMode val="edge"/>
          <c:x val="0.382019993356309"/>
          <c:y val="0.0326739933022602"/>
        </c:manualLayout>
      </c:layout>
      <c:overlay val="0"/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Sheet1!$B$2</c:f>
              <c:strCache>
                <c:ptCount val="1"/>
                <c:pt idx="0">
                  <c:v>2 WT / 0 WT</c:v>
                </c:pt>
              </c:strCache>
            </c:strRef>
          </c:tx>
          <c:spPr>
            <a:solidFill>
              <a:schemeClr val="tx1"/>
            </a:solidFill>
            <a:effectLst/>
          </c:spPr>
          <c:invertIfNegative val="0"/>
          <c:cat>
            <c:strRef>
              <c:f>Sheet1!$A$3:$A$12</c:f>
              <c:strCache>
                <c:ptCount val="10"/>
                <c:pt idx="0">
                  <c:v>SPATA18</c:v>
                </c:pt>
                <c:pt idx="1">
                  <c:v>TNFRSF10C</c:v>
                </c:pt>
                <c:pt idx="2">
                  <c:v>TNFRSF10B</c:v>
                </c:pt>
                <c:pt idx="3">
                  <c:v>PLK2</c:v>
                </c:pt>
                <c:pt idx="4">
                  <c:v>RRM2B</c:v>
                </c:pt>
                <c:pt idx="5">
                  <c:v>CDKN1A</c:v>
                </c:pt>
                <c:pt idx="6">
                  <c:v>NOTCH1</c:v>
                </c:pt>
                <c:pt idx="7">
                  <c:v>RPS27L</c:v>
                </c:pt>
                <c:pt idx="8">
                  <c:v>EIF5A</c:v>
                </c:pt>
                <c:pt idx="9">
                  <c:v>EEF1A1</c:v>
                </c:pt>
              </c:strCache>
            </c:strRef>
          </c:cat>
          <c:val>
            <c:numRef>
              <c:f>Sheet1!$B$3:$B$12</c:f>
              <c:numCache>
                <c:formatCode>0.00</c:formatCode>
                <c:ptCount val="10"/>
                <c:pt idx="0">
                  <c:v>3.280566342195946</c:v>
                </c:pt>
                <c:pt idx="1">
                  <c:v>4.531015818043275</c:v>
                </c:pt>
                <c:pt idx="2">
                  <c:v>1.777169672921613</c:v>
                </c:pt>
                <c:pt idx="3">
                  <c:v>1.882833635108286</c:v>
                </c:pt>
                <c:pt idx="4">
                  <c:v>1.665221863231604</c:v>
                </c:pt>
                <c:pt idx="5">
                  <c:v>1.797942515449611</c:v>
                </c:pt>
                <c:pt idx="6">
                  <c:v>2.064166335300564</c:v>
                </c:pt>
                <c:pt idx="7">
                  <c:v>1.646556268442082</c:v>
                </c:pt>
                <c:pt idx="8">
                  <c:v>1.273111467620862</c:v>
                </c:pt>
                <c:pt idx="9">
                  <c:v>1.444720962569947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787069016"/>
        <c:axId val="846566504"/>
      </c:barChart>
      <c:catAx>
        <c:axId val="787069016"/>
        <c:scaling>
          <c:orientation val="maxMin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 i="1">
                <a:latin typeface="Arial"/>
              </a:defRPr>
            </a:pPr>
            <a:endParaRPr lang="en-US"/>
          </a:p>
        </c:txPr>
        <c:crossAx val="846566504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846566504"/>
        <c:scaling>
          <c:orientation val="minMax"/>
        </c:scaling>
        <c:delete val="0"/>
        <c:axPos val="t"/>
        <c:majorGridlines>
          <c:spPr>
            <a:ln>
              <a:solidFill>
                <a:schemeClr val="bg1">
                  <a:lumMod val="75000"/>
                </a:schemeClr>
              </a:solidFill>
            </a:ln>
          </c:spPr>
        </c:majorGridlines>
        <c:numFmt formatCode="0.0" sourceLinked="0"/>
        <c:majorTickMark val="out"/>
        <c:minorTickMark val="none"/>
        <c:tickLblPos val="nextTo"/>
        <c:txPr>
          <a:bodyPr/>
          <a:lstStyle/>
          <a:p>
            <a:pPr>
              <a:defRPr baseline="0">
                <a:latin typeface="Arial"/>
              </a:defRPr>
            </a:pPr>
            <a:endParaRPr lang="en-US"/>
          </a:p>
        </c:txPr>
        <c:crossAx val="787069016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/>
          <a:lstStyle/>
          <a:p>
            <a:pPr>
              <a:defRPr sz="1200" b="0" i="0">
                <a:latin typeface="Arial"/>
              </a:defRPr>
            </a:pPr>
            <a:r>
              <a:rPr lang="en-US" dirty="0"/>
              <a:t>2 </a:t>
            </a:r>
            <a:r>
              <a:rPr lang="en-US" dirty="0" smtClean="0"/>
              <a:t>WT / 0 WT - BRCA</a:t>
            </a:r>
            <a:endParaRPr lang="en-US" dirty="0"/>
          </a:p>
        </c:rich>
      </c:tx>
      <c:layout>
        <c:manualLayout>
          <c:xMode val="edge"/>
          <c:yMode val="edge"/>
          <c:x val="0.353181287700286"/>
          <c:y val="0.0100383733899158"/>
        </c:manualLayout>
      </c:layout>
      <c:overlay val="0"/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Sheet1!$B$2</c:f>
              <c:strCache>
                <c:ptCount val="1"/>
                <c:pt idx="0">
                  <c:v>2 WT/0 WT</c:v>
                </c:pt>
              </c:strCache>
            </c:strRef>
          </c:tx>
          <c:spPr>
            <a:solidFill>
              <a:schemeClr val="tx1"/>
            </a:solidFill>
            <a:effectLst/>
          </c:spPr>
          <c:invertIfNegative val="0"/>
          <c:cat>
            <c:strRef>
              <c:f>Sheet1!$A$3:$A$12</c:f>
              <c:strCache>
                <c:ptCount val="10"/>
                <c:pt idx="0">
                  <c:v>TNFRSF10C</c:v>
                </c:pt>
                <c:pt idx="1">
                  <c:v>RPS27L</c:v>
                </c:pt>
                <c:pt idx="2">
                  <c:v>BTG2</c:v>
                </c:pt>
                <c:pt idx="3">
                  <c:v>DDB2</c:v>
                </c:pt>
                <c:pt idx="4">
                  <c:v>CCNG1</c:v>
                </c:pt>
                <c:pt idx="5">
                  <c:v>SPATA18</c:v>
                </c:pt>
                <c:pt idx="6">
                  <c:v>CYFIP2</c:v>
                </c:pt>
                <c:pt idx="7">
                  <c:v>HGF</c:v>
                </c:pt>
                <c:pt idx="8">
                  <c:v>PHLDA3</c:v>
                </c:pt>
                <c:pt idx="9">
                  <c:v>GDF15</c:v>
                </c:pt>
              </c:strCache>
            </c:strRef>
          </c:cat>
          <c:val>
            <c:numRef>
              <c:f>Sheet1!$B$3:$B$12</c:f>
              <c:numCache>
                <c:formatCode>0.00</c:formatCode>
                <c:ptCount val="10"/>
                <c:pt idx="0">
                  <c:v>2.717168812857504</c:v>
                </c:pt>
                <c:pt idx="1">
                  <c:v>2.567662389794591</c:v>
                </c:pt>
                <c:pt idx="2">
                  <c:v>1.938664928762</c:v>
                </c:pt>
                <c:pt idx="3">
                  <c:v>1.874363971000775</c:v>
                </c:pt>
                <c:pt idx="4">
                  <c:v>1.787967880801133</c:v>
                </c:pt>
                <c:pt idx="5">
                  <c:v>1.81895211662539</c:v>
                </c:pt>
                <c:pt idx="6">
                  <c:v>1.792795509709082</c:v>
                </c:pt>
                <c:pt idx="7">
                  <c:v>1.661709317036958</c:v>
                </c:pt>
                <c:pt idx="8">
                  <c:v>1.544545026202191</c:v>
                </c:pt>
                <c:pt idx="9">
                  <c:v>1.7026030029589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812448008"/>
        <c:axId val="786755928"/>
      </c:barChart>
      <c:catAx>
        <c:axId val="812448008"/>
        <c:scaling>
          <c:orientation val="maxMin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 i="1">
                <a:latin typeface="Arial"/>
              </a:defRPr>
            </a:pPr>
            <a:endParaRPr lang="en-US"/>
          </a:p>
        </c:txPr>
        <c:crossAx val="786755928"/>
        <c:crosses val="autoZero"/>
        <c:auto val="1"/>
        <c:lblAlgn val="ctr"/>
        <c:lblOffset val="100"/>
        <c:noMultiLvlLbl val="0"/>
      </c:catAx>
      <c:valAx>
        <c:axId val="786755928"/>
        <c:scaling>
          <c:orientation val="minMax"/>
        </c:scaling>
        <c:delete val="0"/>
        <c:axPos val="t"/>
        <c:majorGridlines>
          <c:spPr>
            <a:ln>
              <a:solidFill>
                <a:schemeClr val="bg1">
                  <a:lumMod val="85000"/>
                </a:schemeClr>
              </a:solidFill>
            </a:ln>
          </c:spPr>
        </c:majorGridlines>
        <c:numFmt formatCode="0.0" sourceLinked="0"/>
        <c:majorTickMark val="out"/>
        <c:minorTickMark val="none"/>
        <c:tickLblPos val="nextTo"/>
        <c:txPr>
          <a:bodyPr/>
          <a:lstStyle/>
          <a:p>
            <a:pPr>
              <a:defRPr>
                <a:latin typeface="Arial"/>
              </a:defRPr>
            </a:pPr>
            <a:endParaRPr lang="en-US"/>
          </a:p>
        </c:txPr>
        <c:crossAx val="812448008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/>
      <c:barChart>
        <c:barDir val="col"/>
        <c:grouping val="percentStacked"/>
        <c:varyColors val="0"/>
        <c:ser>
          <c:idx val="0"/>
          <c:order val="0"/>
          <c:tx>
            <c:strRef>
              <c:f>Sheet1!$D$39</c:f>
              <c:strCache>
                <c:ptCount val="1"/>
                <c:pt idx="0">
                  <c:v>MUT READS</c:v>
                </c:pt>
              </c:strCache>
            </c:strRef>
          </c:tx>
          <c:spPr>
            <a:solidFill>
              <a:schemeClr val="tx1"/>
            </a:solidFill>
            <a:ln>
              <a:solidFill>
                <a:schemeClr val="tx1"/>
              </a:solidFill>
            </a:ln>
            <a:effectLst/>
          </c:spPr>
          <c:invertIfNegative val="0"/>
          <c:cat>
            <c:strRef>
              <c:f>Sheet1!$C$40:$C$54</c:f>
              <c:strCache>
                <c:ptCount val="15"/>
                <c:pt idx="0">
                  <c:v>CN LOH</c:v>
                </c:pt>
                <c:pt idx="1">
                  <c:v>LOH</c:v>
                </c:pt>
                <c:pt idx="2">
                  <c:v>MUT / NO LOH</c:v>
                </c:pt>
                <c:pt idx="4">
                  <c:v>CN LOH</c:v>
                </c:pt>
                <c:pt idx="5">
                  <c:v>LOH</c:v>
                </c:pt>
                <c:pt idx="6">
                  <c:v>MUT / NO LOH</c:v>
                </c:pt>
                <c:pt idx="8">
                  <c:v>CN LOH</c:v>
                </c:pt>
                <c:pt idx="9">
                  <c:v>LOH</c:v>
                </c:pt>
                <c:pt idx="10">
                  <c:v>MUT / NO LOH</c:v>
                </c:pt>
                <c:pt idx="12">
                  <c:v>CN LOH</c:v>
                </c:pt>
                <c:pt idx="13">
                  <c:v>LOH</c:v>
                </c:pt>
                <c:pt idx="14">
                  <c:v>MUT/NO LOH</c:v>
                </c:pt>
              </c:strCache>
            </c:strRef>
          </c:cat>
          <c:val>
            <c:numRef>
              <c:f>Sheet1!$D$40:$D$54</c:f>
              <c:numCache>
                <c:formatCode>General</c:formatCode>
                <c:ptCount val="15"/>
                <c:pt idx="0">
                  <c:v>0.914801202806549</c:v>
                </c:pt>
                <c:pt idx="1">
                  <c:v>0.843015521064302</c:v>
                </c:pt>
                <c:pt idx="2">
                  <c:v>0.504383007417397</c:v>
                </c:pt>
                <c:pt idx="4">
                  <c:v>0.956284153005464</c:v>
                </c:pt>
                <c:pt idx="5">
                  <c:v>0.8744787640584</c:v>
                </c:pt>
                <c:pt idx="6">
                  <c:v>0.659010600706714</c:v>
                </c:pt>
                <c:pt idx="8">
                  <c:v>0.913333923017385</c:v>
                </c:pt>
                <c:pt idx="9">
                  <c:v>0.793225621699838</c:v>
                </c:pt>
                <c:pt idx="10">
                  <c:v>0.453158717470356</c:v>
                </c:pt>
                <c:pt idx="12">
                  <c:v>0.857809853578795</c:v>
                </c:pt>
                <c:pt idx="13">
                  <c:v>0.7905783122797</c:v>
                </c:pt>
                <c:pt idx="14">
                  <c:v>0.479981239110453</c:v>
                </c:pt>
              </c:numCache>
            </c:numRef>
          </c:val>
        </c:ser>
        <c:ser>
          <c:idx val="1"/>
          <c:order val="1"/>
          <c:tx>
            <c:strRef>
              <c:f>Sheet1!$E$39</c:f>
              <c:strCache>
                <c:ptCount val="1"/>
                <c:pt idx="0">
                  <c:v>WT READS</c:v>
                </c:pt>
              </c:strCache>
            </c:strRef>
          </c:tx>
          <c:spPr>
            <a:solidFill>
              <a:schemeClr val="bg1"/>
            </a:solidFill>
            <a:ln>
              <a:solidFill>
                <a:schemeClr val="tx1"/>
              </a:solidFill>
            </a:ln>
            <a:effectLst/>
          </c:spPr>
          <c:invertIfNegative val="0"/>
          <c:cat>
            <c:strRef>
              <c:f>Sheet1!$C$40:$C$54</c:f>
              <c:strCache>
                <c:ptCount val="15"/>
                <c:pt idx="0">
                  <c:v>CN LOH</c:v>
                </c:pt>
                <c:pt idx="1">
                  <c:v>LOH</c:v>
                </c:pt>
                <c:pt idx="2">
                  <c:v>MUT / NO LOH</c:v>
                </c:pt>
                <c:pt idx="4">
                  <c:v>CN LOH</c:v>
                </c:pt>
                <c:pt idx="5">
                  <c:v>LOH</c:v>
                </c:pt>
                <c:pt idx="6">
                  <c:v>MUT / NO LOH</c:v>
                </c:pt>
                <c:pt idx="8">
                  <c:v>CN LOH</c:v>
                </c:pt>
                <c:pt idx="9">
                  <c:v>LOH</c:v>
                </c:pt>
                <c:pt idx="10">
                  <c:v>MUT / NO LOH</c:v>
                </c:pt>
                <c:pt idx="12">
                  <c:v>CN LOH</c:v>
                </c:pt>
                <c:pt idx="13">
                  <c:v>LOH</c:v>
                </c:pt>
                <c:pt idx="14">
                  <c:v>MUT/NO LOH</c:v>
                </c:pt>
              </c:strCache>
            </c:strRef>
          </c:cat>
          <c:val>
            <c:numRef>
              <c:f>Sheet1!$E$40:$E$54</c:f>
              <c:numCache>
                <c:formatCode>General</c:formatCode>
                <c:ptCount val="15"/>
                <c:pt idx="0">
                  <c:v>0.0851987971934514</c:v>
                </c:pt>
                <c:pt idx="1">
                  <c:v>0.156984478935698</c:v>
                </c:pt>
                <c:pt idx="2">
                  <c:v>0.495616992582603</c:v>
                </c:pt>
                <c:pt idx="4">
                  <c:v>0.04372</c:v>
                </c:pt>
                <c:pt idx="5">
                  <c:v>0.12553</c:v>
                </c:pt>
                <c:pt idx="6">
                  <c:v>0.341</c:v>
                </c:pt>
                <c:pt idx="8">
                  <c:v>0.0869999999999999</c:v>
                </c:pt>
                <c:pt idx="9">
                  <c:v>0.207</c:v>
                </c:pt>
                <c:pt idx="10">
                  <c:v>0.547</c:v>
                </c:pt>
                <c:pt idx="12">
                  <c:v>0.142190146421205</c:v>
                </c:pt>
                <c:pt idx="13">
                  <c:v>0.2094216877203</c:v>
                </c:pt>
                <c:pt idx="14">
                  <c:v>0.520018760889547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644405064"/>
        <c:axId val="644394792"/>
      </c:barChart>
      <c:catAx>
        <c:axId val="644405064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>
                <a:latin typeface="Arial"/>
              </a:defRPr>
            </a:pPr>
            <a:endParaRPr lang="en-US"/>
          </a:p>
        </c:txPr>
        <c:crossAx val="644394792"/>
        <c:crosses val="autoZero"/>
        <c:auto val="1"/>
        <c:lblAlgn val="ctr"/>
        <c:lblOffset val="100"/>
        <c:noMultiLvlLbl val="0"/>
      </c:catAx>
      <c:valAx>
        <c:axId val="644394792"/>
        <c:scaling>
          <c:orientation val="minMax"/>
        </c:scaling>
        <c:delete val="0"/>
        <c:axPos val="l"/>
        <c:majorGridlines>
          <c:spPr>
            <a:ln>
              <a:solidFill>
                <a:schemeClr val="bg1">
                  <a:lumMod val="75000"/>
                </a:schemeClr>
              </a:solidFill>
            </a:ln>
          </c:spPr>
        </c:majorGridlines>
        <c:numFmt formatCode="0%" sourceLinked="1"/>
        <c:majorTickMark val="out"/>
        <c:minorTickMark val="none"/>
        <c:tickLblPos val="nextTo"/>
        <c:txPr>
          <a:bodyPr/>
          <a:lstStyle/>
          <a:p>
            <a:pPr>
              <a:defRPr b="0" i="0">
                <a:latin typeface="Arial"/>
              </a:defRPr>
            </a:pPr>
            <a:endParaRPr lang="en-US"/>
          </a:p>
        </c:txPr>
        <c:crossAx val="644405064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Sheet1!$N$8</c:f>
              <c:strCache>
                <c:ptCount val="1"/>
                <c:pt idx="0">
                  <c:v>MUT RNA READS</c:v>
                </c:pt>
              </c:strCache>
            </c:strRef>
          </c:tx>
          <c:spPr>
            <a:solidFill>
              <a:schemeClr val="tx1"/>
            </a:solidFill>
            <a:ln>
              <a:solidFill>
                <a:schemeClr val="tx1"/>
              </a:solidFill>
            </a:ln>
            <a:effectLst/>
          </c:spPr>
          <c:invertIfNegative val="0"/>
          <c:cat>
            <c:strRef>
              <c:f>Sheet1!$M$9:$M$19</c:f>
              <c:strCache>
                <c:ptCount val="11"/>
                <c:pt idx="0">
                  <c:v>NS/FS</c:v>
                </c:pt>
                <c:pt idx="1">
                  <c:v>MS</c:v>
                </c:pt>
                <c:pt idx="3">
                  <c:v>NS/FS</c:v>
                </c:pt>
                <c:pt idx="4">
                  <c:v>MS</c:v>
                </c:pt>
                <c:pt idx="6">
                  <c:v>NS/FS</c:v>
                </c:pt>
                <c:pt idx="7">
                  <c:v>MS</c:v>
                </c:pt>
                <c:pt idx="9">
                  <c:v>NS/FS</c:v>
                </c:pt>
                <c:pt idx="10">
                  <c:v>MS</c:v>
                </c:pt>
              </c:strCache>
            </c:strRef>
          </c:cat>
          <c:val>
            <c:numRef>
              <c:f>Sheet1!$N$9:$N$19</c:f>
              <c:numCache>
                <c:formatCode>General</c:formatCode>
                <c:ptCount val="11"/>
                <c:pt idx="0">
                  <c:v>5.263</c:v>
                </c:pt>
                <c:pt idx="1">
                  <c:v>147.09</c:v>
                </c:pt>
                <c:pt idx="3">
                  <c:v>41.15</c:v>
                </c:pt>
                <c:pt idx="4">
                  <c:v>365.04</c:v>
                </c:pt>
                <c:pt idx="6">
                  <c:v>4.42</c:v>
                </c:pt>
                <c:pt idx="7">
                  <c:v>61.32</c:v>
                </c:pt>
                <c:pt idx="9" formatCode="0.00">
                  <c:v>6.63</c:v>
                </c:pt>
                <c:pt idx="10" formatCode="0.00">
                  <c:v>180.64</c:v>
                </c:pt>
              </c:numCache>
            </c:numRef>
          </c:val>
        </c:ser>
        <c:ser>
          <c:idx val="1"/>
          <c:order val="1"/>
          <c:tx>
            <c:strRef>
              <c:f>Sheet1!$O$8</c:f>
              <c:strCache>
                <c:ptCount val="1"/>
                <c:pt idx="0">
                  <c:v>WT RNA READS</c:v>
                </c:pt>
              </c:strCache>
            </c:strRef>
          </c:tx>
          <c:spPr>
            <a:solidFill>
              <a:schemeClr val="bg1"/>
            </a:solidFill>
            <a:ln>
              <a:solidFill>
                <a:schemeClr val="tx1"/>
              </a:solidFill>
            </a:ln>
            <a:effectLst/>
          </c:spPr>
          <c:invertIfNegative val="0"/>
          <c:cat>
            <c:strRef>
              <c:f>Sheet1!$M$9:$M$19</c:f>
              <c:strCache>
                <c:ptCount val="11"/>
                <c:pt idx="0">
                  <c:v>NS/FS</c:v>
                </c:pt>
                <c:pt idx="1">
                  <c:v>MS</c:v>
                </c:pt>
                <c:pt idx="3">
                  <c:v>NS/FS</c:v>
                </c:pt>
                <c:pt idx="4">
                  <c:v>MS</c:v>
                </c:pt>
                <c:pt idx="6">
                  <c:v>NS/FS</c:v>
                </c:pt>
                <c:pt idx="7">
                  <c:v>MS</c:v>
                </c:pt>
                <c:pt idx="9">
                  <c:v>NS/FS</c:v>
                </c:pt>
                <c:pt idx="10">
                  <c:v>MS</c:v>
                </c:pt>
              </c:strCache>
            </c:strRef>
          </c:cat>
          <c:val>
            <c:numRef>
              <c:f>Sheet1!$O$9:$O$19</c:f>
              <c:numCache>
                <c:formatCode>General</c:formatCode>
                <c:ptCount val="11"/>
                <c:pt idx="0">
                  <c:v>53.263</c:v>
                </c:pt>
                <c:pt idx="1">
                  <c:v>33.66</c:v>
                </c:pt>
                <c:pt idx="3">
                  <c:v>48.0</c:v>
                </c:pt>
                <c:pt idx="4">
                  <c:v>41.19</c:v>
                </c:pt>
                <c:pt idx="6">
                  <c:v>14.17</c:v>
                </c:pt>
                <c:pt idx="7">
                  <c:v>19.58</c:v>
                </c:pt>
                <c:pt idx="9">
                  <c:v>31.61</c:v>
                </c:pt>
                <c:pt idx="10">
                  <c:v>40.21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644332888"/>
        <c:axId val="644335928"/>
      </c:barChart>
      <c:catAx>
        <c:axId val="644332888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>
                <a:latin typeface="Arial"/>
              </a:defRPr>
            </a:pPr>
            <a:endParaRPr lang="en-US"/>
          </a:p>
        </c:txPr>
        <c:crossAx val="644335928"/>
        <c:crosses val="autoZero"/>
        <c:auto val="1"/>
        <c:lblAlgn val="ctr"/>
        <c:lblOffset val="100"/>
        <c:noMultiLvlLbl val="0"/>
      </c:catAx>
      <c:valAx>
        <c:axId val="644335928"/>
        <c:scaling>
          <c:orientation val="minMax"/>
        </c:scaling>
        <c:delete val="0"/>
        <c:axPos val="l"/>
        <c:majorGridlines>
          <c:spPr>
            <a:ln>
              <a:solidFill>
                <a:schemeClr val="bg1">
                  <a:lumMod val="75000"/>
                </a:schemeClr>
              </a:solidFill>
            </a:ln>
          </c:spPr>
        </c:majorGridlines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>
                <a:latin typeface="Arial"/>
              </a:defRPr>
            </a:pPr>
            <a:endParaRPr lang="en-US"/>
          </a:p>
        </c:txPr>
        <c:crossAx val="644332888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Sheet1!$C$54</c:f>
              <c:strCache>
                <c:ptCount val="1"/>
                <c:pt idx="0">
                  <c:v>Top 100 genes</c:v>
                </c:pt>
              </c:strCache>
            </c:strRef>
          </c:tx>
          <c:spPr>
            <a:solidFill>
              <a:schemeClr val="tx1"/>
            </a:solidFill>
            <a:ln>
              <a:solidFill>
                <a:schemeClr val="tx1"/>
              </a:solidFill>
            </a:ln>
            <a:effectLst/>
          </c:spPr>
          <c:invertIfNegative val="0"/>
          <c:cat>
            <c:strRef>
              <c:f>Sheet1!$D$53:$L$53</c:f>
              <c:strCache>
                <c:ptCount val="9"/>
                <c:pt idx="0">
                  <c:v>E2F1DP1RB1_01</c:v>
                </c:pt>
                <c:pt idx="1">
                  <c:v>E2F1DP1_01</c:v>
                </c:pt>
                <c:pt idx="2">
                  <c:v>E2F1DP2_01</c:v>
                </c:pt>
                <c:pt idx="3">
                  <c:v>E2F1_Q3</c:v>
                </c:pt>
                <c:pt idx="4">
                  <c:v>E2F1_Q3_01</c:v>
                </c:pt>
                <c:pt idx="5">
                  <c:v>E2F1_Q4</c:v>
                </c:pt>
                <c:pt idx="6">
                  <c:v>E2F1_Q4_01</c:v>
                </c:pt>
                <c:pt idx="7">
                  <c:v>E2F_Q6</c:v>
                </c:pt>
                <c:pt idx="8">
                  <c:v>E2FQ6_01</c:v>
                </c:pt>
              </c:strCache>
            </c:strRef>
          </c:cat>
          <c:val>
            <c:numRef>
              <c:f>Sheet1!$D$54:$L$54</c:f>
              <c:numCache>
                <c:formatCode>General</c:formatCode>
                <c:ptCount val="9"/>
                <c:pt idx="0">
                  <c:v>0.47</c:v>
                </c:pt>
                <c:pt idx="1">
                  <c:v>0.4</c:v>
                </c:pt>
                <c:pt idx="2">
                  <c:v>0.78</c:v>
                </c:pt>
                <c:pt idx="3">
                  <c:v>0.81</c:v>
                </c:pt>
                <c:pt idx="4">
                  <c:v>0.8</c:v>
                </c:pt>
                <c:pt idx="5">
                  <c:v>0.67</c:v>
                </c:pt>
                <c:pt idx="6">
                  <c:v>0.37</c:v>
                </c:pt>
                <c:pt idx="7">
                  <c:v>0.51</c:v>
                </c:pt>
                <c:pt idx="8">
                  <c:v>0.65</c:v>
                </c:pt>
              </c:numCache>
            </c:numRef>
          </c:val>
        </c:ser>
        <c:ser>
          <c:idx val="1"/>
          <c:order val="1"/>
          <c:tx>
            <c:strRef>
              <c:f>Sheet1!$C$55</c:f>
              <c:strCache>
                <c:ptCount val="1"/>
                <c:pt idx="0">
                  <c:v>Control genes</c:v>
                </c:pt>
              </c:strCache>
            </c:strRef>
          </c:tx>
          <c:spPr>
            <a:solidFill>
              <a:schemeClr val="bg1"/>
            </a:solidFill>
            <a:ln>
              <a:solidFill>
                <a:schemeClr val="tx1"/>
              </a:solidFill>
            </a:ln>
          </c:spPr>
          <c:invertIfNegative val="0"/>
          <c:cat>
            <c:strRef>
              <c:f>Sheet1!$D$53:$L$53</c:f>
              <c:strCache>
                <c:ptCount val="9"/>
                <c:pt idx="0">
                  <c:v>E2F1DP1RB1_01</c:v>
                </c:pt>
                <c:pt idx="1">
                  <c:v>E2F1DP1_01</c:v>
                </c:pt>
                <c:pt idx="2">
                  <c:v>E2F1DP2_01</c:v>
                </c:pt>
                <c:pt idx="3">
                  <c:v>E2F1_Q3</c:v>
                </c:pt>
                <c:pt idx="4">
                  <c:v>E2F1_Q3_01</c:v>
                </c:pt>
                <c:pt idx="5">
                  <c:v>E2F1_Q4</c:v>
                </c:pt>
                <c:pt idx="6">
                  <c:v>E2F1_Q4_01</c:v>
                </c:pt>
                <c:pt idx="7">
                  <c:v>E2F_Q6</c:v>
                </c:pt>
                <c:pt idx="8">
                  <c:v>E2FQ6_01</c:v>
                </c:pt>
              </c:strCache>
            </c:strRef>
          </c:cat>
          <c:val>
            <c:numRef>
              <c:f>Sheet1!$D$55:$L$55</c:f>
              <c:numCache>
                <c:formatCode>General</c:formatCode>
                <c:ptCount val="9"/>
                <c:pt idx="0">
                  <c:v>0.24</c:v>
                </c:pt>
                <c:pt idx="1">
                  <c:v>0.24</c:v>
                </c:pt>
                <c:pt idx="2">
                  <c:v>0.52</c:v>
                </c:pt>
                <c:pt idx="3">
                  <c:v>0.53</c:v>
                </c:pt>
                <c:pt idx="4">
                  <c:v>0.58</c:v>
                </c:pt>
                <c:pt idx="5">
                  <c:v>0.38</c:v>
                </c:pt>
                <c:pt idx="6">
                  <c:v>0.14</c:v>
                </c:pt>
                <c:pt idx="7">
                  <c:v>0.26</c:v>
                </c:pt>
                <c:pt idx="8">
                  <c:v>0.39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644251656"/>
        <c:axId val="644243320"/>
      </c:barChart>
      <c:catAx>
        <c:axId val="644251656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900">
                <a:latin typeface="Arial"/>
              </a:defRPr>
            </a:pPr>
            <a:endParaRPr lang="en-US"/>
          </a:p>
        </c:txPr>
        <c:crossAx val="644243320"/>
        <c:crosses val="autoZero"/>
        <c:auto val="1"/>
        <c:lblAlgn val="ctr"/>
        <c:lblOffset val="100"/>
        <c:noMultiLvlLbl val="0"/>
      </c:catAx>
      <c:valAx>
        <c:axId val="644243320"/>
        <c:scaling>
          <c:orientation val="minMax"/>
        </c:scaling>
        <c:delete val="0"/>
        <c:axPos val="l"/>
        <c:majorGridlines>
          <c:spPr>
            <a:ln>
              <a:solidFill>
                <a:schemeClr val="bg1">
                  <a:lumMod val="85000"/>
                </a:schemeClr>
              </a:solidFill>
            </a:ln>
          </c:spPr>
        </c:majorGridlines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>
                <a:latin typeface="Arial"/>
              </a:defRPr>
            </a:pPr>
            <a:endParaRPr lang="en-US"/>
          </a:p>
        </c:txPr>
        <c:crossAx val="644251656"/>
        <c:crosses val="autoZero"/>
        <c:crossBetween val="between"/>
        <c:majorUnit val="0.2"/>
      </c:valAx>
    </c:plotArea>
    <c:plotVisOnly val="1"/>
    <c:dispBlanksAs val="gap"/>
    <c:showDLblsOverMax val="0"/>
  </c:chart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38117873821489"/>
          <c:y val="0.0523043426332559"/>
          <c:w val="0.830431191215359"/>
          <c:h val="0.638097879134411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chemeClr val="tx1"/>
            </a:solidFill>
            <a:effectLst/>
          </c:spPr>
          <c:invertIfNegative val="0"/>
          <c:val>
            <c:numRef>
              <c:f>Sheet1!$B$119:$B$154</c:f>
              <c:numCache>
                <c:formatCode>General</c:formatCode>
                <c:ptCount val="36"/>
                <c:pt idx="0">
                  <c:v>33.0</c:v>
                </c:pt>
                <c:pt idx="1">
                  <c:v>3.0</c:v>
                </c:pt>
                <c:pt idx="2">
                  <c:v>5.0</c:v>
                </c:pt>
                <c:pt idx="3">
                  <c:v>4.0</c:v>
                </c:pt>
                <c:pt idx="4">
                  <c:v>7.0</c:v>
                </c:pt>
                <c:pt idx="5">
                  <c:v>2.0</c:v>
                </c:pt>
                <c:pt idx="6">
                  <c:v>3.0</c:v>
                </c:pt>
                <c:pt idx="7">
                  <c:v>0.0</c:v>
                </c:pt>
                <c:pt idx="8">
                  <c:v>1.0</c:v>
                </c:pt>
                <c:pt idx="9">
                  <c:v>7.0</c:v>
                </c:pt>
                <c:pt idx="10">
                  <c:v>3.0</c:v>
                </c:pt>
                <c:pt idx="11">
                  <c:v>3.0</c:v>
                </c:pt>
                <c:pt idx="12">
                  <c:v>4.0</c:v>
                </c:pt>
                <c:pt idx="13">
                  <c:v>1.0</c:v>
                </c:pt>
                <c:pt idx="14">
                  <c:v>2.0</c:v>
                </c:pt>
                <c:pt idx="15">
                  <c:v>0.0</c:v>
                </c:pt>
                <c:pt idx="16">
                  <c:v>3.0</c:v>
                </c:pt>
                <c:pt idx="17">
                  <c:v>4.0</c:v>
                </c:pt>
                <c:pt idx="18">
                  <c:v>3.0</c:v>
                </c:pt>
                <c:pt idx="19">
                  <c:v>2.0</c:v>
                </c:pt>
                <c:pt idx="20">
                  <c:v>0.0</c:v>
                </c:pt>
                <c:pt idx="21">
                  <c:v>4.0</c:v>
                </c:pt>
                <c:pt idx="22">
                  <c:v>4.0</c:v>
                </c:pt>
                <c:pt idx="23">
                  <c:v>1.0</c:v>
                </c:pt>
                <c:pt idx="24">
                  <c:v>1.0</c:v>
                </c:pt>
                <c:pt idx="25">
                  <c:v>2.0</c:v>
                </c:pt>
                <c:pt idx="26">
                  <c:v>1.0</c:v>
                </c:pt>
                <c:pt idx="27">
                  <c:v>0.0</c:v>
                </c:pt>
                <c:pt idx="28">
                  <c:v>1.0</c:v>
                </c:pt>
                <c:pt idx="29">
                  <c:v>1.0</c:v>
                </c:pt>
                <c:pt idx="30">
                  <c:v>0.0</c:v>
                </c:pt>
                <c:pt idx="31">
                  <c:v>3.0</c:v>
                </c:pt>
                <c:pt idx="32">
                  <c:v>0.0</c:v>
                </c:pt>
                <c:pt idx="33">
                  <c:v>0.0</c:v>
                </c:pt>
                <c:pt idx="34">
                  <c:v>1.0</c:v>
                </c:pt>
                <c:pt idx="35">
                  <c:v>1.0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644221400"/>
        <c:axId val="644186168"/>
      </c:barChart>
      <c:catAx>
        <c:axId val="644221400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900">
                <a:latin typeface="Arial"/>
              </a:defRPr>
            </a:pPr>
            <a:endParaRPr lang="en-US"/>
          </a:p>
        </c:txPr>
        <c:crossAx val="644186168"/>
        <c:crosses val="autoZero"/>
        <c:auto val="1"/>
        <c:lblAlgn val="ctr"/>
        <c:lblOffset val="100"/>
        <c:noMultiLvlLbl val="0"/>
      </c:catAx>
      <c:valAx>
        <c:axId val="644186168"/>
        <c:scaling>
          <c:orientation val="minMax"/>
        </c:scaling>
        <c:delete val="0"/>
        <c:axPos val="l"/>
        <c:majorGridlines>
          <c:spPr>
            <a:ln>
              <a:solidFill>
                <a:schemeClr val="bg1">
                  <a:lumMod val="85000"/>
                </a:schemeClr>
              </a:solidFill>
            </a:ln>
          </c:spPr>
        </c:majorGridlines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>
                <a:latin typeface="Arial"/>
              </a:defRPr>
            </a:pPr>
            <a:endParaRPr lang="en-US"/>
          </a:p>
        </c:txPr>
        <c:crossAx val="644221400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5A806C6-CF11-8142-A094-2A68E2CBE824}" type="datetimeFigureOut">
              <a:rPr lang="en-US" smtClean="0"/>
              <a:pPr/>
              <a:t>11/4/13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A955EB5-84B2-1341-9F0F-F831102C815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31942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Supplementary</a:t>
            </a:r>
            <a:r>
              <a:rPr lang="en-US" baseline="0" dirty="0" smtClean="0"/>
              <a:t> Figure </a:t>
            </a:r>
            <a:r>
              <a:rPr lang="en-US" baseline="0" dirty="0" smtClean="0"/>
              <a:t>1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955EB5-84B2-1341-9F0F-F831102C8154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509281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Supplementary Figure</a:t>
            </a:r>
            <a:r>
              <a:rPr lang="en-US" baseline="0" dirty="0" smtClean="0"/>
              <a:t> </a:t>
            </a:r>
            <a:r>
              <a:rPr lang="en-US" baseline="0" dirty="0" smtClean="0"/>
              <a:t>2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955EB5-84B2-1341-9F0F-F831102C8154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91112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r>
              <a:rPr lang="en-US" sz="12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Supplementary Figure </a:t>
            </a:r>
            <a:r>
              <a:rPr lang="en-US" sz="12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3 </a:t>
            </a:r>
            <a:endParaRPr lang="en-US" sz="1200" b="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DB85AF-E855-8A47-83EB-52025A8BEEC0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05273C-B863-1748-ADB2-4D1AC6424B46}" type="datetimeFigureOut">
              <a:rPr lang="en-US" smtClean="0"/>
              <a:pPr/>
              <a:t>11/4/13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665E96-1334-3943-B456-C607F78D900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36146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05273C-B863-1748-ADB2-4D1AC6424B46}" type="datetimeFigureOut">
              <a:rPr lang="en-US" smtClean="0"/>
              <a:pPr/>
              <a:t>11/4/13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665E96-1334-3943-B456-C607F78D900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88318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05273C-B863-1748-ADB2-4D1AC6424B46}" type="datetimeFigureOut">
              <a:rPr lang="en-US" smtClean="0"/>
              <a:pPr/>
              <a:t>11/4/13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665E96-1334-3943-B456-C607F78D900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80317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05273C-B863-1748-ADB2-4D1AC6424B46}" type="datetimeFigureOut">
              <a:rPr lang="en-US" smtClean="0"/>
              <a:pPr/>
              <a:t>11/4/13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665E96-1334-3943-B456-C607F78D900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78198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05273C-B863-1748-ADB2-4D1AC6424B46}" type="datetimeFigureOut">
              <a:rPr lang="en-US" smtClean="0"/>
              <a:pPr/>
              <a:t>11/4/13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665E96-1334-3943-B456-C607F78D900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97573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05273C-B863-1748-ADB2-4D1AC6424B46}" type="datetimeFigureOut">
              <a:rPr lang="en-US" smtClean="0"/>
              <a:pPr/>
              <a:t>11/4/13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665E96-1334-3943-B456-C607F78D900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41870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05273C-B863-1748-ADB2-4D1AC6424B46}" type="datetimeFigureOut">
              <a:rPr lang="en-US" smtClean="0"/>
              <a:pPr/>
              <a:t>11/4/13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665E96-1334-3943-B456-C607F78D900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07729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05273C-B863-1748-ADB2-4D1AC6424B46}" type="datetimeFigureOut">
              <a:rPr lang="en-US" smtClean="0"/>
              <a:pPr/>
              <a:t>11/4/13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665E96-1334-3943-B456-C607F78D900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70798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05273C-B863-1748-ADB2-4D1AC6424B46}" type="datetimeFigureOut">
              <a:rPr lang="en-US" smtClean="0"/>
              <a:pPr/>
              <a:t>11/4/13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665E96-1334-3943-B456-C607F78D900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16402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05273C-B863-1748-ADB2-4D1AC6424B46}" type="datetimeFigureOut">
              <a:rPr lang="en-US" smtClean="0"/>
              <a:pPr/>
              <a:t>11/4/13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665E96-1334-3943-B456-C607F78D900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86914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05273C-B863-1748-ADB2-4D1AC6424B46}" type="datetimeFigureOut">
              <a:rPr lang="en-US" smtClean="0"/>
              <a:pPr/>
              <a:t>11/4/13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665E96-1334-3943-B456-C607F78D900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11820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05273C-B863-1748-ADB2-4D1AC6424B46}" type="datetimeFigureOut">
              <a:rPr lang="en-US" smtClean="0"/>
              <a:pPr/>
              <a:t>11/4/13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665E96-1334-3943-B456-C607F78D900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65462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4" Type="http://schemas.openxmlformats.org/officeDocument/2006/relationships/image" Target="../media/image1.png"/><Relationship Id="rId5" Type="http://schemas.openxmlformats.org/officeDocument/2006/relationships/chart" Target="../charts/chart2.xml"/><Relationship Id="rId6" Type="http://schemas.openxmlformats.org/officeDocument/2006/relationships/image" Target="../media/image2.png"/><Relationship Id="rId7" Type="http://schemas.openxmlformats.org/officeDocument/2006/relationships/chart" Target="../charts/chart3.xml"/><Relationship Id="rId8" Type="http://schemas.openxmlformats.org/officeDocument/2006/relationships/chart" Target="../charts/chart4.xml"/><Relationship Id="rId9" Type="http://schemas.openxmlformats.org/officeDocument/2006/relationships/chart" Target="../charts/chart5.xm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4" Type="http://schemas.openxmlformats.org/officeDocument/2006/relationships/chart" Target="../charts/chart7.xm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4" Type="http://schemas.openxmlformats.org/officeDocument/2006/relationships/chart" Target="../charts/chart9.xml"/><Relationship Id="rId5" Type="http://schemas.openxmlformats.org/officeDocument/2006/relationships/chart" Target="../charts/chart10.xml"/><Relationship Id="rId6" Type="http://schemas.openxmlformats.org/officeDocument/2006/relationships/chart" Target="../charts/chart11.xml"/><Relationship Id="rId7" Type="http://schemas.openxmlformats.org/officeDocument/2006/relationships/chart" Target="../charts/chart12.xml"/><Relationship Id="rId8" Type="http://schemas.openxmlformats.org/officeDocument/2006/relationships/chart" Target="../charts/chart13.xml"/><Relationship Id="rId9" Type="http://schemas.openxmlformats.org/officeDocument/2006/relationships/chart" Target="../charts/chart14.xm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Box 21"/>
          <p:cNvSpPr txBox="1"/>
          <p:nvPr/>
        </p:nvSpPr>
        <p:spPr>
          <a:xfrm>
            <a:off x="30152" y="221984"/>
            <a:ext cx="332788" cy="3555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/>
                <a:cs typeface="Arial"/>
              </a:rPr>
              <a:t>A</a:t>
            </a:r>
            <a:endParaRPr lang="en-US" dirty="0">
              <a:latin typeface="Arial"/>
              <a:cs typeface="Arial"/>
            </a:endParaRPr>
          </a:p>
        </p:txBody>
      </p:sp>
      <p:grpSp>
        <p:nvGrpSpPr>
          <p:cNvPr id="38" name="Group 37"/>
          <p:cNvGrpSpPr/>
          <p:nvPr/>
        </p:nvGrpSpPr>
        <p:grpSpPr>
          <a:xfrm>
            <a:off x="144452" y="3931235"/>
            <a:ext cx="3087907" cy="2409173"/>
            <a:chOff x="177031" y="4371420"/>
            <a:chExt cx="3087907" cy="2409173"/>
          </a:xfrm>
        </p:grpSpPr>
        <p:graphicFrame>
          <p:nvGraphicFramePr>
            <p:cNvPr id="30" name="Chart 29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2629511309"/>
                </p:ext>
              </p:extLst>
            </p:nvPr>
          </p:nvGraphicFramePr>
          <p:xfrm>
            <a:off x="317777" y="4862680"/>
            <a:ext cx="2581578" cy="1917913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sp>
          <p:nvSpPr>
            <p:cNvPr id="31" name="TextBox 30"/>
            <p:cNvSpPr txBox="1"/>
            <p:nvPr/>
          </p:nvSpPr>
          <p:spPr>
            <a:xfrm>
              <a:off x="1237813" y="4646995"/>
              <a:ext cx="1408124" cy="2304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kern="1200" dirty="0" smtClean="0">
                  <a:latin typeface="Arial"/>
                  <a:cs typeface="Arial"/>
                </a:rPr>
                <a:t>2 WT / 0 WT - LUAD</a:t>
              </a:r>
              <a:endParaRPr lang="en-US" sz="1200" kern="1200" dirty="0">
                <a:latin typeface="Arial"/>
                <a:cs typeface="Arial"/>
              </a:endParaRPr>
            </a:p>
          </p:txBody>
        </p:sp>
        <p:pic>
          <p:nvPicPr>
            <p:cNvPr id="32" name="table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533772" y="5163840"/>
              <a:ext cx="731166" cy="1489949"/>
            </a:xfrm>
            <a:prstGeom prst="rect">
              <a:avLst/>
            </a:prstGeom>
          </p:spPr>
        </p:pic>
        <p:sp>
          <p:nvSpPr>
            <p:cNvPr id="36" name="TextBox 35"/>
            <p:cNvSpPr txBox="1"/>
            <p:nvPr/>
          </p:nvSpPr>
          <p:spPr>
            <a:xfrm>
              <a:off x="177031" y="4371420"/>
              <a:ext cx="35136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latin typeface="Arial"/>
                  <a:cs typeface="Arial"/>
                </a:rPr>
                <a:t>D</a:t>
              </a:r>
              <a:endParaRPr lang="en-US" kern="1200" dirty="0">
                <a:latin typeface="Arial"/>
                <a:cs typeface="Arial"/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4568702" y="4033172"/>
            <a:ext cx="2988712" cy="2307236"/>
            <a:chOff x="3754889" y="4473357"/>
            <a:chExt cx="2988712" cy="2307236"/>
          </a:xfrm>
        </p:grpSpPr>
        <p:graphicFrame>
          <p:nvGraphicFramePr>
            <p:cNvPr id="33" name="Chart 32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4024193544"/>
                </p:ext>
              </p:extLst>
            </p:nvPr>
          </p:nvGraphicFramePr>
          <p:xfrm>
            <a:off x="3785191" y="4873247"/>
            <a:ext cx="2592827" cy="1907346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5"/>
            </a:graphicData>
          </a:graphic>
        </p:graphicFrame>
        <p:pic>
          <p:nvPicPr>
            <p:cNvPr id="34" name="table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6012435" y="5206108"/>
              <a:ext cx="731166" cy="1373712"/>
            </a:xfrm>
            <a:prstGeom prst="rect">
              <a:avLst/>
            </a:prstGeom>
          </p:spPr>
        </p:pic>
        <p:sp>
          <p:nvSpPr>
            <p:cNvPr id="35" name="TextBox 34"/>
            <p:cNvSpPr txBox="1"/>
            <p:nvPr/>
          </p:nvSpPr>
          <p:spPr>
            <a:xfrm>
              <a:off x="4610789" y="4647934"/>
              <a:ext cx="1401646" cy="2304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kern="1200" dirty="0" smtClean="0">
                  <a:latin typeface="Arial"/>
                  <a:cs typeface="Arial"/>
                </a:rPr>
                <a:t>2 WT / 0 WT - LAML</a:t>
              </a:r>
              <a:endParaRPr lang="en-US" sz="1200" kern="1200" dirty="0">
                <a:latin typeface="Arial"/>
                <a:cs typeface="Arial"/>
              </a:endParaRP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3754889" y="4473357"/>
              <a:ext cx="33862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latin typeface="Arial"/>
                  <a:cs typeface="Arial"/>
                </a:rPr>
                <a:t>E</a:t>
              </a:r>
              <a:endParaRPr lang="en-US" kern="1200" dirty="0">
                <a:latin typeface="Arial"/>
                <a:cs typeface="Arial"/>
              </a:endParaRPr>
            </a:p>
          </p:txBody>
        </p:sp>
      </p:grpSp>
      <p:sp>
        <p:nvSpPr>
          <p:cNvPr id="2" name="TextBox 1"/>
          <p:cNvSpPr txBox="1"/>
          <p:nvPr/>
        </p:nvSpPr>
        <p:spPr>
          <a:xfrm>
            <a:off x="37031" y="-3"/>
            <a:ext cx="96303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Arial"/>
                <a:cs typeface="Arial"/>
              </a:rPr>
              <a:t>Figure </a:t>
            </a:r>
            <a:r>
              <a:rPr lang="en-US" sz="1400" dirty="0" smtClean="0">
                <a:latin typeface="Arial"/>
                <a:cs typeface="Arial"/>
              </a:rPr>
              <a:t>S1</a:t>
            </a:r>
            <a:endParaRPr lang="en-US" sz="1400" dirty="0">
              <a:latin typeface="Arial"/>
              <a:cs typeface="Arial"/>
            </a:endParaRPr>
          </a:p>
        </p:txBody>
      </p:sp>
      <p:graphicFrame>
        <p:nvGraphicFramePr>
          <p:cNvPr id="42" name="Chart 41"/>
          <p:cNvGraphicFramePr/>
          <p:nvPr>
            <p:extLst>
              <p:ext uri="{D42A27DB-BD31-4B8C-83A1-F6EECF244321}">
                <p14:modId xmlns:p14="http://schemas.microsoft.com/office/powerpoint/2010/main" val="1759983650"/>
              </p:ext>
            </p:extLst>
          </p:nvPr>
        </p:nvGraphicFramePr>
        <p:xfrm>
          <a:off x="3011576" y="496456"/>
          <a:ext cx="2476540" cy="233213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sp>
        <p:nvSpPr>
          <p:cNvPr id="43" name="TextBox 42"/>
          <p:cNvSpPr txBox="1"/>
          <p:nvPr/>
        </p:nvSpPr>
        <p:spPr>
          <a:xfrm>
            <a:off x="5271549" y="1130435"/>
            <a:ext cx="633820" cy="178510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/>
                <a:cs typeface="Arial"/>
              </a:rPr>
              <a:t>2.1E-05</a:t>
            </a:r>
          </a:p>
          <a:p>
            <a:r>
              <a:rPr lang="en-US" sz="1000" dirty="0" smtClean="0">
                <a:latin typeface="Arial"/>
                <a:cs typeface="Arial"/>
              </a:rPr>
              <a:t>1.0E-04</a:t>
            </a:r>
          </a:p>
          <a:p>
            <a:r>
              <a:rPr lang="en-US" sz="1000" dirty="0" smtClean="0">
                <a:latin typeface="Arial"/>
                <a:cs typeface="Arial"/>
              </a:rPr>
              <a:t>4.8E-04</a:t>
            </a:r>
          </a:p>
          <a:p>
            <a:r>
              <a:rPr lang="en-US" sz="1000" dirty="0" smtClean="0">
                <a:latin typeface="Arial"/>
                <a:cs typeface="Arial"/>
              </a:rPr>
              <a:t>6.1E-04</a:t>
            </a:r>
          </a:p>
          <a:p>
            <a:r>
              <a:rPr lang="en-US" sz="1000" dirty="0" smtClean="0">
                <a:latin typeface="Arial"/>
                <a:cs typeface="Arial"/>
              </a:rPr>
              <a:t>1.4E-03</a:t>
            </a:r>
          </a:p>
          <a:p>
            <a:r>
              <a:rPr lang="en-US" sz="1000" dirty="0" smtClean="0">
                <a:latin typeface="Arial"/>
                <a:cs typeface="Arial"/>
              </a:rPr>
              <a:t>7.7E-03</a:t>
            </a:r>
          </a:p>
          <a:p>
            <a:r>
              <a:rPr lang="en-US" sz="1000" dirty="0" smtClean="0">
                <a:latin typeface="Arial"/>
                <a:cs typeface="Arial"/>
              </a:rPr>
              <a:t>1.1E-02</a:t>
            </a:r>
          </a:p>
          <a:p>
            <a:r>
              <a:rPr lang="en-US" sz="1000" dirty="0" smtClean="0">
                <a:latin typeface="Arial"/>
                <a:cs typeface="Arial"/>
              </a:rPr>
              <a:t>2.2E-02</a:t>
            </a:r>
          </a:p>
          <a:p>
            <a:r>
              <a:rPr lang="en-US" sz="1000" dirty="0" smtClean="0">
                <a:latin typeface="Arial"/>
                <a:cs typeface="Arial"/>
              </a:rPr>
              <a:t>2.4E-02</a:t>
            </a:r>
          </a:p>
          <a:p>
            <a:r>
              <a:rPr lang="en-US" sz="1000" dirty="0" smtClean="0">
                <a:latin typeface="Arial"/>
                <a:cs typeface="Arial"/>
              </a:rPr>
              <a:t>2.7E-02</a:t>
            </a:r>
          </a:p>
          <a:p>
            <a:endParaRPr lang="en-US" sz="1000" dirty="0">
              <a:latin typeface="Arial"/>
              <a:cs typeface="Arial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8395880" y="1091428"/>
            <a:ext cx="633820" cy="178510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/>
                <a:cs typeface="Arial"/>
              </a:rPr>
              <a:t>9.7E-05</a:t>
            </a:r>
          </a:p>
          <a:p>
            <a:r>
              <a:rPr lang="en-US" sz="1000" dirty="0" smtClean="0">
                <a:latin typeface="Arial"/>
                <a:cs typeface="Arial"/>
              </a:rPr>
              <a:t>4.6E-04</a:t>
            </a:r>
          </a:p>
          <a:p>
            <a:r>
              <a:rPr lang="en-US" sz="1000" dirty="0" smtClean="0">
                <a:latin typeface="Arial"/>
                <a:cs typeface="Arial"/>
              </a:rPr>
              <a:t>2.0E-03</a:t>
            </a:r>
          </a:p>
          <a:p>
            <a:r>
              <a:rPr lang="en-US" sz="1000" dirty="0" smtClean="0">
                <a:latin typeface="Arial"/>
                <a:cs typeface="Arial"/>
              </a:rPr>
              <a:t>1.0E-02</a:t>
            </a:r>
          </a:p>
          <a:p>
            <a:r>
              <a:rPr lang="en-US" sz="1000" dirty="0" smtClean="0">
                <a:latin typeface="Arial"/>
                <a:cs typeface="Arial"/>
              </a:rPr>
              <a:t>1.1E-02</a:t>
            </a:r>
          </a:p>
          <a:p>
            <a:r>
              <a:rPr lang="en-US" sz="1000" dirty="0" smtClean="0">
                <a:latin typeface="Arial"/>
                <a:cs typeface="Arial"/>
              </a:rPr>
              <a:t>1.1E-02</a:t>
            </a:r>
          </a:p>
          <a:p>
            <a:r>
              <a:rPr lang="en-US" sz="1000" dirty="0" smtClean="0">
                <a:latin typeface="Arial"/>
                <a:cs typeface="Arial"/>
              </a:rPr>
              <a:t>1.2E-02</a:t>
            </a:r>
          </a:p>
          <a:p>
            <a:r>
              <a:rPr lang="en-US" sz="1000" dirty="0" smtClean="0">
                <a:latin typeface="Arial"/>
                <a:cs typeface="Arial"/>
              </a:rPr>
              <a:t>1.3E-02</a:t>
            </a:r>
          </a:p>
          <a:p>
            <a:r>
              <a:rPr lang="en-US" sz="1000" dirty="0" smtClean="0">
                <a:latin typeface="Arial"/>
                <a:cs typeface="Arial"/>
              </a:rPr>
              <a:t>1.5E-02</a:t>
            </a:r>
          </a:p>
          <a:p>
            <a:r>
              <a:rPr lang="en-US" sz="1000" dirty="0" smtClean="0">
                <a:latin typeface="Arial"/>
                <a:cs typeface="Arial"/>
              </a:rPr>
              <a:t>1.6E-02</a:t>
            </a:r>
          </a:p>
          <a:p>
            <a:endParaRPr lang="en-US" sz="1000" dirty="0">
              <a:latin typeface="Arial"/>
              <a:cs typeface="Arial"/>
            </a:endParaRPr>
          </a:p>
        </p:txBody>
      </p:sp>
      <p:graphicFrame>
        <p:nvGraphicFramePr>
          <p:cNvPr id="45" name="Chart 44"/>
          <p:cNvGraphicFramePr/>
          <p:nvPr>
            <p:extLst>
              <p:ext uri="{D42A27DB-BD31-4B8C-83A1-F6EECF244321}">
                <p14:modId xmlns:p14="http://schemas.microsoft.com/office/powerpoint/2010/main" val="1966061316"/>
              </p:ext>
            </p:extLst>
          </p:nvPr>
        </p:nvGraphicFramePr>
        <p:xfrm>
          <a:off x="5896221" y="460490"/>
          <a:ext cx="2697296" cy="233213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  <p:graphicFrame>
        <p:nvGraphicFramePr>
          <p:cNvPr id="46" name="Chart 4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43321649"/>
              </p:ext>
            </p:extLst>
          </p:nvPr>
        </p:nvGraphicFramePr>
        <p:xfrm>
          <a:off x="362940" y="475914"/>
          <a:ext cx="2307509" cy="23526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9"/>
          </a:graphicData>
        </a:graphic>
      </p:graphicFrame>
      <p:sp>
        <p:nvSpPr>
          <p:cNvPr id="47" name="TextBox 46"/>
          <p:cNvSpPr txBox="1"/>
          <p:nvPr/>
        </p:nvSpPr>
        <p:spPr>
          <a:xfrm>
            <a:off x="2473974" y="1053271"/>
            <a:ext cx="633820" cy="178510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/>
                <a:cs typeface="Arial"/>
              </a:rPr>
              <a:t>1.1E-32</a:t>
            </a:r>
          </a:p>
          <a:p>
            <a:r>
              <a:rPr lang="en-US" sz="1000" dirty="0" smtClean="0">
                <a:latin typeface="Arial"/>
                <a:cs typeface="Arial"/>
              </a:rPr>
              <a:t>3.3E-29</a:t>
            </a:r>
          </a:p>
          <a:p>
            <a:r>
              <a:rPr lang="en-US" sz="1000" dirty="0" smtClean="0">
                <a:latin typeface="Arial"/>
                <a:cs typeface="Arial"/>
              </a:rPr>
              <a:t>3.9E-18</a:t>
            </a:r>
          </a:p>
          <a:p>
            <a:r>
              <a:rPr lang="en-US" sz="1000" dirty="0" smtClean="0">
                <a:latin typeface="Arial"/>
                <a:cs typeface="Arial"/>
              </a:rPr>
              <a:t>9.0E-16</a:t>
            </a:r>
          </a:p>
          <a:p>
            <a:r>
              <a:rPr lang="en-US" sz="1000" dirty="0" smtClean="0">
                <a:latin typeface="Arial"/>
                <a:cs typeface="Arial"/>
              </a:rPr>
              <a:t>1.2E-15</a:t>
            </a:r>
          </a:p>
          <a:p>
            <a:r>
              <a:rPr lang="en-US" sz="1000" dirty="0" smtClean="0">
                <a:latin typeface="Arial"/>
                <a:cs typeface="Arial"/>
              </a:rPr>
              <a:t>8.7E-14</a:t>
            </a:r>
          </a:p>
          <a:p>
            <a:r>
              <a:rPr lang="en-US" sz="1000" dirty="0" smtClean="0">
                <a:latin typeface="Arial"/>
                <a:cs typeface="Arial"/>
              </a:rPr>
              <a:t>1.2E-13</a:t>
            </a:r>
          </a:p>
          <a:p>
            <a:r>
              <a:rPr lang="en-US" sz="1000" dirty="0" smtClean="0">
                <a:latin typeface="Arial"/>
                <a:cs typeface="Arial"/>
              </a:rPr>
              <a:t>1.7E-12</a:t>
            </a:r>
          </a:p>
          <a:p>
            <a:r>
              <a:rPr lang="en-US" sz="1000" dirty="0" smtClean="0">
                <a:latin typeface="Arial"/>
                <a:cs typeface="Arial"/>
              </a:rPr>
              <a:t>6.1E-11</a:t>
            </a:r>
          </a:p>
          <a:p>
            <a:r>
              <a:rPr lang="en-US" sz="1000" dirty="0" smtClean="0">
                <a:latin typeface="Arial"/>
                <a:cs typeface="Arial"/>
              </a:rPr>
              <a:t>2.8E-10</a:t>
            </a:r>
          </a:p>
          <a:p>
            <a:endParaRPr lang="en-US" sz="1000" dirty="0">
              <a:latin typeface="Arial"/>
              <a:cs typeface="Arial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3095347" y="291248"/>
            <a:ext cx="3386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/>
                <a:cs typeface="Arial"/>
              </a:rPr>
              <a:t>B</a:t>
            </a:r>
            <a:endParaRPr lang="en-US" dirty="0">
              <a:latin typeface="Arial"/>
              <a:cs typeface="Arial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6124441" y="335041"/>
            <a:ext cx="3513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/>
                <a:cs typeface="Arial"/>
              </a:rPr>
              <a:t>C</a:t>
            </a:r>
            <a:endParaRPr lang="en-US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160422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295257" y="301943"/>
            <a:ext cx="8729122" cy="3629343"/>
            <a:chOff x="414878" y="3250570"/>
            <a:chExt cx="8729122" cy="3629343"/>
          </a:xfrm>
        </p:grpSpPr>
        <p:sp>
          <p:nvSpPr>
            <p:cNvPr id="46" name="TextBox 45"/>
            <p:cNvSpPr txBox="1"/>
            <p:nvPr/>
          </p:nvSpPr>
          <p:spPr>
            <a:xfrm>
              <a:off x="414878" y="3250570"/>
              <a:ext cx="28916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latin typeface="Arial"/>
                  <a:cs typeface="Arial"/>
                </a:rPr>
                <a:t>A</a:t>
              </a:r>
              <a:endParaRPr lang="en-US" kern="1200" dirty="0">
                <a:latin typeface="Arial"/>
                <a:cs typeface="Arial"/>
              </a:endParaRPr>
            </a:p>
          </p:txBody>
        </p:sp>
        <p:graphicFrame>
          <p:nvGraphicFramePr>
            <p:cNvPr id="73" name="Chart 72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909976243"/>
                </p:ext>
              </p:extLst>
            </p:nvPr>
          </p:nvGraphicFramePr>
          <p:xfrm>
            <a:off x="1901951" y="3619902"/>
            <a:ext cx="5461000" cy="298450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sp>
          <p:nvSpPr>
            <p:cNvPr id="74" name="TextBox 73"/>
            <p:cNvSpPr txBox="1"/>
            <p:nvPr/>
          </p:nvSpPr>
          <p:spPr>
            <a:xfrm>
              <a:off x="1077251" y="4178702"/>
              <a:ext cx="736099" cy="11695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00" dirty="0" smtClean="0">
                  <a:latin typeface="Arial"/>
                  <a:cs typeface="Arial"/>
                </a:rPr>
                <a:t>%</a:t>
              </a:r>
            </a:p>
            <a:p>
              <a:pPr algn="ctr"/>
              <a:r>
                <a:rPr lang="en-US" sz="1400" dirty="0" smtClean="0">
                  <a:latin typeface="Arial"/>
                  <a:cs typeface="Arial"/>
                </a:rPr>
                <a:t>Mutant</a:t>
              </a:r>
            </a:p>
            <a:p>
              <a:pPr algn="ctr"/>
              <a:r>
                <a:rPr lang="en-US" sz="1400" dirty="0" smtClean="0">
                  <a:latin typeface="Arial"/>
                  <a:cs typeface="Arial"/>
                </a:rPr>
                <a:t>Reads</a:t>
              </a:r>
            </a:p>
            <a:p>
              <a:pPr algn="ctr"/>
              <a:r>
                <a:rPr lang="en-US" sz="1400" dirty="0">
                  <a:latin typeface="Arial"/>
                  <a:cs typeface="Arial"/>
                </a:rPr>
                <a:t>p</a:t>
              </a:r>
              <a:r>
                <a:rPr lang="en-US" sz="1400" dirty="0" smtClean="0">
                  <a:latin typeface="Arial"/>
                  <a:cs typeface="Arial"/>
                </a:rPr>
                <a:t>er</a:t>
              </a:r>
            </a:p>
            <a:p>
              <a:pPr algn="ctr"/>
              <a:r>
                <a:rPr lang="en-US" sz="1400" dirty="0" smtClean="0">
                  <a:latin typeface="Arial"/>
                  <a:cs typeface="Arial"/>
                </a:rPr>
                <a:t>Tumor</a:t>
              </a:r>
            </a:p>
          </p:txBody>
        </p:sp>
        <p:cxnSp>
          <p:nvCxnSpPr>
            <p:cNvPr id="75" name="Straight Connector 74"/>
            <p:cNvCxnSpPr/>
            <p:nvPr/>
          </p:nvCxnSpPr>
          <p:spPr>
            <a:xfrm>
              <a:off x="6296151" y="6553602"/>
              <a:ext cx="825500" cy="0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/>
            <p:cNvCxnSpPr/>
            <p:nvPr/>
          </p:nvCxnSpPr>
          <p:spPr>
            <a:xfrm>
              <a:off x="4988051" y="6553602"/>
              <a:ext cx="825500" cy="0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/>
            <p:cNvCxnSpPr/>
            <p:nvPr/>
          </p:nvCxnSpPr>
          <p:spPr>
            <a:xfrm>
              <a:off x="3730751" y="6553602"/>
              <a:ext cx="825500" cy="0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77"/>
            <p:cNvCxnSpPr/>
            <p:nvPr/>
          </p:nvCxnSpPr>
          <p:spPr>
            <a:xfrm>
              <a:off x="2486151" y="6553602"/>
              <a:ext cx="825500" cy="0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9" name="TextBox 78"/>
            <p:cNvSpPr txBox="1"/>
            <p:nvPr/>
          </p:nvSpPr>
          <p:spPr>
            <a:xfrm>
              <a:off x="2600451" y="6572136"/>
              <a:ext cx="57363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latin typeface="Arial"/>
                  <a:cs typeface="Arial"/>
                </a:rPr>
                <a:t>CRC</a:t>
              </a:r>
              <a:endParaRPr lang="en-US" sz="1400" dirty="0">
                <a:latin typeface="Arial"/>
                <a:cs typeface="Arial"/>
              </a:endParaRPr>
            </a:p>
          </p:txBody>
        </p:sp>
        <p:sp>
          <p:nvSpPr>
            <p:cNvPr id="80" name="TextBox 79"/>
            <p:cNvSpPr txBox="1"/>
            <p:nvPr/>
          </p:nvSpPr>
          <p:spPr>
            <a:xfrm>
              <a:off x="3846048" y="6566302"/>
              <a:ext cx="68480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latin typeface="Arial"/>
                  <a:cs typeface="Arial"/>
                </a:rPr>
                <a:t>OVCA</a:t>
              </a:r>
              <a:endParaRPr lang="en-US" sz="1400" dirty="0">
                <a:latin typeface="Arial"/>
                <a:cs typeface="Arial"/>
              </a:endParaRPr>
            </a:p>
          </p:txBody>
        </p:sp>
        <p:sp>
          <p:nvSpPr>
            <p:cNvPr id="81" name="TextBox 80"/>
            <p:cNvSpPr txBox="1"/>
            <p:nvPr/>
          </p:nvSpPr>
          <p:spPr>
            <a:xfrm>
              <a:off x="5026151" y="6569279"/>
              <a:ext cx="69338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latin typeface="Arial"/>
                  <a:cs typeface="Arial"/>
                </a:rPr>
                <a:t>UCEC</a:t>
              </a:r>
              <a:endParaRPr lang="en-US" sz="1400" dirty="0">
                <a:latin typeface="Arial"/>
                <a:cs typeface="Arial"/>
              </a:endParaRPr>
            </a:p>
          </p:txBody>
        </p:sp>
        <p:sp>
          <p:nvSpPr>
            <p:cNvPr id="82" name="TextBox 81"/>
            <p:cNvSpPr txBox="1"/>
            <p:nvPr/>
          </p:nvSpPr>
          <p:spPr>
            <a:xfrm>
              <a:off x="6346951" y="6566302"/>
              <a:ext cx="68480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latin typeface="Arial"/>
                  <a:cs typeface="Arial"/>
                </a:rPr>
                <a:t>BRCA</a:t>
              </a:r>
              <a:endParaRPr lang="en-US" sz="1400" dirty="0">
                <a:latin typeface="Arial"/>
                <a:cs typeface="Arial"/>
              </a:endParaRPr>
            </a:p>
          </p:txBody>
        </p:sp>
        <p:sp>
          <p:nvSpPr>
            <p:cNvPr id="83" name="TextBox 82"/>
            <p:cNvSpPr txBox="1"/>
            <p:nvPr/>
          </p:nvSpPr>
          <p:spPr>
            <a:xfrm>
              <a:off x="6166260" y="3468640"/>
              <a:ext cx="103308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latin typeface="Arial"/>
                  <a:cs typeface="Arial"/>
                </a:rPr>
                <a:t>16   94    5</a:t>
              </a:r>
              <a:endParaRPr lang="en-US" sz="1400" dirty="0">
                <a:latin typeface="Arial"/>
                <a:cs typeface="Arial"/>
              </a:endParaRPr>
            </a:p>
          </p:txBody>
        </p:sp>
        <p:sp>
          <p:nvSpPr>
            <p:cNvPr id="84" name="TextBox 83"/>
            <p:cNvSpPr txBox="1"/>
            <p:nvPr/>
          </p:nvSpPr>
          <p:spPr>
            <a:xfrm>
              <a:off x="2396035" y="3468640"/>
              <a:ext cx="96987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latin typeface="Arial"/>
                  <a:cs typeface="Arial"/>
                </a:rPr>
                <a:t>11   58   7</a:t>
              </a:r>
              <a:endParaRPr lang="en-US" sz="1400" dirty="0">
                <a:latin typeface="Arial"/>
                <a:cs typeface="Arial"/>
              </a:endParaRPr>
            </a:p>
          </p:txBody>
        </p:sp>
        <p:sp>
          <p:nvSpPr>
            <p:cNvPr id="85" name="TextBox 84"/>
            <p:cNvSpPr txBox="1"/>
            <p:nvPr/>
          </p:nvSpPr>
          <p:spPr>
            <a:xfrm>
              <a:off x="3626738" y="3468640"/>
              <a:ext cx="103308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latin typeface="Arial"/>
                  <a:cs typeface="Arial"/>
                </a:rPr>
                <a:t>19   53    2</a:t>
              </a:r>
              <a:endParaRPr lang="en-US" sz="1400" dirty="0">
                <a:latin typeface="Arial"/>
                <a:cs typeface="Arial"/>
              </a:endParaRPr>
            </a:p>
          </p:txBody>
        </p:sp>
        <p:sp>
          <p:nvSpPr>
            <p:cNvPr id="86" name="TextBox 85"/>
            <p:cNvSpPr txBox="1"/>
            <p:nvPr/>
          </p:nvSpPr>
          <p:spPr>
            <a:xfrm>
              <a:off x="4980354" y="3468640"/>
              <a:ext cx="93323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latin typeface="Arial"/>
                  <a:cs typeface="Arial"/>
                </a:rPr>
                <a:t>9   35    9</a:t>
              </a:r>
              <a:endParaRPr lang="en-US" sz="1400" dirty="0">
                <a:latin typeface="Arial"/>
                <a:cs typeface="Arial"/>
              </a:endParaRPr>
            </a:p>
          </p:txBody>
        </p:sp>
        <p:sp>
          <p:nvSpPr>
            <p:cNvPr id="87" name="TextBox 86"/>
            <p:cNvSpPr txBox="1"/>
            <p:nvPr/>
          </p:nvSpPr>
          <p:spPr>
            <a:xfrm>
              <a:off x="7638422" y="4355470"/>
              <a:ext cx="1505578" cy="5539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>
                  <a:latin typeface="Arial"/>
                  <a:cs typeface="Arial"/>
                </a:rPr>
                <a:t>WT TP53 RNA Reads</a:t>
              </a:r>
            </a:p>
            <a:p>
              <a:endParaRPr lang="en-US" sz="1000" dirty="0">
                <a:latin typeface="Arial"/>
                <a:cs typeface="Arial"/>
              </a:endParaRPr>
            </a:p>
            <a:p>
              <a:r>
                <a:rPr lang="en-US" sz="1000" dirty="0" smtClean="0">
                  <a:latin typeface="Arial"/>
                  <a:cs typeface="Arial"/>
                </a:rPr>
                <a:t>MUT TP53 RNA Reads</a:t>
              </a:r>
              <a:endParaRPr lang="en-US" sz="1000" dirty="0">
                <a:latin typeface="Arial"/>
                <a:cs typeface="Arial"/>
              </a:endParaRPr>
            </a:p>
          </p:txBody>
        </p:sp>
        <p:sp>
          <p:nvSpPr>
            <p:cNvPr id="88" name="Rectangle 87"/>
            <p:cNvSpPr/>
            <p:nvPr/>
          </p:nvSpPr>
          <p:spPr>
            <a:xfrm>
              <a:off x="7469393" y="4700229"/>
              <a:ext cx="194429" cy="209239"/>
            </a:xfrm>
            <a:prstGeom prst="rect">
              <a:avLst/>
            </a:prstGeom>
            <a:solidFill>
              <a:schemeClr val="tx1"/>
            </a:solidFill>
            <a:ln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9" name="Rectangle 88"/>
            <p:cNvSpPr/>
            <p:nvPr/>
          </p:nvSpPr>
          <p:spPr>
            <a:xfrm>
              <a:off x="7469849" y="4355470"/>
              <a:ext cx="194429" cy="209239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extBox 1"/>
          <p:cNvSpPr txBox="1"/>
          <p:nvPr/>
        </p:nvSpPr>
        <p:spPr>
          <a:xfrm>
            <a:off x="33050" y="0"/>
            <a:ext cx="96303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Arial"/>
                <a:cs typeface="Arial"/>
              </a:rPr>
              <a:t>Figure </a:t>
            </a:r>
            <a:r>
              <a:rPr lang="en-US" sz="1400" dirty="0" smtClean="0">
                <a:latin typeface="Arial"/>
                <a:cs typeface="Arial"/>
              </a:rPr>
              <a:t>S2</a:t>
            </a:r>
            <a:endParaRPr lang="en-US" sz="1400" dirty="0">
              <a:latin typeface="Arial"/>
              <a:cs typeface="Arial"/>
            </a:endParaRPr>
          </a:p>
        </p:txBody>
      </p:sp>
      <p:grpSp>
        <p:nvGrpSpPr>
          <p:cNvPr id="50" name="Group 49"/>
          <p:cNvGrpSpPr/>
          <p:nvPr/>
        </p:nvGrpSpPr>
        <p:grpSpPr>
          <a:xfrm>
            <a:off x="996087" y="4232747"/>
            <a:ext cx="7640012" cy="2557663"/>
            <a:chOff x="1065289" y="3929426"/>
            <a:chExt cx="7952967" cy="2823085"/>
          </a:xfrm>
        </p:grpSpPr>
        <p:graphicFrame>
          <p:nvGraphicFramePr>
            <p:cNvPr id="51" name="Chart 50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2525679900"/>
                </p:ext>
              </p:extLst>
            </p:nvPr>
          </p:nvGraphicFramePr>
          <p:xfrm>
            <a:off x="1873250" y="3929426"/>
            <a:ext cx="5365750" cy="2509474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4"/>
            </a:graphicData>
          </a:graphic>
        </p:graphicFrame>
        <p:sp>
          <p:nvSpPr>
            <p:cNvPr id="52" name="TextBox 51"/>
            <p:cNvSpPr txBox="1"/>
            <p:nvPr/>
          </p:nvSpPr>
          <p:spPr>
            <a:xfrm>
              <a:off x="1065289" y="4602171"/>
              <a:ext cx="788726" cy="11210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dirty="0" smtClean="0">
                  <a:latin typeface="Arial"/>
                  <a:cs typeface="Arial"/>
                </a:rPr>
                <a:t>Mean</a:t>
              </a:r>
            </a:p>
            <a:p>
              <a:pPr algn="ctr"/>
              <a:r>
                <a:rPr lang="en-US" sz="1200" dirty="0" err="1" smtClean="0">
                  <a:latin typeface="Arial"/>
                  <a:cs typeface="Arial"/>
                </a:rPr>
                <a:t>RNAseq</a:t>
              </a:r>
              <a:endParaRPr lang="en-US" sz="1200" dirty="0" smtClean="0">
                <a:latin typeface="Arial"/>
                <a:cs typeface="Arial"/>
              </a:endParaRPr>
            </a:p>
            <a:p>
              <a:pPr algn="ctr"/>
              <a:r>
                <a:rPr lang="en-US" sz="1200" dirty="0">
                  <a:latin typeface="Arial"/>
                  <a:cs typeface="Arial"/>
                </a:rPr>
                <a:t>r</a:t>
              </a:r>
              <a:r>
                <a:rPr lang="en-US" sz="1200" dirty="0" smtClean="0">
                  <a:latin typeface="Arial"/>
                  <a:cs typeface="Arial"/>
                </a:rPr>
                <a:t>eads</a:t>
              </a:r>
            </a:p>
            <a:p>
              <a:pPr algn="ctr"/>
              <a:r>
                <a:rPr lang="en-US" sz="1200" dirty="0">
                  <a:latin typeface="Arial"/>
                  <a:cs typeface="Arial"/>
                </a:rPr>
                <a:t>p</a:t>
              </a:r>
              <a:r>
                <a:rPr lang="en-US" sz="1200" dirty="0" smtClean="0">
                  <a:latin typeface="Arial"/>
                  <a:cs typeface="Arial"/>
                </a:rPr>
                <a:t>er</a:t>
              </a:r>
            </a:p>
            <a:p>
              <a:pPr algn="ctr"/>
              <a:r>
                <a:rPr lang="en-US" sz="1200" dirty="0">
                  <a:latin typeface="Arial"/>
                  <a:cs typeface="Arial"/>
                </a:rPr>
                <a:t>t</a:t>
              </a:r>
              <a:r>
                <a:rPr lang="en-US" sz="1200" dirty="0" smtClean="0">
                  <a:latin typeface="Arial"/>
                  <a:cs typeface="Arial"/>
                </a:rPr>
                <a:t>umor</a:t>
              </a:r>
              <a:endParaRPr lang="en-US" sz="1200" dirty="0">
                <a:latin typeface="Arial"/>
                <a:cs typeface="Arial"/>
              </a:endParaRPr>
            </a:p>
          </p:txBody>
        </p:sp>
        <p:cxnSp>
          <p:nvCxnSpPr>
            <p:cNvPr id="53" name="Straight Connector 52"/>
            <p:cNvCxnSpPr/>
            <p:nvPr/>
          </p:nvCxnSpPr>
          <p:spPr>
            <a:xfrm>
              <a:off x="6202884" y="6426200"/>
              <a:ext cx="825500" cy="0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>
              <a:off x="4907484" y="6426200"/>
              <a:ext cx="825500" cy="0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/>
            <p:nvPr/>
          </p:nvCxnSpPr>
          <p:spPr>
            <a:xfrm>
              <a:off x="3612084" y="6426200"/>
              <a:ext cx="825500" cy="0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>
              <a:off x="2316684" y="6426200"/>
              <a:ext cx="825500" cy="0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7" name="TextBox 56"/>
            <p:cNvSpPr txBox="1"/>
            <p:nvPr/>
          </p:nvSpPr>
          <p:spPr>
            <a:xfrm>
              <a:off x="2469084" y="6444734"/>
              <a:ext cx="57363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latin typeface="Arial"/>
                  <a:cs typeface="Arial"/>
                </a:rPr>
                <a:t>CRC</a:t>
              </a:r>
              <a:endParaRPr lang="en-US" sz="1400" dirty="0">
                <a:latin typeface="Arial"/>
                <a:cs typeface="Arial"/>
              </a:endParaRPr>
            </a:p>
          </p:txBody>
        </p:sp>
        <p:sp>
          <p:nvSpPr>
            <p:cNvPr id="58" name="TextBox 57"/>
            <p:cNvSpPr txBox="1"/>
            <p:nvPr/>
          </p:nvSpPr>
          <p:spPr>
            <a:xfrm>
              <a:off x="3727381" y="6438900"/>
              <a:ext cx="68480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latin typeface="Arial"/>
                  <a:cs typeface="Arial"/>
                </a:rPr>
                <a:t>OVCA</a:t>
              </a:r>
              <a:endParaRPr lang="en-US" sz="1400" dirty="0">
                <a:latin typeface="Arial"/>
                <a:cs typeface="Arial"/>
              </a:endParaRPr>
            </a:p>
          </p:txBody>
        </p:sp>
        <p:sp>
          <p:nvSpPr>
            <p:cNvPr id="59" name="TextBox 58"/>
            <p:cNvSpPr txBox="1"/>
            <p:nvPr/>
          </p:nvSpPr>
          <p:spPr>
            <a:xfrm>
              <a:off x="4983684" y="6441877"/>
              <a:ext cx="69338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latin typeface="Arial"/>
                  <a:cs typeface="Arial"/>
                </a:rPr>
                <a:t>UCEC</a:t>
              </a:r>
              <a:endParaRPr lang="en-US" sz="1400" dirty="0">
                <a:latin typeface="Arial"/>
                <a:cs typeface="Arial"/>
              </a:endParaRPr>
            </a:p>
          </p:txBody>
        </p:sp>
        <p:sp>
          <p:nvSpPr>
            <p:cNvPr id="60" name="TextBox 59"/>
            <p:cNvSpPr txBox="1"/>
            <p:nvPr/>
          </p:nvSpPr>
          <p:spPr>
            <a:xfrm>
              <a:off x="6279084" y="6438900"/>
              <a:ext cx="68480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latin typeface="Arial"/>
                  <a:cs typeface="Arial"/>
                </a:rPr>
                <a:t>BRCA</a:t>
              </a:r>
              <a:endParaRPr lang="en-US" sz="1400" dirty="0">
                <a:latin typeface="Arial"/>
                <a:cs typeface="Arial"/>
              </a:endParaRPr>
            </a:p>
          </p:txBody>
        </p:sp>
        <p:sp>
          <p:nvSpPr>
            <p:cNvPr id="61" name="TextBox 60"/>
            <p:cNvSpPr txBox="1"/>
            <p:nvPr/>
          </p:nvSpPr>
          <p:spPr>
            <a:xfrm>
              <a:off x="7512678" y="4659868"/>
              <a:ext cx="1505578" cy="5539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>
                  <a:latin typeface="Arial"/>
                  <a:cs typeface="Arial"/>
                </a:rPr>
                <a:t>WT TP53 RNA Reads</a:t>
              </a:r>
            </a:p>
            <a:p>
              <a:endParaRPr lang="en-US" sz="1000" dirty="0">
                <a:latin typeface="Arial"/>
                <a:cs typeface="Arial"/>
              </a:endParaRPr>
            </a:p>
            <a:p>
              <a:r>
                <a:rPr lang="en-US" sz="1000" dirty="0" smtClean="0">
                  <a:latin typeface="Arial"/>
                  <a:cs typeface="Arial"/>
                </a:rPr>
                <a:t>MUT TP53 RNA Reads</a:t>
              </a:r>
              <a:endParaRPr lang="en-US" sz="1000" dirty="0">
                <a:latin typeface="Arial"/>
                <a:cs typeface="Arial"/>
              </a:endParaRPr>
            </a:p>
          </p:txBody>
        </p:sp>
        <p:sp>
          <p:nvSpPr>
            <p:cNvPr id="90" name="Rectangle 89"/>
            <p:cNvSpPr/>
            <p:nvPr/>
          </p:nvSpPr>
          <p:spPr>
            <a:xfrm>
              <a:off x="7343649" y="5004627"/>
              <a:ext cx="194429" cy="209239"/>
            </a:xfrm>
            <a:prstGeom prst="rect">
              <a:avLst/>
            </a:prstGeom>
            <a:solidFill>
              <a:schemeClr val="tx1"/>
            </a:solidFill>
            <a:ln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1" name="Rectangle 90"/>
            <p:cNvSpPr/>
            <p:nvPr/>
          </p:nvSpPr>
          <p:spPr>
            <a:xfrm>
              <a:off x="7344105" y="4659868"/>
              <a:ext cx="194429" cy="209239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2" name="TextBox 91"/>
          <p:cNvSpPr txBox="1"/>
          <p:nvPr/>
        </p:nvSpPr>
        <p:spPr>
          <a:xfrm>
            <a:off x="303072" y="3863415"/>
            <a:ext cx="2891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rial"/>
                <a:cs typeface="Arial"/>
              </a:rPr>
              <a:t>B</a:t>
            </a:r>
            <a:endParaRPr lang="en-US" kern="120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4942848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2"/>
          <p:cNvGrpSpPr/>
          <p:nvPr/>
        </p:nvGrpSpPr>
        <p:grpSpPr>
          <a:xfrm>
            <a:off x="158617" y="369695"/>
            <a:ext cx="3059291" cy="2528066"/>
            <a:chOff x="274980" y="258922"/>
            <a:chExt cx="3181748" cy="2528066"/>
          </a:xfrm>
        </p:grpSpPr>
        <p:graphicFrame>
          <p:nvGraphicFramePr>
            <p:cNvPr id="5" name="Chart 4"/>
            <p:cNvGraphicFramePr/>
            <p:nvPr>
              <p:extLst>
                <p:ext uri="{D42A27DB-BD31-4B8C-83A1-F6EECF244321}">
                  <p14:modId xmlns:p14="http://schemas.microsoft.com/office/powerpoint/2010/main" val="3905649783"/>
                </p:ext>
              </p:extLst>
            </p:nvPr>
          </p:nvGraphicFramePr>
          <p:xfrm>
            <a:off x="274980" y="258922"/>
            <a:ext cx="3181748" cy="2528066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sp>
          <p:nvSpPr>
            <p:cNvPr id="6" name="TextBox 5"/>
            <p:cNvSpPr txBox="1"/>
            <p:nvPr/>
          </p:nvSpPr>
          <p:spPr>
            <a:xfrm>
              <a:off x="1202388" y="1021210"/>
              <a:ext cx="35614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/>
                <a:t>*</a:t>
              </a:r>
              <a:endParaRPr lang="en-US" sz="1200" dirty="0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1437901" y="508841"/>
              <a:ext cx="42053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/>
                <a:t>**</a:t>
              </a:r>
              <a:endParaRPr lang="en-US" sz="1200" dirty="0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903649" y="943694"/>
              <a:ext cx="42531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/>
                <a:t>**</a:t>
              </a:r>
              <a:endParaRPr lang="en-US" sz="1200" dirty="0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1694116" y="460860"/>
              <a:ext cx="47529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/>
                <a:t>**</a:t>
              </a:r>
              <a:endParaRPr lang="en-US" sz="1200" dirty="0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1967376" y="463783"/>
              <a:ext cx="35182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/>
                <a:t>**</a:t>
              </a:r>
              <a:endParaRPr lang="en-US" sz="1200" dirty="0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2487686" y="1066026"/>
              <a:ext cx="5385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/>
                <a:t>**</a:t>
              </a:r>
              <a:endParaRPr lang="en-US" sz="1200" dirty="0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2234660" y="660919"/>
              <a:ext cx="40281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/>
                <a:t>**</a:t>
              </a:r>
              <a:endParaRPr lang="en-US" sz="1200" dirty="0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2756351" y="882045"/>
              <a:ext cx="40603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/>
                <a:t>**</a:t>
              </a:r>
              <a:endParaRPr lang="en-US" sz="1200" dirty="0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2220405" y="1121475"/>
              <a:ext cx="33795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/>
                <a:t>**</a:t>
              </a:r>
              <a:endParaRPr lang="en-US" sz="1200" dirty="0"/>
            </a:p>
          </p:txBody>
        </p:sp>
        <p:sp>
          <p:nvSpPr>
            <p:cNvPr id="16" name="TextBox 15"/>
            <p:cNvSpPr txBox="1"/>
            <p:nvPr/>
          </p:nvSpPr>
          <p:spPr>
            <a:xfrm rot="16200000">
              <a:off x="-338912" y="1009314"/>
              <a:ext cx="1649478" cy="2720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dirty="0" smtClean="0"/>
                <a:t>Fraction with E2F1 site</a:t>
              </a:r>
              <a:endParaRPr lang="en-US" sz="1100" dirty="0"/>
            </a:p>
          </p:txBody>
        </p:sp>
      </p:grpSp>
      <p:sp>
        <p:nvSpPr>
          <p:cNvPr id="26" name="TextBox 25"/>
          <p:cNvSpPr txBox="1"/>
          <p:nvPr/>
        </p:nvSpPr>
        <p:spPr>
          <a:xfrm>
            <a:off x="70549" y="263029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/>
                <a:cs typeface="Arial"/>
              </a:rPr>
              <a:t>A</a:t>
            </a:r>
            <a:endParaRPr lang="en-US" dirty="0">
              <a:latin typeface="Arial"/>
              <a:cs typeface="Arial"/>
            </a:endParaRPr>
          </a:p>
        </p:txBody>
      </p:sp>
      <p:graphicFrame>
        <p:nvGraphicFramePr>
          <p:cNvPr id="138" name="Chart 137"/>
          <p:cNvGraphicFramePr/>
          <p:nvPr/>
        </p:nvGraphicFramePr>
        <p:xfrm>
          <a:off x="3505337" y="762549"/>
          <a:ext cx="2940088" cy="158573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39" name="TextBox 138"/>
          <p:cNvSpPr txBox="1"/>
          <p:nvPr/>
        </p:nvSpPr>
        <p:spPr>
          <a:xfrm>
            <a:off x="3135338" y="1085816"/>
            <a:ext cx="54966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900" dirty="0" smtClean="0">
                <a:latin typeface="Arial"/>
                <a:cs typeface="Arial"/>
              </a:rPr>
              <a:t>#</a:t>
            </a:r>
          </a:p>
          <a:p>
            <a:pPr algn="ctr"/>
            <a:r>
              <a:rPr lang="en-US" sz="900" dirty="0" smtClean="0">
                <a:latin typeface="Arial"/>
                <a:cs typeface="Arial"/>
              </a:rPr>
              <a:t>Target</a:t>
            </a:r>
          </a:p>
          <a:p>
            <a:pPr algn="ctr"/>
            <a:r>
              <a:rPr lang="en-US" sz="900" dirty="0" smtClean="0">
                <a:latin typeface="Arial"/>
                <a:cs typeface="Arial"/>
              </a:rPr>
              <a:t>Genes</a:t>
            </a:r>
          </a:p>
          <a:p>
            <a:pPr algn="ctr"/>
            <a:r>
              <a:rPr lang="en-US" sz="900" dirty="0" smtClean="0">
                <a:latin typeface="Arial"/>
                <a:cs typeface="Arial"/>
              </a:rPr>
              <a:t>Per Bin</a:t>
            </a:r>
            <a:endParaRPr lang="en-US" sz="900" dirty="0">
              <a:latin typeface="Arial"/>
              <a:cs typeface="Arial"/>
            </a:endParaRPr>
          </a:p>
        </p:txBody>
      </p:sp>
      <p:grpSp>
        <p:nvGrpSpPr>
          <p:cNvPr id="25" name="Group 139"/>
          <p:cNvGrpSpPr/>
          <p:nvPr/>
        </p:nvGrpSpPr>
        <p:grpSpPr>
          <a:xfrm>
            <a:off x="3762350" y="2098371"/>
            <a:ext cx="1736914" cy="603792"/>
            <a:chOff x="4220413" y="6254208"/>
            <a:chExt cx="1779525" cy="603792"/>
          </a:xfrm>
        </p:grpSpPr>
        <p:sp>
          <p:nvSpPr>
            <p:cNvPr id="142" name="Left Arrow 141"/>
            <p:cNvSpPr/>
            <p:nvPr/>
          </p:nvSpPr>
          <p:spPr>
            <a:xfrm>
              <a:off x="4355035" y="6516318"/>
              <a:ext cx="734008" cy="341682"/>
            </a:xfrm>
            <a:prstGeom prst="leftArrow">
              <a:avLst>
                <a:gd name="adj1" fmla="val 39921"/>
                <a:gd name="adj2" fmla="val 50000"/>
              </a:avLst>
            </a:prstGeom>
            <a:solidFill>
              <a:schemeClr val="tx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Arial"/>
                <a:cs typeface="Arial"/>
              </a:endParaRPr>
            </a:p>
          </p:txBody>
        </p:sp>
        <p:sp>
          <p:nvSpPr>
            <p:cNvPr id="143" name="TextBox 142"/>
            <p:cNvSpPr txBox="1"/>
            <p:nvPr/>
          </p:nvSpPr>
          <p:spPr>
            <a:xfrm>
              <a:off x="5549931" y="6254208"/>
              <a:ext cx="450007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>
                  <a:latin typeface="Arial"/>
                  <a:cs typeface="Arial"/>
                </a:rPr>
                <a:t>Bin #</a:t>
              </a:r>
              <a:endParaRPr lang="en-US" sz="1000" dirty="0">
                <a:latin typeface="Arial"/>
                <a:cs typeface="Arial"/>
              </a:endParaRPr>
            </a:p>
          </p:txBody>
        </p:sp>
        <p:sp>
          <p:nvSpPr>
            <p:cNvPr id="145" name="TextBox 144"/>
            <p:cNvSpPr txBox="1"/>
            <p:nvPr/>
          </p:nvSpPr>
          <p:spPr>
            <a:xfrm>
              <a:off x="5090527" y="6549273"/>
              <a:ext cx="826633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>
                  <a:latin typeface="Arial"/>
                  <a:cs typeface="Arial"/>
                </a:rPr>
                <a:t>Significance</a:t>
              </a:r>
              <a:endParaRPr lang="en-US" sz="1000" dirty="0">
                <a:latin typeface="Arial"/>
                <a:cs typeface="Arial"/>
              </a:endParaRPr>
            </a:p>
          </p:txBody>
        </p:sp>
        <p:cxnSp>
          <p:nvCxnSpPr>
            <p:cNvPr id="146" name="Straight Arrow Connector 145"/>
            <p:cNvCxnSpPr/>
            <p:nvPr/>
          </p:nvCxnSpPr>
          <p:spPr>
            <a:xfrm>
              <a:off x="4697290" y="6400966"/>
              <a:ext cx="0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50" name="TextBox 149"/>
            <p:cNvSpPr txBox="1"/>
            <p:nvPr/>
          </p:nvSpPr>
          <p:spPr>
            <a:xfrm>
              <a:off x="4543229" y="6284448"/>
              <a:ext cx="425691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>
                  <a:latin typeface="Arial"/>
                  <a:cs typeface="Arial"/>
                </a:rPr>
                <a:t>10</a:t>
              </a:r>
              <a:r>
                <a:rPr lang="en-US" sz="1100" baseline="30000" dirty="0" smtClean="0">
                  <a:latin typeface="Arial"/>
                </a:rPr>
                <a:t>-6</a:t>
              </a:r>
              <a:endParaRPr lang="en-US" sz="1100" baseline="30000" dirty="0">
                <a:latin typeface="Arial"/>
              </a:endParaRPr>
            </a:p>
          </p:txBody>
        </p:sp>
        <p:sp>
          <p:nvSpPr>
            <p:cNvPr id="151" name="Rectangle 150"/>
            <p:cNvSpPr/>
            <p:nvPr/>
          </p:nvSpPr>
          <p:spPr>
            <a:xfrm rot="21231475">
              <a:off x="4548848" y="6736721"/>
              <a:ext cx="551225" cy="9208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2" name="Rectangle 151"/>
            <p:cNvSpPr/>
            <p:nvPr/>
          </p:nvSpPr>
          <p:spPr>
            <a:xfrm rot="220619">
              <a:off x="4540500" y="6556662"/>
              <a:ext cx="565976" cy="9108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6" name="TextBox 155"/>
            <p:cNvSpPr txBox="1"/>
            <p:nvPr/>
          </p:nvSpPr>
          <p:spPr>
            <a:xfrm>
              <a:off x="4220413" y="6284796"/>
              <a:ext cx="440413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>
                  <a:latin typeface="Arial"/>
                  <a:cs typeface="Arial"/>
                </a:rPr>
                <a:t>10</a:t>
              </a:r>
              <a:r>
                <a:rPr lang="en-US" sz="1100" baseline="30000" dirty="0" smtClean="0">
                  <a:latin typeface="Arial"/>
                </a:rPr>
                <a:t>-12</a:t>
              </a:r>
              <a:endParaRPr lang="en-US" sz="1100" baseline="30000" dirty="0">
                <a:latin typeface="Arial"/>
              </a:endParaRPr>
            </a:p>
          </p:txBody>
        </p:sp>
      </p:grpSp>
      <p:graphicFrame>
        <p:nvGraphicFramePr>
          <p:cNvPr id="162" name="Chart 161"/>
          <p:cNvGraphicFramePr/>
          <p:nvPr/>
        </p:nvGraphicFramePr>
        <p:xfrm>
          <a:off x="6226637" y="263029"/>
          <a:ext cx="1984340" cy="177488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163" name="TextBox 162"/>
          <p:cNvSpPr txBox="1"/>
          <p:nvPr/>
        </p:nvSpPr>
        <p:spPr>
          <a:xfrm>
            <a:off x="8070696" y="360654"/>
            <a:ext cx="65093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Arial"/>
                <a:cs typeface="Arial"/>
              </a:rPr>
              <a:t>P Value</a:t>
            </a:r>
            <a:endParaRPr lang="en-US" sz="1000" dirty="0">
              <a:latin typeface="Arial"/>
              <a:cs typeface="Arial"/>
            </a:endParaRPr>
          </a:p>
        </p:txBody>
      </p:sp>
      <p:sp>
        <p:nvSpPr>
          <p:cNvPr id="167" name="TextBox 166"/>
          <p:cNvSpPr txBox="1"/>
          <p:nvPr/>
        </p:nvSpPr>
        <p:spPr>
          <a:xfrm>
            <a:off x="6608862" y="192862"/>
            <a:ext cx="155309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smtClean="0">
                <a:latin typeface="Arial"/>
                <a:cs typeface="Arial"/>
              </a:rPr>
              <a:t>Fold Change: 0 WT / 2 WT</a:t>
            </a:r>
            <a:endParaRPr lang="en-US" sz="900" dirty="0">
              <a:latin typeface="Arial"/>
              <a:cs typeface="Arial"/>
            </a:endParaRPr>
          </a:p>
        </p:txBody>
      </p:sp>
      <p:sp>
        <p:nvSpPr>
          <p:cNvPr id="169" name="TextBox 168"/>
          <p:cNvSpPr txBox="1"/>
          <p:nvPr/>
        </p:nvSpPr>
        <p:spPr>
          <a:xfrm>
            <a:off x="8037919" y="591764"/>
            <a:ext cx="58890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smtClean="0">
                <a:latin typeface="Arial"/>
                <a:cs typeface="Arial"/>
              </a:rPr>
              <a:t>4.0E-30</a:t>
            </a:r>
            <a:endParaRPr lang="en-US" sz="900" dirty="0">
              <a:latin typeface="Arial"/>
              <a:cs typeface="Arial"/>
            </a:endParaRPr>
          </a:p>
        </p:txBody>
      </p:sp>
      <p:sp>
        <p:nvSpPr>
          <p:cNvPr id="173" name="TextBox 172"/>
          <p:cNvSpPr txBox="1"/>
          <p:nvPr/>
        </p:nvSpPr>
        <p:spPr>
          <a:xfrm>
            <a:off x="8037919" y="723267"/>
            <a:ext cx="58890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smtClean="0">
                <a:latin typeface="Arial"/>
                <a:cs typeface="Arial"/>
              </a:rPr>
              <a:t>3.3E-26</a:t>
            </a:r>
            <a:endParaRPr lang="en-US" sz="900" dirty="0">
              <a:latin typeface="Arial"/>
              <a:cs typeface="Arial"/>
            </a:endParaRPr>
          </a:p>
        </p:txBody>
      </p:sp>
      <p:sp>
        <p:nvSpPr>
          <p:cNvPr id="175" name="TextBox 174"/>
          <p:cNvSpPr txBox="1"/>
          <p:nvPr/>
        </p:nvSpPr>
        <p:spPr>
          <a:xfrm>
            <a:off x="8037919" y="857765"/>
            <a:ext cx="58890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smtClean="0">
                <a:latin typeface="Arial"/>
                <a:cs typeface="Arial"/>
              </a:rPr>
              <a:t>1.0E-25</a:t>
            </a:r>
            <a:endParaRPr lang="en-US" sz="900" dirty="0">
              <a:latin typeface="Arial"/>
              <a:cs typeface="Arial"/>
            </a:endParaRPr>
          </a:p>
        </p:txBody>
      </p:sp>
      <p:sp>
        <p:nvSpPr>
          <p:cNvPr id="176" name="TextBox 175"/>
          <p:cNvSpPr txBox="1"/>
          <p:nvPr/>
        </p:nvSpPr>
        <p:spPr>
          <a:xfrm>
            <a:off x="8044510" y="970400"/>
            <a:ext cx="58890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smtClean="0">
                <a:latin typeface="Arial"/>
                <a:cs typeface="Arial"/>
              </a:rPr>
              <a:t>5.9E-25</a:t>
            </a:r>
            <a:endParaRPr lang="en-US" sz="900" dirty="0">
              <a:latin typeface="Arial"/>
              <a:cs typeface="Arial"/>
            </a:endParaRPr>
          </a:p>
        </p:txBody>
      </p:sp>
      <p:sp>
        <p:nvSpPr>
          <p:cNvPr id="177" name="TextBox 176"/>
          <p:cNvSpPr txBox="1"/>
          <p:nvPr/>
        </p:nvSpPr>
        <p:spPr>
          <a:xfrm>
            <a:off x="8044510" y="1090644"/>
            <a:ext cx="595035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smtClean="0">
                <a:latin typeface="Arial"/>
                <a:cs typeface="Arial"/>
              </a:rPr>
              <a:t>3.3E-24</a:t>
            </a:r>
            <a:endParaRPr lang="en-US" sz="900" dirty="0">
              <a:latin typeface="Arial"/>
              <a:cs typeface="Arial"/>
            </a:endParaRPr>
          </a:p>
        </p:txBody>
      </p:sp>
      <p:sp>
        <p:nvSpPr>
          <p:cNvPr id="179" name="TextBox 178"/>
          <p:cNvSpPr txBox="1"/>
          <p:nvPr/>
        </p:nvSpPr>
        <p:spPr>
          <a:xfrm>
            <a:off x="8044510" y="1206060"/>
            <a:ext cx="58890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smtClean="0">
                <a:latin typeface="Arial"/>
                <a:cs typeface="Arial"/>
              </a:rPr>
              <a:t>2.4E-23</a:t>
            </a:r>
            <a:endParaRPr lang="en-US" sz="900" dirty="0">
              <a:latin typeface="Arial"/>
              <a:cs typeface="Arial"/>
            </a:endParaRPr>
          </a:p>
        </p:txBody>
      </p:sp>
      <p:sp>
        <p:nvSpPr>
          <p:cNvPr id="180" name="TextBox 179"/>
          <p:cNvSpPr txBox="1"/>
          <p:nvPr/>
        </p:nvSpPr>
        <p:spPr>
          <a:xfrm>
            <a:off x="8037919" y="1324582"/>
            <a:ext cx="58890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smtClean="0">
                <a:latin typeface="Arial"/>
                <a:cs typeface="Arial"/>
              </a:rPr>
              <a:t>3.1E-23</a:t>
            </a:r>
            <a:endParaRPr lang="en-US" sz="900" dirty="0">
              <a:latin typeface="Arial"/>
              <a:cs typeface="Arial"/>
            </a:endParaRPr>
          </a:p>
        </p:txBody>
      </p:sp>
      <p:sp>
        <p:nvSpPr>
          <p:cNvPr id="181" name="TextBox 180"/>
          <p:cNvSpPr txBox="1"/>
          <p:nvPr/>
        </p:nvSpPr>
        <p:spPr>
          <a:xfrm>
            <a:off x="8037919" y="1463081"/>
            <a:ext cx="58890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smtClean="0">
                <a:latin typeface="Arial"/>
                <a:cs typeface="Arial"/>
              </a:rPr>
              <a:t>1.0E-22</a:t>
            </a:r>
            <a:endParaRPr lang="en-US" sz="900" dirty="0">
              <a:latin typeface="Arial"/>
              <a:cs typeface="Arial"/>
            </a:endParaRPr>
          </a:p>
        </p:txBody>
      </p:sp>
      <p:sp>
        <p:nvSpPr>
          <p:cNvPr id="182" name="TextBox 181"/>
          <p:cNvSpPr txBox="1"/>
          <p:nvPr/>
        </p:nvSpPr>
        <p:spPr>
          <a:xfrm>
            <a:off x="8031417" y="1593648"/>
            <a:ext cx="58890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smtClean="0">
                <a:latin typeface="Arial"/>
                <a:cs typeface="Arial"/>
              </a:rPr>
              <a:t>2.5E-22</a:t>
            </a:r>
            <a:endParaRPr lang="en-US" sz="900" dirty="0">
              <a:latin typeface="Arial"/>
              <a:cs typeface="Arial"/>
            </a:endParaRPr>
          </a:p>
        </p:txBody>
      </p:sp>
      <p:sp>
        <p:nvSpPr>
          <p:cNvPr id="183" name="TextBox 182"/>
          <p:cNvSpPr txBox="1"/>
          <p:nvPr/>
        </p:nvSpPr>
        <p:spPr>
          <a:xfrm>
            <a:off x="8031417" y="1719053"/>
            <a:ext cx="58890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smtClean="0">
                <a:latin typeface="Arial"/>
                <a:cs typeface="Arial"/>
              </a:rPr>
              <a:t>1.2E-21</a:t>
            </a:r>
            <a:endParaRPr lang="en-US" sz="900" dirty="0">
              <a:latin typeface="Arial"/>
              <a:cs typeface="Arial"/>
            </a:endParaRPr>
          </a:p>
        </p:txBody>
      </p:sp>
      <p:sp>
        <p:nvSpPr>
          <p:cNvPr id="184" name="TextBox 183"/>
          <p:cNvSpPr txBox="1"/>
          <p:nvPr/>
        </p:nvSpPr>
        <p:spPr>
          <a:xfrm>
            <a:off x="2803407" y="784786"/>
            <a:ext cx="3873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**</a:t>
            </a:r>
            <a:endParaRPr lang="en-US" sz="1200" dirty="0"/>
          </a:p>
        </p:txBody>
      </p:sp>
      <p:sp>
        <p:nvSpPr>
          <p:cNvPr id="185" name="TextBox 184"/>
          <p:cNvSpPr txBox="1"/>
          <p:nvPr/>
        </p:nvSpPr>
        <p:spPr>
          <a:xfrm>
            <a:off x="3132272" y="275371"/>
            <a:ext cx="3386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rial"/>
                <a:cs typeface="Arial"/>
              </a:rPr>
              <a:t>B</a:t>
            </a:r>
            <a:endParaRPr lang="en-US" dirty="0">
              <a:latin typeface="Arial"/>
              <a:cs typeface="Arial"/>
            </a:endParaRPr>
          </a:p>
        </p:txBody>
      </p:sp>
      <p:grpSp>
        <p:nvGrpSpPr>
          <p:cNvPr id="28" name="Group 27"/>
          <p:cNvGrpSpPr/>
          <p:nvPr/>
        </p:nvGrpSpPr>
        <p:grpSpPr>
          <a:xfrm>
            <a:off x="3928731" y="2897761"/>
            <a:ext cx="3217924" cy="3882613"/>
            <a:chOff x="4310108" y="2872208"/>
            <a:chExt cx="3287209" cy="3908166"/>
          </a:xfrm>
        </p:grpSpPr>
        <p:graphicFrame>
          <p:nvGraphicFramePr>
            <p:cNvPr id="15" name="Chart 14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4002130400"/>
                </p:ext>
              </p:extLst>
            </p:nvPr>
          </p:nvGraphicFramePr>
          <p:xfrm>
            <a:off x="4720329" y="4813470"/>
            <a:ext cx="2876988" cy="150363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6"/>
            </a:graphicData>
          </a:graphic>
        </p:graphicFrame>
        <p:sp>
          <p:nvSpPr>
            <p:cNvPr id="2" name="TextBox 1"/>
            <p:cNvSpPr txBox="1"/>
            <p:nvPr/>
          </p:nvSpPr>
          <p:spPr>
            <a:xfrm>
              <a:off x="4310108" y="5080159"/>
              <a:ext cx="543769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900" dirty="0" smtClean="0">
                  <a:latin typeface="Arial"/>
                  <a:cs typeface="Arial"/>
                </a:rPr>
                <a:t>#</a:t>
              </a:r>
            </a:p>
            <a:p>
              <a:pPr algn="ctr"/>
              <a:r>
                <a:rPr lang="en-US" sz="900" dirty="0" smtClean="0">
                  <a:latin typeface="Arial"/>
                  <a:cs typeface="Arial"/>
                </a:rPr>
                <a:t>Target</a:t>
              </a:r>
            </a:p>
            <a:p>
              <a:pPr algn="ctr"/>
              <a:r>
                <a:rPr lang="en-US" sz="900" dirty="0" smtClean="0">
                  <a:latin typeface="Arial"/>
                  <a:cs typeface="Arial"/>
                </a:rPr>
                <a:t>Genes</a:t>
              </a:r>
            </a:p>
            <a:p>
              <a:pPr algn="ctr"/>
              <a:r>
                <a:rPr lang="en-US" sz="900" dirty="0" smtClean="0">
                  <a:latin typeface="Arial"/>
                  <a:cs typeface="Arial"/>
                </a:rPr>
                <a:t>Per Bin</a:t>
              </a:r>
              <a:endParaRPr lang="en-US" sz="900" dirty="0">
                <a:latin typeface="Arial"/>
                <a:cs typeface="Arial"/>
              </a:endParaRPr>
            </a:p>
          </p:txBody>
        </p:sp>
        <p:sp>
          <p:nvSpPr>
            <p:cNvPr id="3" name="TextBox 2"/>
            <p:cNvSpPr txBox="1"/>
            <p:nvPr/>
          </p:nvSpPr>
          <p:spPr>
            <a:xfrm>
              <a:off x="5625388" y="4940269"/>
              <a:ext cx="152924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Arial"/>
                  <a:cs typeface="Arial"/>
                </a:rPr>
                <a:t>FOXM1 Target Genes</a:t>
              </a:r>
              <a:endParaRPr lang="en-US" sz="1200" dirty="0">
                <a:latin typeface="Arial"/>
                <a:cs typeface="Arial"/>
              </a:endParaRPr>
            </a:p>
          </p:txBody>
        </p:sp>
        <p:graphicFrame>
          <p:nvGraphicFramePr>
            <p:cNvPr id="38" name="Chart 37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2402859899"/>
                </p:ext>
              </p:extLst>
            </p:nvPr>
          </p:nvGraphicFramePr>
          <p:xfrm>
            <a:off x="4625476" y="3113168"/>
            <a:ext cx="2002801" cy="1884911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7"/>
            </a:graphicData>
          </a:graphic>
        </p:graphicFrame>
        <p:grpSp>
          <p:nvGrpSpPr>
            <p:cNvPr id="27" name="Group 26"/>
            <p:cNvGrpSpPr/>
            <p:nvPr/>
          </p:nvGrpSpPr>
          <p:grpSpPr>
            <a:xfrm>
              <a:off x="4989563" y="3169186"/>
              <a:ext cx="2607754" cy="3611188"/>
              <a:chOff x="4989563" y="3169186"/>
              <a:chExt cx="2607754" cy="3611188"/>
            </a:xfrm>
          </p:grpSpPr>
          <p:sp>
            <p:nvSpPr>
              <p:cNvPr id="17" name="Left Arrow 16"/>
              <p:cNvSpPr/>
              <p:nvPr/>
            </p:nvSpPr>
            <p:spPr>
              <a:xfrm>
                <a:off x="5119552" y="6438692"/>
                <a:ext cx="708746" cy="341682"/>
              </a:xfrm>
              <a:prstGeom prst="leftArrow">
                <a:avLst>
                  <a:gd name="adj1" fmla="val 39921"/>
                  <a:gd name="adj2" fmla="val 50000"/>
                </a:avLst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latin typeface="Arial"/>
                  <a:cs typeface="Arial"/>
                </a:endParaRPr>
              </a:p>
            </p:txBody>
          </p:sp>
          <p:sp>
            <p:nvSpPr>
              <p:cNvPr id="18" name="TextBox 17"/>
              <p:cNvSpPr txBox="1"/>
              <p:nvPr/>
            </p:nvSpPr>
            <p:spPr>
              <a:xfrm>
                <a:off x="6273324" y="6176582"/>
                <a:ext cx="43452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 smtClean="0">
                    <a:latin typeface="Arial"/>
                    <a:cs typeface="Arial"/>
                  </a:rPr>
                  <a:t>Bin #</a:t>
                </a:r>
                <a:endParaRPr lang="en-US" sz="1000" dirty="0">
                  <a:latin typeface="Arial"/>
                  <a:cs typeface="Arial"/>
                </a:endParaRPr>
              </a:p>
            </p:txBody>
          </p:sp>
          <p:sp>
            <p:nvSpPr>
              <p:cNvPr id="21" name="TextBox 20"/>
              <p:cNvSpPr txBox="1"/>
              <p:nvPr/>
            </p:nvSpPr>
            <p:spPr>
              <a:xfrm>
                <a:off x="5829731" y="6471647"/>
                <a:ext cx="798184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 smtClean="0">
                    <a:latin typeface="Arial"/>
                    <a:cs typeface="Arial"/>
                  </a:rPr>
                  <a:t>Significance</a:t>
                </a:r>
                <a:endParaRPr lang="en-US" sz="1000" dirty="0">
                  <a:latin typeface="Arial"/>
                  <a:cs typeface="Arial"/>
                </a:endParaRPr>
              </a:p>
            </p:txBody>
          </p:sp>
          <p:cxnSp>
            <p:nvCxnSpPr>
              <p:cNvPr id="30" name="Straight Arrow Connector 29"/>
              <p:cNvCxnSpPr/>
              <p:nvPr/>
            </p:nvCxnSpPr>
            <p:spPr>
              <a:xfrm>
                <a:off x="5450028" y="6323340"/>
                <a:ext cx="0" cy="0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3" name="TextBox 32"/>
              <p:cNvSpPr txBox="1"/>
              <p:nvPr/>
            </p:nvSpPr>
            <p:spPr>
              <a:xfrm>
                <a:off x="5301269" y="6206822"/>
                <a:ext cx="415498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 smtClean="0">
                    <a:latin typeface="Arial"/>
                    <a:cs typeface="Arial"/>
                  </a:rPr>
                  <a:t>10</a:t>
                </a:r>
                <a:r>
                  <a:rPr lang="en-US" sz="1100" baseline="30000" dirty="0" smtClean="0">
                    <a:latin typeface="Arial"/>
                  </a:rPr>
                  <a:t>-6</a:t>
                </a:r>
                <a:endParaRPr lang="en-US" sz="1100" baseline="30000" dirty="0">
                  <a:latin typeface="Arial"/>
                </a:endParaRPr>
              </a:p>
            </p:txBody>
          </p:sp>
          <p:sp>
            <p:nvSpPr>
              <p:cNvPr id="34" name="Rectangle 33"/>
              <p:cNvSpPr/>
              <p:nvPr/>
            </p:nvSpPr>
            <p:spPr>
              <a:xfrm rot="21231475">
                <a:off x="5306695" y="6659095"/>
                <a:ext cx="532254" cy="92087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5" name="Rectangle 34"/>
              <p:cNvSpPr/>
              <p:nvPr/>
            </p:nvSpPr>
            <p:spPr>
              <a:xfrm rot="220619">
                <a:off x="5298634" y="6479036"/>
                <a:ext cx="546497" cy="9108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6" name="TextBox 35"/>
              <p:cNvSpPr txBox="1"/>
              <p:nvPr/>
            </p:nvSpPr>
            <p:spPr>
              <a:xfrm>
                <a:off x="4989563" y="6207170"/>
                <a:ext cx="425256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 smtClean="0">
                    <a:latin typeface="Arial"/>
                    <a:cs typeface="Arial"/>
                  </a:rPr>
                  <a:t>10</a:t>
                </a:r>
                <a:r>
                  <a:rPr lang="en-US" sz="1100" baseline="30000" dirty="0" smtClean="0">
                    <a:latin typeface="Arial"/>
                  </a:rPr>
                  <a:t>-12</a:t>
                </a:r>
                <a:endParaRPr lang="en-US" sz="1100" baseline="30000" dirty="0">
                  <a:latin typeface="Arial"/>
                </a:endParaRPr>
              </a:p>
            </p:txBody>
          </p:sp>
          <p:sp>
            <p:nvSpPr>
              <p:cNvPr id="39" name="TextBox 38"/>
              <p:cNvSpPr txBox="1"/>
              <p:nvPr/>
            </p:nvSpPr>
            <p:spPr>
              <a:xfrm>
                <a:off x="7099858" y="3169186"/>
                <a:ext cx="490952" cy="24784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000" dirty="0" smtClean="0">
                    <a:latin typeface="Arial"/>
                    <a:cs typeface="Arial"/>
                  </a:rPr>
                  <a:t>P53</a:t>
                </a:r>
              </a:p>
            </p:txBody>
          </p:sp>
          <p:sp>
            <p:nvSpPr>
              <p:cNvPr id="40" name="TextBox 39"/>
              <p:cNvSpPr txBox="1"/>
              <p:nvPr/>
            </p:nvSpPr>
            <p:spPr>
              <a:xfrm>
                <a:off x="6438668" y="3169186"/>
                <a:ext cx="600579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 smtClean="0">
                    <a:latin typeface="Arial"/>
                    <a:cs typeface="Arial"/>
                  </a:rPr>
                  <a:t>P Value</a:t>
                </a:r>
                <a:endParaRPr lang="en-US" sz="1000" dirty="0">
                  <a:latin typeface="Arial"/>
                  <a:cs typeface="Arial"/>
                </a:endParaRPr>
              </a:p>
            </p:txBody>
          </p:sp>
          <p:sp>
            <p:nvSpPr>
              <p:cNvPr id="41" name="TextBox 40"/>
              <p:cNvSpPr txBox="1"/>
              <p:nvPr/>
            </p:nvSpPr>
            <p:spPr>
              <a:xfrm>
                <a:off x="7081259" y="4073379"/>
                <a:ext cx="507190" cy="23235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900" dirty="0" smtClean="0">
                    <a:latin typeface="Arial"/>
                    <a:cs typeface="Arial"/>
                  </a:rPr>
                  <a:t>REP</a:t>
                </a:r>
                <a:endParaRPr lang="en-US" sz="900" dirty="0">
                  <a:latin typeface="Arial"/>
                  <a:cs typeface="Arial"/>
                </a:endParaRPr>
              </a:p>
            </p:txBody>
          </p:sp>
          <p:sp>
            <p:nvSpPr>
              <p:cNvPr id="42" name="TextBox 41"/>
              <p:cNvSpPr txBox="1"/>
              <p:nvPr/>
            </p:nvSpPr>
            <p:spPr>
              <a:xfrm>
                <a:off x="7081259" y="3940189"/>
                <a:ext cx="507190" cy="23235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900" dirty="0" smtClean="0">
                    <a:latin typeface="Arial"/>
                    <a:cs typeface="Arial"/>
                  </a:rPr>
                  <a:t>REP</a:t>
                </a:r>
                <a:endParaRPr lang="en-US" sz="900" dirty="0">
                  <a:latin typeface="Arial"/>
                  <a:cs typeface="Arial"/>
                </a:endParaRPr>
              </a:p>
            </p:txBody>
          </p:sp>
          <p:sp>
            <p:nvSpPr>
              <p:cNvPr id="43" name="TextBox 42"/>
              <p:cNvSpPr txBox="1"/>
              <p:nvPr/>
            </p:nvSpPr>
            <p:spPr>
              <a:xfrm>
                <a:off x="7081481" y="3806999"/>
                <a:ext cx="507190" cy="23235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900" dirty="0" smtClean="0">
                    <a:latin typeface="Arial"/>
                    <a:cs typeface="Arial"/>
                  </a:rPr>
                  <a:t>REP</a:t>
                </a:r>
                <a:endParaRPr lang="en-US" sz="900" dirty="0">
                  <a:latin typeface="Arial"/>
                  <a:cs typeface="Arial"/>
                </a:endParaRPr>
              </a:p>
            </p:txBody>
          </p:sp>
          <p:sp>
            <p:nvSpPr>
              <p:cNvPr id="44" name="TextBox 43"/>
              <p:cNvSpPr txBox="1"/>
              <p:nvPr/>
            </p:nvSpPr>
            <p:spPr>
              <a:xfrm>
                <a:off x="7082657" y="3681481"/>
                <a:ext cx="507190" cy="23235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900" dirty="0" smtClean="0">
                    <a:latin typeface="Arial"/>
                    <a:cs typeface="Arial"/>
                  </a:rPr>
                  <a:t>REP</a:t>
                </a:r>
                <a:endParaRPr lang="en-US" sz="900" dirty="0">
                  <a:latin typeface="Arial"/>
                  <a:cs typeface="Arial"/>
                </a:endParaRPr>
              </a:p>
            </p:txBody>
          </p:sp>
          <p:sp>
            <p:nvSpPr>
              <p:cNvPr id="45" name="TextBox 44"/>
              <p:cNvSpPr txBox="1"/>
              <p:nvPr/>
            </p:nvSpPr>
            <p:spPr>
              <a:xfrm>
                <a:off x="7083620" y="3528131"/>
                <a:ext cx="507190" cy="23235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900" dirty="0" smtClean="0">
                    <a:latin typeface="Arial"/>
                    <a:cs typeface="Arial"/>
                  </a:rPr>
                  <a:t>REP</a:t>
                </a:r>
                <a:endParaRPr lang="en-US" sz="900" dirty="0">
                  <a:latin typeface="Arial"/>
                  <a:cs typeface="Arial"/>
                </a:endParaRPr>
              </a:p>
            </p:txBody>
          </p:sp>
          <p:sp>
            <p:nvSpPr>
              <p:cNvPr id="46" name="TextBox 45"/>
              <p:cNvSpPr txBox="1"/>
              <p:nvPr/>
            </p:nvSpPr>
            <p:spPr>
              <a:xfrm>
                <a:off x="7090127" y="4497930"/>
                <a:ext cx="507190" cy="23235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900" dirty="0" smtClean="0">
                    <a:latin typeface="Arial"/>
                    <a:cs typeface="Arial"/>
                  </a:rPr>
                  <a:t>REP</a:t>
                </a:r>
                <a:endParaRPr lang="en-US" sz="900" dirty="0">
                  <a:latin typeface="Arial"/>
                  <a:cs typeface="Arial"/>
                </a:endParaRPr>
              </a:p>
            </p:txBody>
          </p:sp>
          <p:sp>
            <p:nvSpPr>
              <p:cNvPr id="47" name="TextBox 46"/>
              <p:cNvSpPr txBox="1"/>
              <p:nvPr/>
            </p:nvSpPr>
            <p:spPr>
              <a:xfrm>
                <a:off x="6427240" y="3377695"/>
                <a:ext cx="607847" cy="23235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900" dirty="0" smtClean="0">
                    <a:latin typeface="Arial"/>
                    <a:cs typeface="Arial"/>
                  </a:rPr>
                  <a:t>7.2E-24</a:t>
                </a:r>
                <a:endParaRPr lang="en-US" sz="900" dirty="0">
                  <a:latin typeface="Arial"/>
                  <a:cs typeface="Arial"/>
                </a:endParaRPr>
              </a:p>
            </p:txBody>
          </p:sp>
          <p:sp>
            <p:nvSpPr>
              <p:cNvPr id="48" name="TextBox 47"/>
              <p:cNvSpPr txBox="1"/>
              <p:nvPr/>
            </p:nvSpPr>
            <p:spPr>
              <a:xfrm>
                <a:off x="6423616" y="3528130"/>
                <a:ext cx="601584" cy="23235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900" dirty="0" smtClean="0">
                    <a:latin typeface="Arial"/>
                    <a:cs typeface="Arial"/>
                  </a:rPr>
                  <a:t>3.1E-23</a:t>
                </a:r>
                <a:endParaRPr lang="en-US" sz="900" dirty="0">
                  <a:latin typeface="Arial"/>
                  <a:cs typeface="Arial"/>
                </a:endParaRPr>
              </a:p>
            </p:txBody>
          </p:sp>
          <p:sp>
            <p:nvSpPr>
              <p:cNvPr id="49" name="TextBox 48"/>
              <p:cNvSpPr txBox="1"/>
              <p:nvPr/>
            </p:nvSpPr>
            <p:spPr>
              <a:xfrm>
                <a:off x="6423123" y="3664916"/>
                <a:ext cx="601584" cy="23235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900" dirty="0" smtClean="0">
                    <a:latin typeface="Arial"/>
                    <a:cs typeface="Arial"/>
                  </a:rPr>
                  <a:t>1.0E-22</a:t>
                </a:r>
                <a:endParaRPr lang="en-US" sz="900" dirty="0">
                  <a:latin typeface="Arial"/>
                  <a:cs typeface="Arial"/>
                </a:endParaRPr>
              </a:p>
            </p:txBody>
          </p:sp>
          <p:sp>
            <p:nvSpPr>
              <p:cNvPr id="50" name="TextBox 49"/>
              <p:cNvSpPr txBox="1"/>
              <p:nvPr/>
            </p:nvSpPr>
            <p:spPr>
              <a:xfrm>
                <a:off x="6424901" y="3811796"/>
                <a:ext cx="601584" cy="23235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900" dirty="0" smtClean="0">
                    <a:latin typeface="Arial"/>
                    <a:cs typeface="Arial"/>
                  </a:rPr>
                  <a:t>5.6E-22</a:t>
                </a:r>
                <a:endParaRPr lang="en-US" sz="900" dirty="0">
                  <a:latin typeface="Arial"/>
                  <a:cs typeface="Arial"/>
                </a:endParaRPr>
              </a:p>
            </p:txBody>
          </p:sp>
          <p:sp>
            <p:nvSpPr>
              <p:cNvPr id="51" name="TextBox 50"/>
              <p:cNvSpPr txBox="1"/>
              <p:nvPr/>
            </p:nvSpPr>
            <p:spPr>
              <a:xfrm>
                <a:off x="6424901" y="3950268"/>
                <a:ext cx="601584" cy="23235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900" dirty="0">
                    <a:latin typeface="Arial"/>
                    <a:cs typeface="Arial"/>
                  </a:rPr>
                  <a:t>1</a:t>
                </a:r>
                <a:r>
                  <a:rPr lang="en-US" sz="900" dirty="0" smtClean="0">
                    <a:latin typeface="Arial"/>
                    <a:cs typeface="Arial"/>
                  </a:rPr>
                  <a:t>.2E-21</a:t>
                </a:r>
                <a:endParaRPr lang="en-US" sz="900" dirty="0">
                  <a:latin typeface="Arial"/>
                  <a:cs typeface="Arial"/>
                </a:endParaRPr>
              </a:p>
            </p:txBody>
          </p:sp>
          <p:sp>
            <p:nvSpPr>
              <p:cNvPr id="52" name="TextBox 51"/>
              <p:cNvSpPr txBox="1"/>
              <p:nvPr/>
            </p:nvSpPr>
            <p:spPr>
              <a:xfrm>
                <a:off x="6424942" y="4080585"/>
                <a:ext cx="601584" cy="23235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900" dirty="0" smtClean="0">
                    <a:latin typeface="Arial"/>
                    <a:cs typeface="Arial"/>
                  </a:rPr>
                  <a:t>1.3E-21</a:t>
                </a:r>
                <a:endParaRPr lang="en-US" sz="900" dirty="0">
                  <a:latin typeface="Arial"/>
                  <a:cs typeface="Arial"/>
                </a:endParaRPr>
              </a:p>
            </p:txBody>
          </p:sp>
          <p:sp>
            <p:nvSpPr>
              <p:cNvPr id="53" name="TextBox 52"/>
              <p:cNvSpPr txBox="1"/>
              <p:nvPr/>
            </p:nvSpPr>
            <p:spPr>
              <a:xfrm>
                <a:off x="6427240" y="4219799"/>
                <a:ext cx="601584" cy="23235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900" dirty="0" smtClean="0">
                    <a:latin typeface="Arial"/>
                    <a:cs typeface="Arial"/>
                  </a:rPr>
                  <a:t>2.8E-21</a:t>
                </a:r>
                <a:endParaRPr lang="en-US" sz="900" dirty="0">
                  <a:latin typeface="Arial"/>
                  <a:cs typeface="Arial"/>
                </a:endParaRPr>
              </a:p>
            </p:txBody>
          </p:sp>
          <p:sp>
            <p:nvSpPr>
              <p:cNvPr id="54" name="TextBox 53"/>
              <p:cNvSpPr txBox="1"/>
              <p:nvPr/>
            </p:nvSpPr>
            <p:spPr>
              <a:xfrm>
                <a:off x="6426605" y="4354659"/>
                <a:ext cx="607847" cy="23235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900" dirty="0" smtClean="0">
                    <a:latin typeface="Arial"/>
                    <a:cs typeface="Arial"/>
                  </a:rPr>
                  <a:t>4.1E-24</a:t>
                </a:r>
                <a:endParaRPr lang="en-US" sz="900" dirty="0">
                  <a:latin typeface="Arial"/>
                  <a:cs typeface="Arial"/>
                </a:endParaRPr>
              </a:p>
            </p:txBody>
          </p:sp>
          <p:sp>
            <p:nvSpPr>
              <p:cNvPr id="56" name="TextBox 55"/>
              <p:cNvSpPr txBox="1"/>
              <p:nvPr/>
            </p:nvSpPr>
            <p:spPr>
              <a:xfrm>
                <a:off x="6423123" y="4640639"/>
                <a:ext cx="601584" cy="23235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900" dirty="0" smtClean="0">
                    <a:latin typeface="Arial"/>
                    <a:cs typeface="Arial"/>
                  </a:rPr>
                  <a:t>1.0E-19</a:t>
                </a:r>
                <a:endParaRPr lang="en-US" sz="900" dirty="0">
                  <a:latin typeface="Arial"/>
                  <a:cs typeface="Arial"/>
                </a:endParaRPr>
              </a:p>
            </p:txBody>
          </p:sp>
          <p:sp>
            <p:nvSpPr>
              <p:cNvPr id="57" name="TextBox 56"/>
              <p:cNvSpPr txBox="1"/>
              <p:nvPr/>
            </p:nvSpPr>
            <p:spPr>
              <a:xfrm>
                <a:off x="6423123" y="4497930"/>
                <a:ext cx="601584" cy="23235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900" dirty="0" smtClean="0">
                    <a:latin typeface="Arial"/>
                    <a:cs typeface="Arial"/>
                  </a:rPr>
                  <a:t>1.3E-20</a:t>
                </a:r>
                <a:endParaRPr lang="en-US" sz="900" dirty="0">
                  <a:latin typeface="Arial"/>
                  <a:cs typeface="Arial"/>
                </a:endParaRPr>
              </a:p>
            </p:txBody>
          </p:sp>
        </p:grpSp>
        <p:sp>
          <p:nvSpPr>
            <p:cNvPr id="58" name="TextBox 57"/>
            <p:cNvSpPr txBox="1"/>
            <p:nvPr/>
          </p:nvSpPr>
          <p:spPr>
            <a:xfrm>
              <a:off x="4985403" y="3013132"/>
              <a:ext cx="1553092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dirty="0" smtClean="0">
                  <a:latin typeface="Arial"/>
                  <a:cs typeface="Arial"/>
                </a:rPr>
                <a:t>Fold Change: 0 WT / 2 WT</a:t>
              </a:r>
              <a:endParaRPr lang="en-US" sz="900" dirty="0">
                <a:latin typeface="Arial"/>
                <a:cs typeface="Arial"/>
              </a:endParaRPr>
            </a:p>
          </p:txBody>
        </p:sp>
        <p:sp>
          <p:nvSpPr>
            <p:cNvPr id="187" name="TextBox 186"/>
            <p:cNvSpPr txBox="1"/>
            <p:nvPr/>
          </p:nvSpPr>
          <p:spPr>
            <a:xfrm>
              <a:off x="4473351" y="2872208"/>
              <a:ext cx="338629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latin typeface="Arial"/>
                  <a:cs typeface="Arial"/>
                </a:rPr>
                <a:t>D</a:t>
              </a:r>
              <a:endParaRPr lang="en-US" dirty="0">
                <a:latin typeface="Arial"/>
                <a:cs typeface="Arial"/>
              </a:endParaRPr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141224" y="2883102"/>
            <a:ext cx="3254570" cy="3825434"/>
            <a:chOff x="382104" y="2882954"/>
            <a:chExt cx="3408649" cy="3888093"/>
          </a:xfrm>
        </p:grpSpPr>
        <p:graphicFrame>
          <p:nvGraphicFramePr>
            <p:cNvPr id="60" name="Chart 59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1732170486"/>
                </p:ext>
              </p:extLst>
            </p:nvPr>
          </p:nvGraphicFramePr>
          <p:xfrm>
            <a:off x="884891" y="4905747"/>
            <a:ext cx="2905862" cy="1440412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8"/>
            </a:graphicData>
          </a:graphic>
        </p:graphicFrame>
        <p:graphicFrame>
          <p:nvGraphicFramePr>
            <p:cNvPr id="61" name="Chart 60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1819046919"/>
                </p:ext>
              </p:extLst>
            </p:nvPr>
          </p:nvGraphicFramePr>
          <p:xfrm>
            <a:off x="810588" y="3169186"/>
            <a:ext cx="2002565" cy="1857554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9"/>
            </a:graphicData>
          </a:graphic>
        </p:graphicFrame>
        <p:sp>
          <p:nvSpPr>
            <p:cNvPr id="62" name="TextBox 61"/>
            <p:cNvSpPr txBox="1"/>
            <p:nvPr/>
          </p:nvSpPr>
          <p:spPr>
            <a:xfrm>
              <a:off x="1469432" y="4978329"/>
              <a:ext cx="225193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Arial"/>
                  <a:cs typeface="Arial"/>
                </a:rPr>
                <a:t>MYBL2 Putative Target Genes</a:t>
              </a:r>
              <a:endParaRPr lang="en-US" sz="1200" dirty="0">
                <a:latin typeface="Arial"/>
                <a:cs typeface="Arial"/>
              </a:endParaRPr>
            </a:p>
          </p:txBody>
        </p:sp>
        <p:sp>
          <p:nvSpPr>
            <p:cNvPr id="64" name="TextBox 63"/>
            <p:cNvSpPr txBox="1"/>
            <p:nvPr/>
          </p:nvSpPr>
          <p:spPr>
            <a:xfrm>
              <a:off x="2611517" y="3412155"/>
              <a:ext cx="616784" cy="23461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dirty="0" smtClean="0">
                  <a:latin typeface="Arial"/>
                  <a:cs typeface="Arial"/>
                </a:rPr>
                <a:t>3.1E-23</a:t>
              </a:r>
              <a:endParaRPr lang="en-US" sz="900" dirty="0">
                <a:latin typeface="Arial"/>
                <a:cs typeface="Arial"/>
              </a:endParaRPr>
            </a:p>
          </p:txBody>
        </p:sp>
        <p:sp>
          <p:nvSpPr>
            <p:cNvPr id="65" name="TextBox 64"/>
            <p:cNvSpPr txBox="1"/>
            <p:nvPr/>
          </p:nvSpPr>
          <p:spPr>
            <a:xfrm>
              <a:off x="2617507" y="3549635"/>
              <a:ext cx="616784" cy="23461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dirty="0" smtClean="0">
                  <a:latin typeface="Arial"/>
                  <a:cs typeface="Arial"/>
                </a:rPr>
                <a:t>1.0E-22</a:t>
              </a:r>
              <a:endParaRPr lang="en-US" sz="900" dirty="0">
                <a:latin typeface="Arial"/>
                <a:cs typeface="Arial"/>
              </a:endParaRPr>
            </a:p>
          </p:txBody>
        </p:sp>
        <p:sp>
          <p:nvSpPr>
            <p:cNvPr id="66" name="TextBox 65"/>
            <p:cNvSpPr txBox="1"/>
            <p:nvPr/>
          </p:nvSpPr>
          <p:spPr>
            <a:xfrm>
              <a:off x="2628482" y="3834025"/>
              <a:ext cx="616784" cy="23461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dirty="0">
                  <a:latin typeface="Arial"/>
                  <a:cs typeface="Arial"/>
                </a:rPr>
                <a:t>1</a:t>
              </a:r>
              <a:r>
                <a:rPr lang="en-US" sz="900" dirty="0" smtClean="0">
                  <a:latin typeface="Arial"/>
                  <a:cs typeface="Arial"/>
                </a:rPr>
                <a:t>.2E-21</a:t>
              </a:r>
              <a:endParaRPr lang="en-US" sz="900" dirty="0">
                <a:latin typeface="Arial"/>
                <a:cs typeface="Arial"/>
              </a:endParaRPr>
            </a:p>
          </p:txBody>
        </p:sp>
        <p:sp>
          <p:nvSpPr>
            <p:cNvPr id="67" name="TextBox 66"/>
            <p:cNvSpPr txBox="1"/>
            <p:nvPr/>
          </p:nvSpPr>
          <p:spPr>
            <a:xfrm>
              <a:off x="2631192" y="3978736"/>
              <a:ext cx="616784" cy="23461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dirty="0" smtClean="0">
                  <a:latin typeface="Arial"/>
                  <a:cs typeface="Arial"/>
                </a:rPr>
                <a:t>1.3E-21</a:t>
              </a:r>
              <a:endParaRPr lang="en-US" sz="900" dirty="0">
                <a:latin typeface="Arial"/>
                <a:cs typeface="Arial"/>
              </a:endParaRPr>
            </a:p>
          </p:txBody>
        </p:sp>
        <p:sp>
          <p:nvSpPr>
            <p:cNvPr id="68" name="TextBox 67"/>
            <p:cNvSpPr txBox="1"/>
            <p:nvPr/>
          </p:nvSpPr>
          <p:spPr>
            <a:xfrm>
              <a:off x="2624089" y="4236005"/>
              <a:ext cx="636197" cy="2502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dirty="0" smtClean="0">
                  <a:latin typeface="Arial"/>
                  <a:cs typeface="Arial"/>
                </a:rPr>
                <a:t>1.3E</a:t>
              </a:r>
              <a:r>
                <a:rPr lang="en-US" sz="1000" dirty="0" smtClean="0">
                  <a:latin typeface="Arial"/>
                  <a:cs typeface="Arial"/>
                </a:rPr>
                <a:t>-20</a:t>
              </a:r>
              <a:endParaRPr lang="en-US" sz="1000" dirty="0">
                <a:latin typeface="Arial"/>
                <a:cs typeface="Arial"/>
              </a:endParaRPr>
            </a:p>
          </p:txBody>
        </p:sp>
        <p:sp>
          <p:nvSpPr>
            <p:cNvPr id="69" name="TextBox 68"/>
            <p:cNvSpPr txBox="1"/>
            <p:nvPr/>
          </p:nvSpPr>
          <p:spPr>
            <a:xfrm>
              <a:off x="2627345" y="3691955"/>
              <a:ext cx="616784" cy="23461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dirty="0" smtClean="0">
                  <a:latin typeface="Arial"/>
                  <a:cs typeface="Arial"/>
                </a:rPr>
                <a:t>4.4E-22</a:t>
              </a:r>
              <a:endParaRPr lang="en-US" sz="900" dirty="0">
                <a:latin typeface="Arial"/>
                <a:cs typeface="Arial"/>
              </a:endParaRPr>
            </a:p>
          </p:txBody>
        </p:sp>
        <p:sp>
          <p:nvSpPr>
            <p:cNvPr id="70" name="TextBox 69"/>
            <p:cNvSpPr txBox="1"/>
            <p:nvPr/>
          </p:nvSpPr>
          <p:spPr>
            <a:xfrm>
              <a:off x="2631192" y="4103518"/>
              <a:ext cx="616784" cy="23461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dirty="0" smtClean="0">
                  <a:latin typeface="Arial"/>
                  <a:cs typeface="Arial"/>
                </a:rPr>
                <a:t>1.8E-21</a:t>
              </a:r>
              <a:endParaRPr lang="en-US" sz="900" dirty="0">
                <a:latin typeface="Arial"/>
                <a:cs typeface="Arial"/>
              </a:endParaRPr>
            </a:p>
          </p:txBody>
        </p:sp>
        <p:sp>
          <p:nvSpPr>
            <p:cNvPr id="71" name="TextBox 70"/>
            <p:cNvSpPr txBox="1"/>
            <p:nvPr/>
          </p:nvSpPr>
          <p:spPr>
            <a:xfrm>
              <a:off x="2622906" y="4394982"/>
              <a:ext cx="616784" cy="23461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dirty="0" smtClean="0">
                  <a:latin typeface="Arial"/>
                  <a:cs typeface="Arial"/>
                </a:rPr>
                <a:t>1.5E-19</a:t>
              </a:r>
              <a:endParaRPr lang="en-US" sz="900" dirty="0">
                <a:latin typeface="Arial"/>
                <a:cs typeface="Arial"/>
              </a:endParaRPr>
            </a:p>
          </p:txBody>
        </p:sp>
        <p:sp>
          <p:nvSpPr>
            <p:cNvPr id="72" name="TextBox 71"/>
            <p:cNvSpPr txBox="1"/>
            <p:nvPr/>
          </p:nvSpPr>
          <p:spPr>
            <a:xfrm>
              <a:off x="2625001" y="4534750"/>
              <a:ext cx="616784" cy="23461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dirty="0" smtClean="0">
                  <a:latin typeface="Arial"/>
                  <a:cs typeface="Arial"/>
                </a:rPr>
                <a:t>1.1E-16</a:t>
              </a:r>
              <a:endParaRPr lang="en-US" sz="900" dirty="0">
                <a:latin typeface="Arial"/>
                <a:cs typeface="Arial"/>
              </a:endParaRPr>
            </a:p>
          </p:txBody>
        </p:sp>
        <p:sp>
          <p:nvSpPr>
            <p:cNvPr id="73" name="TextBox 72"/>
            <p:cNvSpPr txBox="1"/>
            <p:nvPr/>
          </p:nvSpPr>
          <p:spPr>
            <a:xfrm>
              <a:off x="2627712" y="4699573"/>
              <a:ext cx="616784" cy="23461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dirty="0" smtClean="0">
                  <a:latin typeface="Arial"/>
                  <a:cs typeface="Arial"/>
                </a:rPr>
                <a:t>2.3E-16</a:t>
              </a:r>
              <a:endParaRPr lang="en-US" sz="900" dirty="0">
                <a:latin typeface="Arial"/>
                <a:cs typeface="Arial"/>
              </a:endParaRPr>
            </a:p>
          </p:txBody>
        </p:sp>
        <p:sp>
          <p:nvSpPr>
            <p:cNvPr id="75" name="TextBox 74"/>
            <p:cNvSpPr txBox="1"/>
            <p:nvPr/>
          </p:nvSpPr>
          <p:spPr>
            <a:xfrm>
              <a:off x="3250749" y="4236005"/>
              <a:ext cx="512689" cy="2346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 dirty="0" smtClean="0">
                  <a:latin typeface="Arial"/>
                  <a:cs typeface="Arial"/>
                </a:rPr>
                <a:t>REP</a:t>
              </a:r>
              <a:endParaRPr lang="en-US" sz="900" dirty="0">
                <a:latin typeface="Arial"/>
                <a:cs typeface="Arial"/>
              </a:endParaRPr>
            </a:p>
          </p:txBody>
        </p:sp>
        <p:grpSp>
          <p:nvGrpSpPr>
            <p:cNvPr id="22" name="Group 24"/>
            <p:cNvGrpSpPr/>
            <p:nvPr/>
          </p:nvGrpSpPr>
          <p:grpSpPr>
            <a:xfrm>
              <a:off x="2623982" y="3206120"/>
              <a:ext cx="1149294" cy="1580358"/>
              <a:chOff x="2403150" y="3088274"/>
              <a:chExt cx="1177489" cy="1580358"/>
            </a:xfrm>
          </p:grpSpPr>
          <p:sp>
            <p:nvSpPr>
              <p:cNvPr id="63" name="TextBox 62"/>
              <p:cNvSpPr txBox="1"/>
              <p:nvPr/>
            </p:nvSpPr>
            <p:spPr>
              <a:xfrm>
                <a:off x="2403150" y="3088274"/>
                <a:ext cx="621985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 smtClean="0">
                    <a:latin typeface="Arial"/>
                    <a:cs typeface="Arial"/>
                  </a:rPr>
                  <a:t>P Value</a:t>
                </a:r>
                <a:endParaRPr lang="en-US" sz="1000" dirty="0">
                  <a:latin typeface="Arial"/>
                  <a:cs typeface="Arial"/>
                </a:endParaRPr>
              </a:p>
            </p:txBody>
          </p:sp>
          <p:sp>
            <p:nvSpPr>
              <p:cNvPr id="74" name="TextBox 73"/>
              <p:cNvSpPr txBox="1"/>
              <p:nvPr/>
            </p:nvSpPr>
            <p:spPr>
              <a:xfrm>
                <a:off x="3060573" y="3095746"/>
                <a:ext cx="508451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000" dirty="0" smtClean="0">
                    <a:latin typeface="Arial"/>
                    <a:cs typeface="Arial"/>
                  </a:rPr>
                  <a:t>P53</a:t>
                </a:r>
              </a:p>
            </p:txBody>
          </p:sp>
          <p:sp>
            <p:nvSpPr>
              <p:cNvPr id="76" name="TextBox 75"/>
              <p:cNvSpPr txBox="1"/>
              <p:nvPr/>
            </p:nvSpPr>
            <p:spPr>
              <a:xfrm>
                <a:off x="3041632" y="3862575"/>
                <a:ext cx="525267" cy="23461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900" dirty="0" smtClean="0">
                    <a:latin typeface="Arial"/>
                    <a:cs typeface="Arial"/>
                  </a:rPr>
                  <a:t>REP</a:t>
                </a:r>
                <a:endParaRPr lang="en-US" sz="900" dirty="0">
                  <a:latin typeface="Arial"/>
                  <a:cs typeface="Arial"/>
                </a:endParaRPr>
              </a:p>
            </p:txBody>
          </p:sp>
          <p:sp>
            <p:nvSpPr>
              <p:cNvPr id="77" name="TextBox 76"/>
              <p:cNvSpPr txBox="1"/>
              <p:nvPr/>
            </p:nvSpPr>
            <p:spPr>
              <a:xfrm>
                <a:off x="3040415" y="3426524"/>
                <a:ext cx="525267" cy="23461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900" dirty="0" smtClean="0">
                    <a:latin typeface="Arial"/>
                    <a:cs typeface="Arial"/>
                  </a:rPr>
                  <a:t>REP</a:t>
                </a:r>
                <a:endParaRPr lang="en-US" sz="900" dirty="0">
                  <a:latin typeface="Arial"/>
                  <a:cs typeface="Arial"/>
                </a:endParaRPr>
              </a:p>
            </p:txBody>
          </p:sp>
          <p:sp>
            <p:nvSpPr>
              <p:cNvPr id="78" name="TextBox 77"/>
              <p:cNvSpPr txBox="1"/>
              <p:nvPr/>
            </p:nvSpPr>
            <p:spPr>
              <a:xfrm>
                <a:off x="3034967" y="3293861"/>
                <a:ext cx="525267" cy="23461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900" dirty="0" smtClean="0">
                    <a:latin typeface="Arial"/>
                    <a:cs typeface="Arial"/>
                  </a:rPr>
                  <a:t>REP</a:t>
                </a:r>
                <a:endParaRPr lang="en-US" sz="900" dirty="0">
                  <a:latin typeface="Arial"/>
                  <a:cs typeface="Arial"/>
                </a:endParaRPr>
              </a:p>
            </p:txBody>
          </p:sp>
          <p:sp>
            <p:nvSpPr>
              <p:cNvPr id="79" name="TextBox 78"/>
              <p:cNvSpPr txBox="1"/>
              <p:nvPr/>
            </p:nvSpPr>
            <p:spPr>
              <a:xfrm>
                <a:off x="3040416" y="3716676"/>
                <a:ext cx="525267" cy="23461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900" dirty="0" smtClean="0">
                    <a:latin typeface="Arial"/>
                    <a:cs typeface="Arial"/>
                  </a:rPr>
                  <a:t>REP</a:t>
                </a:r>
                <a:endParaRPr lang="en-US" sz="900" dirty="0">
                  <a:latin typeface="Arial"/>
                  <a:cs typeface="Arial"/>
                </a:endParaRPr>
              </a:p>
            </p:txBody>
          </p:sp>
          <p:sp>
            <p:nvSpPr>
              <p:cNvPr id="80" name="TextBox 79"/>
              <p:cNvSpPr txBox="1"/>
              <p:nvPr/>
            </p:nvSpPr>
            <p:spPr>
              <a:xfrm>
                <a:off x="3055372" y="4434019"/>
                <a:ext cx="525267" cy="23461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900" dirty="0" smtClean="0">
                    <a:latin typeface="Arial"/>
                    <a:cs typeface="Arial"/>
                  </a:rPr>
                  <a:t>REP</a:t>
                </a:r>
                <a:endParaRPr lang="en-US" sz="900" dirty="0">
                  <a:latin typeface="Arial"/>
                  <a:cs typeface="Arial"/>
                </a:endParaRPr>
              </a:p>
            </p:txBody>
          </p:sp>
        </p:grpSp>
        <p:sp>
          <p:nvSpPr>
            <p:cNvPr id="81" name="TextBox 80"/>
            <p:cNvSpPr txBox="1"/>
            <p:nvPr/>
          </p:nvSpPr>
          <p:spPr>
            <a:xfrm>
              <a:off x="394754" y="5120818"/>
              <a:ext cx="549665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900" dirty="0" smtClean="0">
                  <a:latin typeface="Arial"/>
                  <a:cs typeface="Arial"/>
                </a:rPr>
                <a:t>#</a:t>
              </a:r>
            </a:p>
            <a:p>
              <a:pPr algn="ctr"/>
              <a:r>
                <a:rPr lang="en-US" sz="900" dirty="0" smtClean="0">
                  <a:latin typeface="Arial"/>
                  <a:cs typeface="Arial"/>
                </a:rPr>
                <a:t>Target</a:t>
              </a:r>
            </a:p>
            <a:p>
              <a:pPr algn="ctr"/>
              <a:r>
                <a:rPr lang="en-US" sz="900" dirty="0" smtClean="0">
                  <a:latin typeface="Arial"/>
                  <a:cs typeface="Arial"/>
                </a:rPr>
                <a:t>Genes</a:t>
              </a:r>
            </a:p>
            <a:p>
              <a:pPr algn="ctr"/>
              <a:r>
                <a:rPr lang="en-US" sz="900" dirty="0" smtClean="0">
                  <a:latin typeface="Arial"/>
                  <a:cs typeface="Arial"/>
                </a:rPr>
                <a:t>Per Bin</a:t>
              </a:r>
              <a:endParaRPr lang="en-US" sz="900" dirty="0">
                <a:latin typeface="Arial"/>
                <a:cs typeface="Arial"/>
              </a:endParaRPr>
            </a:p>
          </p:txBody>
        </p:sp>
        <p:grpSp>
          <p:nvGrpSpPr>
            <p:cNvPr id="23" name="Group 81"/>
            <p:cNvGrpSpPr/>
            <p:nvPr/>
          </p:nvGrpSpPr>
          <p:grpSpPr>
            <a:xfrm>
              <a:off x="1036087" y="6167255"/>
              <a:ext cx="1736914" cy="603792"/>
              <a:chOff x="4220413" y="6254208"/>
              <a:chExt cx="1779525" cy="603792"/>
            </a:xfrm>
          </p:grpSpPr>
          <p:sp>
            <p:nvSpPr>
              <p:cNvPr id="83" name="Left Arrow 82"/>
              <p:cNvSpPr/>
              <p:nvPr/>
            </p:nvSpPr>
            <p:spPr>
              <a:xfrm>
                <a:off x="4355035" y="6516318"/>
                <a:ext cx="734008" cy="341682"/>
              </a:xfrm>
              <a:prstGeom prst="leftArrow">
                <a:avLst>
                  <a:gd name="adj1" fmla="val 39921"/>
                  <a:gd name="adj2" fmla="val 50000"/>
                </a:avLst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latin typeface="Arial"/>
                  <a:cs typeface="Arial"/>
                </a:endParaRPr>
              </a:p>
            </p:txBody>
          </p:sp>
          <p:sp>
            <p:nvSpPr>
              <p:cNvPr id="84" name="TextBox 83"/>
              <p:cNvSpPr txBox="1"/>
              <p:nvPr/>
            </p:nvSpPr>
            <p:spPr>
              <a:xfrm>
                <a:off x="5549931" y="6254208"/>
                <a:ext cx="450007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 smtClean="0">
                    <a:latin typeface="Arial"/>
                    <a:cs typeface="Arial"/>
                  </a:rPr>
                  <a:t>Bin #</a:t>
                </a:r>
                <a:endParaRPr lang="en-US" sz="1000" dirty="0">
                  <a:latin typeface="Arial"/>
                  <a:cs typeface="Arial"/>
                </a:endParaRPr>
              </a:p>
            </p:txBody>
          </p:sp>
          <p:sp>
            <p:nvSpPr>
              <p:cNvPr id="85" name="TextBox 84"/>
              <p:cNvSpPr txBox="1"/>
              <p:nvPr/>
            </p:nvSpPr>
            <p:spPr>
              <a:xfrm>
                <a:off x="5090527" y="6549269"/>
                <a:ext cx="826633" cy="246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 smtClean="0">
                    <a:latin typeface="Arial"/>
                    <a:cs typeface="Arial"/>
                  </a:rPr>
                  <a:t>Significance</a:t>
                </a:r>
                <a:endParaRPr lang="en-US" sz="1000" dirty="0">
                  <a:latin typeface="Arial"/>
                  <a:cs typeface="Arial"/>
                </a:endParaRPr>
              </a:p>
            </p:txBody>
          </p:sp>
          <p:cxnSp>
            <p:nvCxnSpPr>
              <p:cNvPr id="86" name="Straight Arrow Connector 85"/>
              <p:cNvCxnSpPr/>
              <p:nvPr/>
            </p:nvCxnSpPr>
            <p:spPr>
              <a:xfrm>
                <a:off x="4697290" y="6400966"/>
                <a:ext cx="0" cy="0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7" name="TextBox 86"/>
              <p:cNvSpPr txBox="1"/>
              <p:nvPr/>
            </p:nvSpPr>
            <p:spPr>
              <a:xfrm>
                <a:off x="4543229" y="6284444"/>
                <a:ext cx="425691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 smtClean="0">
                    <a:latin typeface="Arial"/>
                    <a:cs typeface="Arial"/>
                  </a:rPr>
                  <a:t>10</a:t>
                </a:r>
                <a:r>
                  <a:rPr lang="en-US" sz="1100" baseline="30000" dirty="0" smtClean="0">
                    <a:latin typeface="Arial"/>
                  </a:rPr>
                  <a:t>-6</a:t>
                </a:r>
                <a:endParaRPr lang="en-US" sz="1100" baseline="30000" dirty="0">
                  <a:latin typeface="Arial"/>
                </a:endParaRPr>
              </a:p>
            </p:txBody>
          </p:sp>
          <p:sp>
            <p:nvSpPr>
              <p:cNvPr id="88" name="Rectangle 87"/>
              <p:cNvSpPr/>
              <p:nvPr/>
            </p:nvSpPr>
            <p:spPr>
              <a:xfrm rot="21231475">
                <a:off x="4548848" y="6736721"/>
                <a:ext cx="551225" cy="92087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9" name="Rectangle 88"/>
              <p:cNvSpPr/>
              <p:nvPr/>
            </p:nvSpPr>
            <p:spPr>
              <a:xfrm rot="220619">
                <a:off x="4540500" y="6556662"/>
                <a:ext cx="565976" cy="9108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0" name="TextBox 89"/>
              <p:cNvSpPr txBox="1"/>
              <p:nvPr/>
            </p:nvSpPr>
            <p:spPr>
              <a:xfrm>
                <a:off x="4220413" y="6284793"/>
                <a:ext cx="440413" cy="246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 smtClean="0">
                    <a:latin typeface="Arial"/>
                    <a:cs typeface="Arial"/>
                  </a:rPr>
                  <a:t>10</a:t>
                </a:r>
                <a:r>
                  <a:rPr lang="en-US" sz="1100" baseline="30000" dirty="0" smtClean="0">
                    <a:latin typeface="Arial"/>
                  </a:rPr>
                  <a:t>-12</a:t>
                </a:r>
                <a:endParaRPr lang="en-US" sz="1100" baseline="30000" dirty="0">
                  <a:latin typeface="Arial"/>
                </a:endParaRPr>
              </a:p>
            </p:txBody>
          </p:sp>
        </p:grpSp>
        <p:sp>
          <p:nvSpPr>
            <p:cNvPr id="91" name="TextBox 90"/>
            <p:cNvSpPr txBox="1"/>
            <p:nvPr/>
          </p:nvSpPr>
          <p:spPr>
            <a:xfrm>
              <a:off x="1122374" y="3049362"/>
              <a:ext cx="1553092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dirty="0" smtClean="0">
                  <a:latin typeface="Arial"/>
                  <a:cs typeface="Arial"/>
                </a:rPr>
                <a:t>Fold Change: 0 WT / 2 WT</a:t>
              </a:r>
              <a:endParaRPr lang="en-US" sz="900" dirty="0">
                <a:latin typeface="Arial"/>
                <a:cs typeface="Arial"/>
              </a:endParaRPr>
            </a:p>
          </p:txBody>
        </p:sp>
        <p:sp>
          <p:nvSpPr>
            <p:cNvPr id="188" name="TextBox 187"/>
            <p:cNvSpPr txBox="1"/>
            <p:nvPr/>
          </p:nvSpPr>
          <p:spPr>
            <a:xfrm>
              <a:off x="382104" y="2882954"/>
              <a:ext cx="338629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latin typeface="Arial"/>
                  <a:cs typeface="Arial"/>
                </a:rPr>
                <a:t>C</a:t>
              </a:r>
              <a:endParaRPr lang="en-US" dirty="0">
                <a:latin typeface="Arial"/>
                <a:cs typeface="Arial"/>
              </a:endParaRPr>
            </a:p>
          </p:txBody>
        </p:sp>
      </p:grpSp>
      <p:sp>
        <p:nvSpPr>
          <p:cNvPr id="168" name="TextBox 167"/>
          <p:cNvSpPr txBox="1"/>
          <p:nvPr/>
        </p:nvSpPr>
        <p:spPr>
          <a:xfrm>
            <a:off x="4379393" y="571633"/>
            <a:ext cx="151836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Arial"/>
                <a:cs typeface="Arial"/>
              </a:rPr>
              <a:t>E2F1 Target Genes</a:t>
            </a:r>
            <a:endParaRPr lang="en-US" sz="1200" dirty="0">
              <a:latin typeface="Arial"/>
              <a:cs typeface="Arial"/>
            </a:endParaRPr>
          </a:p>
        </p:txBody>
      </p:sp>
      <p:sp>
        <p:nvSpPr>
          <p:cNvPr id="189" name="TextBox 188"/>
          <p:cNvSpPr txBox="1"/>
          <p:nvPr/>
        </p:nvSpPr>
        <p:spPr>
          <a:xfrm>
            <a:off x="8626823" y="354907"/>
            <a:ext cx="49095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Arial"/>
                <a:cs typeface="Arial"/>
              </a:rPr>
              <a:t>P53</a:t>
            </a:r>
          </a:p>
        </p:txBody>
      </p:sp>
      <p:sp>
        <p:nvSpPr>
          <p:cNvPr id="192" name="TextBox 191"/>
          <p:cNvSpPr txBox="1"/>
          <p:nvPr/>
        </p:nvSpPr>
        <p:spPr>
          <a:xfrm>
            <a:off x="8599566" y="1452670"/>
            <a:ext cx="50719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Arial"/>
                <a:cs typeface="Arial"/>
              </a:rPr>
              <a:t>REP</a:t>
            </a:r>
            <a:endParaRPr lang="en-US" sz="1000" dirty="0">
              <a:latin typeface="Arial"/>
              <a:cs typeface="Arial"/>
            </a:endParaRPr>
          </a:p>
        </p:txBody>
      </p:sp>
      <p:sp>
        <p:nvSpPr>
          <p:cNvPr id="193" name="TextBox 192"/>
          <p:cNvSpPr txBox="1"/>
          <p:nvPr/>
        </p:nvSpPr>
        <p:spPr>
          <a:xfrm>
            <a:off x="8602960" y="1313781"/>
            <a:ext cx="50719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Arial"/>
                <a:cs typeface="Arial"/>
              </a:rPr>
              <a:t>REP</a:t>
            </a:r>
            <a:endParaRPr lang="en-US" sz="1000" dirty="0">
              <a:latin typeface="Arial"/>
              <a:cs typeface="Arial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8239" y="7205"/>
            <a:ext cx="96303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Arial"/>
                <a:cs typeface="Arial"/>
              </a:rPr>
              <a:t>Figure </a:t>
            </a:r>
            <a:r>
              <a:rPr lang="en-US" sz="1400" dirty="0" smtClean="0">
                <a:latin typeface="Arial"/>
                <a:cs typeface="Arial"/>
              </a:rPr>
              <a:t>S3</a:t>
            </a:r>
            <a:endParaRPr lang="en-US" sz="140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2275402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tint val="100000"/>
              <a:shade val="100000"/>
              <a:satMod val="130000"/>
            </a:schemeClr>
          </a:gs>
          <a:gs pos="100000">
            <a:schemeClr val="phClr">
              <a:tint val="50000"/>
              <a:shade val="100000"/>
              <a:satMod val="3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tint val="100000"/>
              <a:shade val="100000"/>
              <a:satMod val="130000"/>
            </a:schemeClr>
          </a:gs>
          <a:gs pos="100000">
            <a:schemeClr val="phClr">
              <a:tint val="50000"/>
              <a:shade val="100000"/>
              <a:satMod val="3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32344</TotalTime>
  <Words>412</Words>
  <Application>Microsoft Macintosh PowerPoint</Application>
  <PresentationFormat>On-screen Show (4:3)</PresentationFormat>
  <Paragraphs>174</Paragraphs>
  <Slides>3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PowerPoint Presentation</vt:lpstr>
      <vt:lpstr>PowerPoint Presentation</vt:lpstr>
      <vt:lpstr>PowerPoint Presentation</vt:lpstr>
    </vt:vector>
  </TitlesOfParts>
  <Company>Baylor College of Medicine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Lawrence  Donehower</dc:creator>
  <cp:lastModifiedBy>Lawrence Donehower</cp:lastModifiedBy>
  <cp:revision>234</cp:revision>
  <cp:lastPrinted>2013-02-07T18:32:06Z</cp:lastPrinted>
  <dcterms:created xsi:type="dcterms:W3CDTF">2013-06-21T17:56:40Z</dcterms:created>
  <dcterms:modified xsi:type="dcterms:W3CDTF">2013-11-06T14:41:58Z</dcterms:modified>
</cp:coreProperties>
</file>