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B96B"/>
    <a:srgbClr val="A09B59"/>
    <a:srgbClr val="622AB6"/>
    <a:srgbClr val="522398"/>
    <a:srgbClr val="5A27A7"/>
    <a:srgbClr val="178088"/>
    <a:srgbClr val="0E6A72"/>
    <a:srgbClr val="00459A"/>
    <a:srgbClr val="002A5C"/>
    <a:srgbClr val="D8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28" autoAdjust="0"/>
  </p:normalViewPr>
  <p:slideViewPr>
    <p:cSldViewPr>
      <p:cViewPr varScale="1">
        <p:scale>
          <a:sx n="97" d="100"/>
          <a:sy n="97" d="100"/>
        </p:scale>
        <p:origin x="-73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C0B96B"/>
              </a:buClr>
              <a:defRPr/>
            </a:lvl1pPr>
            <a:lvl2pPr>
              <a:buClr>
                <a:srgbClr val="C0B96B"/>
              </a:buClr>
              <a:defRPr/>
            </a:lvl2pPr>
            <a:lvl3pPr>
              <a:buClr>
                <a:srgbClr val="C0B96B"/>
              </a:buClr>
              <a:defRPr/>
            </a:lvl3pPr>
            <a:lvl4pPr>
              <a:buClr>
                <a:srgbClr val="C0B96B"/>
              </a:buClr>
              <a:defRPr/>
            </a:lvl4pPr>
            <a:lvl5pPr>
              <a:buClr>
                <a:srgbClr val="C0B96B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reference text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52400" y="162000"/>
            <a:ext cx="7507465" cy="6595329"/>
            <a:chOff x="152400" y="162000"/>
            <a:chExt cx="7507465" cy="6595329"/>
          </a:xfrm>
        </p:grpSpPr>
        <p:pic>
          <p:nvPicPr>
            <p:cNvPr id="7" name="Picture 6" descr="Adis_whit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2400" y="6574464"/>
              <a:ext cx="653742" cy="182865"/>
            </a:xfrm>
            <a:prstGeom prst="rect">
              <a:avLst/>
            </a:prstGeom>
          </p:spPr>
        </p:pic>
        <p:pic>
          <p:nvPicPr>
            <p:cNvPr id="8" name="Picture 7" descr="open_access_icon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732000" y="162000"/>
              <a:ext cx="927865" cy="32961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2" name="Picture 11" descr="Infectious Head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62865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solidFill>
              <a:srgbClr val="A09B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6431280"/>
              <a:ext cx="9144000" cy="45720"/>
            </a:xfrm>
            <a:prstGeom prst="rect">
              <a:avLst/>
            </a:prstGeom>
            <a:solidFill>
              <a:srgbClr val="C0B9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  <a:solidFill>
                  <a:srgbClr val="00459A"/>
                </a:solidFill>
              </a:endParaRPr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7848600" y="82800"/>
              <a:ext cx="1295400" cy="461665"/>
            </a:xfrm>
            <a:prstGeom prst="rect">
              <a:avLst/>
            </a:prstGeom>
            <a:solidFill>
              <a:srgbClr val="C0B96B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Trebuchet MS" pitchFamily="34" charset="0"/>
                </a:rPr>
                <a:t>PEER REVIEWED SUMMARY SLIDE</a:t>
              </a:r>
              <a:endParaRPr lang="en-US" sz="12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4800600"/>
          </a:xfrm>
        </p:spPr>
        <p:txBody>
          <a:bodyPr/>
          <a:lstStyle/>
          <a:p>
            <a:pPr lvl="0"/>
            <a:r>
              <a:rPr lang="en-US" dirty="0"/>
              <a:t>Recurrent urinary tract infections (</a:t>
            </a:r>
            <a:r>
              <a:rPr lang="en-US" dirty="0" err="1"/>
              <a:t>rUTI</a:t>
            </a:r>
            <a:r>
              <a:rPr lang="en-US" dirty="0"/>
              <a:t>) negatively impact patient quality of life (</a:t>
            </a:r>
            <a:r>
              <a:rPr lang="en-US" dirty="0" err="1"/>
              <a:t>QoL</a:t>
            </a:r>
            <a:r>
              <a:rPr lang="en-US" dirty="0"/>
              <a:t>).</a:t>
            </a:r>
            <a:endParaRPr lang="en-GB" dirty="0"/>
          </a:p>
          <a:p>
            <a:pPr lvl="0"/>
            <a:r>
              <a:rPr lang="en-US" dirty="0"/>
              <a:t>Current European Association of Urology </a:t>
            </a:r>
            <a:r>
              <a:rPr lang="en-US" dirty="0" smtClean="0"/>
              <a:t>guidelines </a:t>
            </a:r>
            <a:r>
              <a:rPr lang="en-US" dirty="0"/>
              <a:t>recommend to first use non-antimicrobial prophylaxis in the event of </a:t>
            </a:r>
            <a:r>
              <a:rPr lang="en-US" dirty="0" err="1"/>
              <a:t>rUTI</a:t>
            </a:r>
            <a:r>
              <a:rPr lang="en-US" dirty="0"/>
              <a:t>.</a:t>
            </a:r>
            <a:endParaRPr lang="en-GB" dirty="0"/>
          </a:p>
          <a:p>
            <a:pPr lvl="0"/>
            <a:r>
              <a:rPr lang="en-US" dirty="0"/>
              <a:t>Preventive treatment with lyophilized bacterial lysates of </a:t>
            </a:r>
            <a:r>
              <a:rPr lang="en-US" i="1" dirty="0"/>
              <a:t>Escherichia coli </a:t>
            </a:r>
            <a:r>
              <a:rPr lang="en-US" dirty="0" smtClean="0"/>
              <a:t>(OM-89</a:t>
            </a:r>
            <a:r>
              <a:rPr lang="en-US" smtClean="0"/>
              <a:t>) </a:t>
            </a:r>
            <a:r>
              <a:rPr lang="en-US" smtClean="0"/>
              <a:t>improved </a:t>
            </a:r>
            <a:r>
              <a:rPr lang="en-US" dirty="0" err="1"/>
              <a:t>QoL</a:t>
            </a:r>
            <a:r>
              <a:rPr lang="en-US" dirty="0"/>
              <a:t> </a:t>
            </a:r>
            <a:r>
              <a:rPr lang="en-US" dirty="0" smtClean="0"/>
              <a:t>indicators in patients affected by </a:t>
            </a:r>
            <a:r>
              <a:rPr lang="en-US" dirty="0" err="1" smtClean="0"/>
              <a:t>rUTI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The improvement of </a:t>
            </a:r>
            <a:r>
              <a:rPr lang="en-US" dirty="0" err="1" smtClean="0"/>
              <a:t>QoL</a:t>
            </a:r>
            <a:r>
              <a:rPr lang="en-US" dirty="0" smtClean="0"/>
              <a:t> was correlated with a significant reduction of UTI episodes.</a:t>
            </a:r>
            <a:endParaRPr lang="en-GB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 smtClean="0"/>
              <a:t>Renard</a:t>
            </a:r>
            <a:r>
              <a:rPr lang="en-US" dirty="0" smtClean="0"/>
              <a:t> J, et al. Infect Dis </a:t>
            </a:r>
            <a:r>
              <a:rPr lang="en-US" dirty="0" err="1" smtClean="0"/>
              <a:t>Ther</a:t>
            </a:r>
            <a:r>
              <a:rPr lang="en-US" dirty="0" smtClean="0"/>
              <a:t>. </a:t>
            </a:r>
            <a:r>
              <a:rPr lang="en-US" smtClean="0"/>
              <a:t>2014.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" y="5791200"/>
            <a:ext cx="86868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pPr lvl="0"/>
            <a:r>
              <a:rPr lang="en-US" sz="1100" dirty="0">
                <a:solidFill>
                  <a:prstClr val="black"/>
                </a:solidFill>
              </a:rPr>
              <a:t>This summary slide represents the opinions of the authors. </a:t>
            </a:r>
            <a:r>
              <a:rPr lang="en-US" sz="1100" dirty="0" smtClean="0">
                <a:solidFill>
                  <a:prstClr val="black"/>
                </a:solidFill>
              </a:rPr>
              <a:t>Sponsorship </a:t>
            </a:r>
            <a:r>
              <a:rPr lang="en-US" sz="1100" dirty="0">
                <a:solidFill>
                  <a:prstClr val="black"/>
                </a:solidFill>
              </a:rPr>
              <a:t>for this study was funded by </a:t>
            </a:r>
            <a:r>
              <a:rPr lang="en-US" sz="1100" dirty="0"/>
              <a:t>OM Pharma/</a:t>
            </a:r>
            <a:r>
              <a:rPr lang="en-US" sz="1100" dirty="0" err="1"/>
              <a:t>Vifor</a:t>
            </a:r>
            <a:r>
              <a:rPr lang="en-US" sz="1100" dirty="0"/>
              <a:t> Pharma (Geneva, Switzerland), a company of the </a:t>
            </a:r>
            <a:r>
              <a:rPr lang="en-US" sz="1100" dirty="0" err="1"/>
              <a:t>Galenica</a:t>
            </a:r>
            <a:r>
              <a:rPr lang="en-US" sz="1100" dirty="0"/>
              <a:t> group. </a:t>
            </a:r>
            <a:r>
              <a:rPr lang="en-GB" sz="1100" dirty="0" smtClean="0">
                <a:solidFill>
                  <a:prstClr val="black"/>
                </a:solidFill>
              </a:rPr>
              <a:t>For </a:t>
            </a:r>
            <a:r>
              <a:rPr lang="en-GB" sz="1100" dirty="0">
                <a:solidFill>
                  <a:prstClr val="black"/>
                </a:solidFill>
              </a:rPr>
              <a:t>a full list of acknowledgments and conflicts of interest for all authors of this article, please see the full text online. </a:t>
            </a:r>
            <a:r>
              <a:rPr lang="en-US" sz="1100" dirty="0">
                <a:solidFill>
                  <a:prstClr val="black"/>
                </a:solidFill>
              </a:rPr>
              <a:t>Copyright © The </a:t>
            </a:r>
            <a:r>
              <a:rPr lang="en-US" sz="1100" dirty="0" smtClean="0">
                <a:solidFill>
                  <a:prstClr val="black"/>
                </a:solidFill>
              </a:rPr>
              <a:t>Author(s) 2014. </a:t>
            </a:r>
            <a:r>
              <a:rPr lang="en-US" sz="1100" dirty="0">
                <a:solidFill>
                  <a:prstClr val="black"/>
                </a:solidFill>
              </a:rPr>
              <a:t>Creative Commons Attribution Noncommercial License (CC BY-NC).</a:t>
            </a:r>
            <a:endParaRPr lang="en-GB" sz="11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Slide Master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Shepherd</cp:lastModifiedBy>
  <cp:revision>46</cp:revision>
  <dcterms:created xsi:type="dcterms:W3CDTF">2010-11-02T11:52:55Z</dcterms:created>
  <dcterms:modified xsi:type="dcterms:W3CDTF">2014-12-03T16:23:28Z</dcterms:modified>
</cp:coreProperties>
</file>