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3" r:id="rId2"/>
  </p:sldIdLst>
  <p:sldSz cx="6858000" cy="9144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92" userDrawn="1">
          <p15:clr>
            <a:srgbClr val="A4A3A4"/>
          </p15:clr>
        </p15:guide>
        <p15:guide id="2" pos="1296" userDrawn="1">
          <p15:clr>
            <a:srgbClr val="A4A3A4"/>
          </p15:clr>
        </p15:guide>
        <p15:guide id="3" orient="horz" pos="1584" userDrawn="1">
          <p15:clr>
            <a:srgbClr val="A4A3A4"/>
          </p15:clr>
        </p15:guide>
        <p15:guide id="4" pos="2640" userDrawn="1">
          <p15:clr>
            <a:srgbClr val="A4A3A4"/>
          </p15:clr>
        </p15:guide>
        <p15:guide id="5" orient="horz" pos="2016" userDrawn="1">
          <p15:clr>
            <a:srgbClr val="A4A3A4"/>
          </p15:clr>
        </p15:guide>
        <p15:guide id="6" pos="2016" userDrawn="1">
          <p15:clr>
            <a:srgbClr val="A4A3A4"/>
          </p15:clr>
        </p15:guide>
        <p15:guide id="7" orient="horz" pos="1104">
          <p15:clr>
            <a:srgbClr val="A4A3A4"/>
          </p15:clr>
        </p15:guide>
        <p15:guide id="8" orient="horz" pos="305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2" autoAdjust="0"/>
    <p:restoredTop sz="94660"/>
  </p:normalViewPr>
  <p:slideViewPr>
    <p:cSldViewPr showGuides="1">
      <p:cViewPr>
        <p:scale>
          <a:sx n="100" d="100"/>
          <a:sy n="100" d="100"/>
        </p:scale>
        <p:origin x="1440" y="-965"/>
      </p:cViewPr>
      <p:guideLst>
        <p:guide orient="horz" pos="792"/>
        <p:guide pos="1296"/>
        <p:guide orient="horz" pos="1584"/>
        <p:guide pos="2640"/>
        <p:guide orient="horz" pos="2016"/>
        <p:guide pos="2016"/>
        <p:guide orient="horz" pos="1104"/>
        <p:guide orient="horz" pos="305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0C1CE-0C46-494C-8F3F-F193521BCDD1}" type="datetimeFigureOut">
              <a:rPr lang="en-US" smtClean="0"/>
              <a:t>10/5/2014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ADB29-E7D4-45F9-8570-391333A61DB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718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59739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13231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60397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735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18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676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4536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17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7239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383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354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4591E-77C4-408A-A6F7-DB6F5DAC3BDC}" type="datetimeFigureOut">
              <a:rPr lang="en-US" smtClean="0"/>
              <a:pPr/>
              <a:t>10/5/2014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4A2606-5819-4E9C-A1A6-97039670954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3561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Box 100"/>
          <p:cNvSpPr txBox="1"/>
          <p:nvPr/>
        </p:nvSpPr>
        <p:spPr>
          <a:xfrm>
            <a:off x="328710" y="677881"/>
            <a:ext cx="6096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ONLINE SUPPLEMENT 1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en-US" sz="1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Serum neutralizing antibody response to repeated IIV immunization.</a:t>
            </a:r>
          </a:p>
          <a:p>
            <a:pPr algn="just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Serum samples collected on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days 0 and 28±4 after each vaccination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study subjects (n=18) were serially diluted, starting at 1:10, to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measure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titers of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neutralizing antibodies against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pH1N1 in triplicate.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Titer of pH1N1-specific serum antibodies before and after the first and second immunization. </a:t>
            </a:r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 Fold increase of titer after the first and second immunization. Horizontal bars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indicate geometric mean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of titer (A) or fold increase </a:t>
            </a:r>
            <a:r>
              <a:rPr lang="en-US" sz="1200" smtClean="0">
                <a:latin typeface="Arial" panose="020B0604020202020204" pitchFamily="34" charset="0"/>
                <a:cs typeface="Arial" panose="020B0604020202020204" pitchFamily="34" charset="0"/>
              </a:rPr>
              <a:t>of titer (B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). A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separate accelerated-failure (lognormal) regression model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was fit to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the interval-censored titer data for each combination of immunization and day. Hypothesis testing employed perturbation resampling (Jin et al. 2001) with first-order bias correction (Davison and Hinkley 1997). Triplicate titers for each combination of person, immunization and day were union combined (e.g., {[a, b), [a, b), [b, c)} → {[a, c)}) prior to regression analysis. Reported are p-values adjusted by sequential Bonferonni correction for multiple comparisons.  * indicates statistically significant difference after the adjustment. </a:t>
            </a:r>
            <a:endParaRPr lang="en-US" sz="1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Jin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Z., Ying, Z., &amp; Wei, L. J. (2001). A simple resampling method by perturbing the minimand. Biometrika,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88:381-390.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Davison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, A.C. &amp; Hinkley, D.V. (1997). Bootstrap methods and their application. New York: Cambridge University Press. p. 104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410" y="5257800"/>
            <a:ext cx="5562600" cy="284879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533400" y="50292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4220622" y="50292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35274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5407</TotalTime>
  <Words>100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Xiaosong</dc:creator>
  <cp:lastModifiedBy>Xiaosong</cp:lastModifiedBy>
  <cp:revision>140</cp:revision>
  <cp:lastPrinted>2014-07-01T21:17:20Z</cp:lastPrinted>
  <dcterms:created xsi:type="dcterms:W3CDTF">2014-07-03T03:44:31Z</dcterms:created>
  <dcterms:modified xsi:type="dcterms:W3CDTF">2014-10-05T22:08:13Z</dcterms:modified>
</cp:coreProperties>
</file>