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08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4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8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30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3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19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4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7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17CC-001E-4795-966A-AC7103CD8579}" type="datetimeFigureOut">
              <a:rPr lang="en-US" smtClean="0"/>
              <a:t>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F129-1032-4C2B-B04F-F6D0DFDF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3551" y="1279281"/>
            <a:ext cx="109012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Exclusion criteria 	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Clinical signs of very severe pneumonia (see </a:t>
            </a:r>
            <a:r>
              <a:rPr lang="en-US" dirty="0" smtClean="0"/>
              <a:t>figure </a:t>
            </a:r>
            <a:r>
              <a:rPr lang="en-US" dirty="0"/>
              <a:t>1)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Oxygen  saturation less than 85%	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Clinical or laboratory diagnosis of meningitis 	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Severe acute malnutrition (</a:t>
            </a:r>
            <a:r>
              <a:rPr lang="en-US" dirty="0" err="1"/>
              <a:t>marasmus</a:t>
            </a:r>
            <a:r>
              <a:rPr lang="en-US" dirty="0"/>
              <a:t> / kwashiorkor) or weight / height Z score &lt;-3SD 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Clinical or laboratory diagnosis of severe anemia requiring transfusion 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HIV-exposure on rapid HIV antibody test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Elimination of signs of severe pneumonia in a child with wheeze after outpatient bronchodilator therapy </a:t>
            </a:r>
          </a:p>
          <a:p>
            <a:pPr marL="463550" indent="-463550">
              <a:buFont typeface="+mj-lt"/>
              <a:buAutoNum type="arabicPeriod"/>
            </a:pPr>
            <a:r>
              <a:rPr lang="en-US" dirty="0"/>
              <a:t>Chronic condition that may underlie or contribute to a presentation with respiratory distress including: </a:t>
            </a:r>
          </a:p>
          <a:p>
            <a:pPr marL="795338"/>
            <a:r>
              <a:rPr lang="en-US" dirty="0"/>
              <a:t>Known chronic renal or cardiac disease </a:t>
            </a:r>
          </a:p>
          <a:p>
            <a:pPr marL="795338"/>
            <a:r>
              <a:rPr lang="en-US" dirty="0"/>
              <a:t>Presence of cerebral palsy predisposing child to aspiration / hypostatic pneumonia </a:t>
            </a:r>
            <a:endParaRPr lang="en-US" dirty="0" smtClean="0"/>
          </a:p>
          <a:p>
            <a:pPr marL="795338"/>
            <a:r>
              <a:rPr lang="en-US" dirty="0" smtClean="0"/>
              <a:t>Established bronchiectasis or congenital abnormality of the lower respiratory tract 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 smtClean="0"/>
              <a:t>Upper </a:t>
            </a:r>
            <a:r>
              <a:rPr lang="en-US" dirty="0"/>
              <a:t>airway obstruction producing stridor 	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/>
              <a:t>Admission from outpatient clinic specifically for treatment of TB 	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/>
              <a:t>Referral from another inpatient facility following treatment with injectable antibiotics for </a:t>
            </a:r>
            <a:r>
              <a:rPr lang="en-US" dirty="0" smtClean="0"/>
              <a:t>&gt;24hrs </a:t>
            </a:r>
            <a:r>
              <a:rPr lang="en-US" dirty="0"/>
              <a:t>or because the initial regimen is considered to have failed 	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/>
              <a:t>Documented history of &gt;48hrs treatment with oral amoxicillin 	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/>
              <a:t>Failure to obtain informed consent 	</a:t>
            </a:r>
          </a:p>
          <a:p>
            <a:pPr marL="463550" indent="-463550">
              <a:buFont typeface="+mj-lt"/>
              <a:buAutoNum type="arabicPeriod" startAt="9"/>
            </a:pPr>
            <a:r>
              <a:rPr lang="en-US" dirty="0"/>
              <a:t>Penicillin allergy 	</a:t>
            </a:r>
          </a:p>
        </p:txBody>
      </p:sp>
      <p:sp>
        <p:nvSpPr>
          <p:cNvPr id="5" name="Rectangle 4"/>
          <p:cNvSpPr/>
          <p:nvPr/>
        </p:nvSpPr>
        <p:spPr>
          <a:xfrm>
            <a:off x="270299" y="135012"/>
            <a:ext cx="11677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Inclusion criteria 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Clinical signs of severe pneumonia (see </a:t>
            </a:r>
            <a:r>
              <a:rPr lang="en-US" dirty="0" smtClean="0"/>
              <a:t>figure 1</a:t>
            </a:r>
            <a:r>
              <a:rPr lang="en-US" dirty="0"/>
              <a:t>) 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Age 2 months to 59 months </a:t>
            </a:r>
            <a:r>
              <a:rPr lang="en-US" sz="831" dirty="0"/>
              <a:t>	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83551" y="1058342"/>
            <a:ext cx="1114644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6680" y="91440"/>
            <a:ext cx="11978640" cy="6675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</p:spTree>
    <p:extLst>
      <p:ext uri="{BB962C8B-B14F-4D97-AF65-F5344CB8AC3E}">
        <p14:creationId xmlns:p14="http://schemas.microsoft.com/office/powerpoint/2010/main" val="31227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Ambrose Agweyu</dc:creator>
  <cp:lastModifiedBy>Ambrose Agweyu</cp:lastModifiedBy>
  <cp:revision>4</cp:revision>
  <dcterms:created xsi:type="dcterms:W3CDTF">2014-11-19T22:51:03Z</dcterms:created>
  <dcterms:modified xsi:type="dcterms:W3CDTF">2015-01-04T14:02:19Z</dcterms:modified>
</cp:coreProperties>
</file>