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1272" y="-15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CCA910-7D7F-47EC-BB57-7BF79EA068F7}" type="datetimeFigureOut">
              <a:rPr lang="en-GB" smtClean="0"/>
              <a:t>26/11/2014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239258-0930-4A6F-A086-8D92AFAC1E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39710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CCA910-7D7F-47EC-BB57-7BF79EA068F7}" type="datetimeFigureOut">
              <a:rPr lang="en-GB" smtClean="0"/>
              <a:t>26/11/2014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239258-0930-4A6F-A086-8D92AFAC1E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24835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CCA910-7D7F-47EC-BB57-7BF79EA068F7}" type="datetimeFigureOut">
              <a:rPr lang="en-GB" smtClean="0"/>
              <a:t>26/11/2014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239258-0930-4A6F-A086-8D92AFAC1E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206654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CCA910-7D7F-47EC-BB57-7BF79EA068F7}" type="datetimeFigureOut">
              <a:rPr lang="en-GB" smtClean="0"/>
              <a:t>26/11/2014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239258-0930-4A6F-A086-8D92AFAC1E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897527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CCA910-7D7F-47EC-BB57-7BF79EA068F7}" type="datetimeFigureOut">
              <a:rPr lang="en-GB" smtClean="0"/>
              <a:t>26/11/2014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239258-0930-4A6F-A086-8D92AFAC1E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90717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CCA910-7D7F-47EC-BB57-7BF79EA068F7}" type="datetimeFigureOut">
              <a:rPr lang="en-GB" smtClean="0"/>
              <a:t>26/11/2014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239258-0930-4A6F-A086-8D92AFAC1E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227725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CCA910-7D7F-47EC-BB57-7BF79EA068F7}" type="datetimeFigureOut">
              <a:rPr lang="en-GB" smtClean="0"/>
              <a:t>26/11/2014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239258-0930-4A6F-A086-8D92AFAC1E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288139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CCA910-7D7F-47EC-BB57-7BF79EA068F7}" type="datetimeFigureOut">
              <a:rPr lang="en-GB" smtClean="0"/>
              <a:t>26/11/2014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239258-0930-4A6F-A086-8D92AFAC1E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204326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CCA910-7D7F-47EC-BB57-7BF79EA068F7}" type="datetimeFigureOut">
              <a:rPr lang="en-GB" smtClean="0"/>
              <a:t>26/11/2014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239258-0930-4A6F-A086-8D92AFAC1E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908329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CCA910-7D7F-47EC-BB57-7BF79EA068F7}" type="datetimeFigureOut">
              <a:rPr lang="en-GB" smtClean="0"/>
              <a:t>26/11/2014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239258-0930-4A6F-A086-8D92AFAC1E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15152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CCA910-7D7F-47EC-BB57-7BF79EA068F7}" type="datetimeFigureOut">
              <a:rPr lang="en-GB" smtClean="0"/>
              <a:t>26/11/2014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239258-0930-4A6F-A086-8D92AFAC1E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892640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CCA910-7D7F-47EC-BB57-7BF79EA068F7}" type="datetimeFigureOut">
              <a:rPr lang="en-GB" smtClean="0"/>
              <a:t>26/11/2014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239258-0930-4A6F-A086-8D92AFAC1E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031078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Rectangle 189"/>
          <p:cNvSpPr/>
          <p:nvPr/>
        </p:nvSpPr>
        <p:spPr>
          <a:xfrm>
            <a:off x="1123513" y="6389587"/>
            <a:ext cx="285571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Figure e-1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Flowchart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of study participants</a:t>
            </a:r>
            <a:endParaRPr lang="en-GB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40" name="Group 39"/>
          <p:cNvGrpSpPr/>
          <p:nvPr/>
        </p:nvGrpSpPr>
        <p:grpSpPr>
          <a:xfrm>
            <a:off x="467544" y="332656"/>
            <a:ext cx="6972648" cy="5652628"/>
            <a:chOff x="467544" y="332656"/>
            <a:chExt cx="6972648" cy="5652628"/>
          </a:xfrm>
        </p:grpSpPr>
        <p:sp>
          <p:nvSpPr>
            <p:cNvPr id="4" name="Text Box 2"/>
            <p:cNvSpPr txBox="1">
              <a:spLocks noChangeArrowheads="1"/>
            </p:cNvSpPr>
            <p:nvPr/>
          </p:nvSpPr>
          <p:spPr bwMode="auto">
            <a:xfrm>
              <a:off x="1207968" y="332656"/>
              <a:ext cx="3401910" cy="252028"/>
            </a:xfrm>
            <a:prstGeom prst="rect">
              <a:avLst/>
            </a:prstGeom>
            <a:solidFill>
              <a:schemeClr val="bg2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 algn="ctr">
                <a:lnSpc>
                  <a:spcPct val="115000"/>
                </a:lnSpc>
                <a:spcAft>
                  <a:spcPts val="0"/>
                </a:spcAft>
              </a:pPr>
              <a:r>
                <a:rPr lang="en-GB" sz="1200" dirty="0" smtClean="0">
                  <a:effectLst/>
                  <a:latin typeface="Times New Roman"/>
                  <a:ea typeface="SimSun"/>
                  <a:cs typeface="Times New Roman"/>
                </a:rPr>
                <a:t>Eligible subjects, n=4590</a:t>
              </a:r>
              <a:endParaRPr lang="en-GB" sz="1100" dirty="0">
                <a:effectLst/>
                <a:latin typeface="Calibri"/>
                <a:ea typeface="SimSun"/>
                <a:cs typeface="Times New Roman"/>
              </a:endParaRPr>
            </a:p>
          </p:txBody>
        </p:sp>
        <p:sp>
          <p:nvSpPr>
            <p:cNvPr id="5" name="Text Box 2"/>
            <p:cNvSpPr txBox="1">
              <a:spLocks noChangeArrowheads="1"/>
            </p:cNvSpPr>
            <p:nvPr/>
          </p:nvSpPr>
          <p:spPr bwMode="auto">
            <a:xfrm>
              <a:off x="1207968" y="800708"/>
              <a:ext cx="3401908" cy="288032"/>
            </a:xfrm>
            <a:prstGeom prst="rect">
              <a:avLst/>
            </a:prstGeom>
            <a:solidFill>
              <a:schemeClr val="bg2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 algn="ctr">
                <a:lnSpc>
                  <a:spcPct val="115000"/>
                </a:lnSpc>
                <a:spcAft>
                  <a:spcPts val="0"/>
                </a:spcAft>
              </a:pPr>
              <a:r>
                <a:rPr lang="en-GB" sz="1200" dirty="0">
                  <a:effectLst/>
                  <a:latin typeface="Times New Roman"/>
                  <a:ea typeface="SimSun"/>
                  <a:cs typeface="Times New Roman"/>
                </a:rPr>
                <a:t>Baseline </a:t>
              </a:r>
              <a:r>
                <a:rPr lang="en-GB" sz="1200" dirty="0" smtClean="0">
                  <a:effectLst/>
                  <a:latin typeface="Times New Roman"/>
                  <a:ea typeface="SimSun"/>
                  <a:cs typeface="Times New Roman"/>
                </a:rPr>
                <a:t>participants, n=3363</a:t>
              </a:r>
              <a:endParaRPr lang="en-GB" sz="1100" dirty="0">
                <a:effectLst/>
                <a:latin typeface="Calibri"/>
                <a:ea typeface="SimSun"/>
                <a:cs typeface="Times New Roman"/>
              </a:endParaRPr>
            </a:p>
          </p:txBody>
        </p:sp>
        <p:sp>
          <p:nvSpPr>
            <p:cNvPr id="6" name="Text Box 2"/>
            <p:cNvSpPr txBox="1">
              <a:spLocks noChangeArrowheads="1"/>
            </p:cNvSpPr>
            <p:nvPr/>
          </p:nvSpPr>
          <p:spPr bwMode="auto">
            <a:xfrm>
              <a:off x="4771203" y="558813"/>
              <a:ext cx="2668987" cy="25202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 algn="ctr">
                <a:lnSpc>
                  <a:spcPct val="115000"/>
                </a:lnSpc>
                <a:spcAft>
                  <a:spcPts val="0"/>
                </a:spcAft>
              </a:pPr>
              <a:r>
                <a:rPr lang="en-GB" sz="1100" dirty="0" smtClean="0">
                  <a:effectLst/>
                  <a:latin typeface="Times New Roman"/>
                  <a:ea typeface="SimSun"/>
                  <a:cs typeface="Times New Roman"/>
                </a:rPr>
                <a:t>1227 refused to participate</a:t>
              </a:r>
              <a:endParaRPr lang="en-GB" sz="1100" dirty="0">
                <a:effectLst/>
                <a:latin typeface="Calibri"/>
                <a:ea typeface="SimSun"/>
                <a:cs typeface="Times New Roman"/>
              </a:endParaRPr>
            </a:p>
          </p:txBody>
        </p:sp>
        <p:sp>
          <p:nvSpPr>
            <p:cNvPr id="7" name="Text Box 2"/>
            <p:cNvSpPr txBox="1">
              <a:spLocks noChangeArrowheads="1"/>
            </p:cNvSpPr>
            <p:nvPr/>
          </p:nvSpPr>
          <p:spPr bwMode="auto">
            <a:xfrm>
              <a:off x="1207968" y="1304765"/>
              <a:ext cx="3413456" cy="504055"/>
            </a:xfrm>
            <a:prstGeom prst="rect">
              <a:avLst/>
            </a:prstGeom>
            <a:solidFill>
              <a:schemeClr val="bg2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 algn="ctr">
                <a:lnSpc>
                  <a:spcPct val="115000"/>
                </a:lnSpc>
                <a:spcAft>
                  <a:spcPts val="0"/>
                </a:spcAft>
              </a:pPr>
              <a:r>
                <a:rPr lang="en-GB" sz="1200" dirty="0">
                  <a:latin typeface="Times New Roman"/>
                  <a:ea typeface="SimSun"/>
                  <a:cs typeface="Times New Roman"/>
                </a:rPr>
                <a:t>Subjects (non-disabled, non-institutionalized, and non-demented) </a:t>
              </a:r>
              <a:r>
                <a:rPr lang="en-GB" sz="1200" dirty="0" smtClean="0">
                  <a:effectLst/>
                  <a:latin typeface="Times New Roman"/>
                  <a:ea typeface="SimSun"/>
                  <a:cs typeface="Times New Roman"/>
                </a:rPr>
                <a:t>invited </a:t>
              </a:r>
              <a:r>
                <a:rPr lang="en-GB" sz="1200" dirty="0">
                  <a:effectLst/>
                  <a:latin typeface="Times New Roman"/>
                  <a:ea typeface="SimSun"/>
                  <a:cs typeface="Times New Roman"/>
                </a:rPr>
                <a:t>to </a:t>
              </a:r>
              <a:r>
                <a:rPr lang="en-GB" sz="1200" dirty="0" smtClean="0">
                  <a:effectLst/>
                  <a:latin typeface="Times New Roman"/>
                  <a:ea typeface="SimSun"/>
                  <a:cs typeface="Times New Roman"/>
                </a:rPr>
                <a:t>take MRI scan, n=2204</a:t>
              </a:r>
              <a:endParaRPr lang="en-GB" sz="1100" dirty="0">
                <a:effectLst/>
                <a:latin typeface="Calibri"/>
                <a:ea typeface="SimSun"/>
                <a:cs typeface="Times New Roman"/>
              </a:endParaRPr>
            </a:p>
          </p:txBody>
        </p:sp>
        <p:sp>
          <p:nvSpPr>
            <p:cNvPr id="8" name="Text Box 2"/>
            <p:cNvSpPr txBox="1">
              <a:spLocks noChangeArrowheads="1"/>
            </p:cNvSpPr>
            <p:nvPr/>
          </p:nvSpPr>
          <p:spPr bwMode="auto">
            <a:xfrm>
              <a:off x="1205081" y="2054441"/>
              <a:ext cx="3413456" cy="288032"/>
            </a:xfrm>
            <a:prstGeom prst="rect">
              <a:avLst/>
            </a:prstGeom>
            <a:solidFill>
              <a:schemeClr val="bg2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 algn="ctr">
                <a:lnSpc>
                  <a:spcPct val="115000"/>
                </a:lnSpc>
                <a:spcAft>
                  <a:spcPts val="0"/>
                </a:spcAft>
              </a:pPr>
              <a:r>
                <a:rPr lang="en-GB" sz="1200" dirty="0">
                  <a:effectLst/>
                  <a:latin typeface="Times New Roman"/>
                  <a:ea typeface="SimSun"/>
                  <a:cs typeface="Times New Roman"/>
                </a:rPr>
                <a:t>Subjects who underwent MRI </a:t>
              </a:r>
              <a:r>
                <a:rPr lang="en-GB" sz="1200" dirty="0" smtClean="0">
                  <a:effectLst/>
                  <a:latin typeface="Times New Roman"/>
                  <a:ea typeface="SimSun"/>
                  <a:cs typeface="Times New Roman"/>
                </a:rPr>
                <a:t>scan, n=555</a:t>
              </a:r>
              <a:endParaRPr lang="en-GB" sz="1100" dirty="0">
                <a:effectLst/>
                <a:latin typeface="Calibri"/>
                <a:ea typeface="SimSun"/>
                <a:cs typeface="Times New Roman"/>
              </a:endParaRPr>
            </a:p>
          </p:txBody>
        </p:sp>
        <p:sp>
          <p:nvSpPr>
            <p:cNvPr id="9" name="Text Box 2"/>
            <p:cNvSpPr txBox="1">
              <a:spLocks noChangeArrowheads="1"/>
            </p:cNvSpPr>
            <p:nvPr/>
          </p:nvSpPr>
          <p:spPr bwMode="auto">
            <a:xfrm>
              <a:off x="1207968" y="2628520"/>
              <a:ext cx="3413457" cy="461645"/>
            </a:xfrm>
            <a:prstGeom prst="rect">
              <a:avLst/>
            </a:prstGeom>
            <a:solidFill>
              <a:schemeClr val="bg2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 algn="ctr">
                <a:lnSpc>
                  <a:spcPct val="115000"/>
                </a:lnSpc>
                <a:spcAft>
                  <a:spcPts val="0"/>
                </a:spcAft>
              </a:pPr>
              <a:r>
                <a:rPr lang="en-GB" sz="1200" dirty="0">
                  <a:effectLst/>
                  <a:latin typeface="Times New Roman"/>
                  <a:ea typeface="SimSun"/>
                  <a:cs typeface="Times New Roman"/>
                </a:rPr>
                <a:t>Subjects who had acceptable quality of diffusion tensor </a:t>
              </a:r>
              <a:r>
                <a:rPr lang="en-GB" sz="1200" dirty="0" smtClean="0">
                  <a:effectLst/>
                  <a:latin typeface="Times New Roman"/>
                  <a:ea typeface="SimSun"/>
                  <a:cs typeface="Times New Roman"/>
                </a:rPr>
                <a:t>images, n=263</a:t>
              </a:r>
              <a:endParaRPr lang="en-GB" sz="1100" dirty="0">
                <a:effectLst/>
                <a:latin typeface="Calibri"/>
                <a:ea typeface="SimSun"/>
                <a:cs typeface="Times New Roman"/>
              </a:endParaRPr>
            </a:p>
          </p:txBody>
        </p:sp>
        <p:sp>
          <p:nvSpPr>
            <p:cNvPr id="10" name="Text Box 2"/>
            <p:cNvSpPr txBox="1">
              <a:spLocks noChangeArrowheads="1"/>
            </p:cNvSpPr>
            <p:nvPr/>
          </p:nvSpPr>
          <p:spPr bwMode="auto">
            <a:xfrm>
              <a:off x="1207968" y="3537012"/>
              <a:ext cx="3413455" cy="288032"/>
            </a:xfrm>
            <a:prstGeom prst="rect">
              <a:avLst/>
            </a:prstGeom>
            <a:solidFill>
              <a:schemeClr val="bg2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 algn="ctr">
                <a:lnSpc>
                  <a:spcPct val="115000"/>
                </a:lnSpc>
                <a:spcAft>
                  <a:spcPts val="0"/>
                </a:spcAft>
              </a:pPr>
              <a:r>
                <a:rPr lang="en-GB" sz="1200" dirty="0">
                  <a:effectLst/>
                  <a:latin typeface="Times New Roman"/>
                  <a:ea typeface="SimSun"/>
                  <a:cs typeface="Times New Roman"/>
                </a:rPr>
                <a:t>Analytical </a:t>
              </a:r>
              <a:r>
                <a:rPr lang="en-GB" sz="1200" dirty="0" smtClean="0">
                  <a:effectLst/>
                  <a:latin typeface="Times New Roman"/>
                  <a:ea typeface="SimSun"/>
                  <a:cs typeface="Times New Roman"/>
                </a:rPr>
                <a:t>sample, </a:t>
              </a:r>
              <a:r>
                <a:rPr lang="en-GB" sz="1200" dirty="0">
                  <a:effectLst/>
                  <a:latin typeface="Times New Roman"/>
                  <a:ea typeface="SimSun"/>
                  <a:cs typeface="Times New Roman"/>
                </a:rPr>
                <a:t>n=241</a:t>
              </a:r>
              <a:endParaRPr lang="en-GB" sz="1100" dirty="0">
                <a:effectLst/>
                <a:latin typeface="Calibri"/>
                <a:ea typeface="SimSun"/>
                <a:cs typeface="Times New Roman"/>
              </a:endParaRPr>
            </a:p>
          </p:txBody>
        </p:sp>
        <p:cxnSp>
          <p:nvCxnSpPr>
            <p:cNvPr id="12" name="Straight Arrow Connector 11"/>
            <p:cNvCxnSpPr>
              <a:stCxn id="4" idx="2"/>
              <a:endCxn id="5" idx="0"/>
            </p:cNvCxnSpPr>
            <p:nvPr/>
          </p:nvCxnSpPr>
          <p:spPr>
            <a:xfrm flipH="1">
              <a:off x="2908922" y="584684"/>
              <a:ext cx="1" cy="216024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Arrow Connector 14"/>
            <p:cNvCxnSpPr>
              <a:stCxn id="5" idx="2"/>
              <a:endCxn id="7" idx="0"/>
            </p:cNvCxnSpPr>
            <p:nvPr/>
          </p:nvCxnSpPr>
          <p:spPr>
            <a:xfrm>
              <a:off x="2908922" y="1088740"/>
              <a:ext cx="5774" cy="216025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Arrow Connector 20"/>
            <p:cNvCxnSpPr>
              <a:stCxn id="8" idx="2"/>
              <a:endCxn id="9" idx="0"/>
            </p:cNvCxnSpPr>
            <p:nvPr/>
          </p:nvCxnSpPr>
          <p:spPr>
            <a:xfrm>
              <a:off x="2911809" y="2342473"/>
              <a:ext cx="2888" cy="286047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Arrow Connector 25"/>
            <p:cNvCxnSpPr>
              <a:stCxn id="9" idx="2"/>
              <a:endCxn id="10" idx="0"/>
            </p:cNvCxnSpPr>
            <p:nvPr/>
          </p:nvCxnSpPr>
          <p:spPr>
            <a:xfrm flipH="1">
              <a:off x="2914696" y="3090165"/>
              <a:ext cx="1" cy="446847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9" name="Text Box 2"/>
            <p:cNvSpPr txBox="1">
              <a:spLocks noChangeArrowheads="1"/>
            </p:cNvSpPr>
            <p:nvPr/>
          </p:nvSpPr>
          <p:spPr bwMode="auto">
            <a:xfrm>
              <a:off x="1207968" y="4061691"/>
              <a:ext cx="1440160" cy="483433"/>
            </a:xfrm>
            <a:prstGeom prst="rect">
              <a:avLst/>
            </a:prstGeom>
            <a:solidFill>
              <a:schemeClr val="bg2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 algn="ctr">
                <a:lnSpc>
                  <a:spcPct val="115000"/>
                </a:lnSpc>
                <a:spcAft>
                  <a:spcPts val="0"/>
                </a:spcAft>
              </a:pPr>
              <a:r>
                <a:rPr lang="sv-SE" sz="1200" dirty="0" smtClean="0">
                  <a:latin typeface="Times New Roman"/>
                  <a:ea typeface="SimSun"/>
                  <a:cs typeface="Times New Roman"/>
                </a:rPr>
                <a:t>Baseline</a:t>
              </a:r>
            </a:p>
            <a:p>
              <a:pPr algn="ctr">
                <a:lnSpc>
                  <a:spcPct val="115000"/>
                </a:lnSpc>
                <a:spcAft>
                  <a:spcPts val="0"/>
                </a:spcAft>
              </a:pPr>
              <a:r>
                <a:rPr lang="sv-SE" sz="1200" dirty="0" smtClean="0">
                  <a:latin typeface="Times New Roman"/>
                  <a:ea typeface="SimSun"/>
                  <a:cs typeface="Times New Roman"/>
                </a:rPr>
                <a:t>&lt;78 years, </a:t>
              </a:r>
              <a:r>
                <a:rPr lang="sv-SE" sz="1200" dirty="0" smtClean="0">
                  <a:effectLst/>
                  <a:latin typeface="Times New Roman"/>
                  <a:ea typeface="SimSun"/>
                  <a:cs typeface="Times New Roman"/>
                </a:rPr>
                <a:t>n=137</a:t>
              </a:r>
              <a:endParaRPr lang="en-GB" sz="1100" dirty="0">
                <a:effectLst/>
                <a:latin typeface="Calibri"/>
                <a:ea typeface="SimSun"/>
                <a:cs typeface="Times New Roman"/>
              </a:endParaRPr>
            </a:p>
          </p:txBody>
        </p:sp>
        <p:sp>
          <p:nvSpPr>
            <p:cNvPr id="80" name="Text Box 2"/>
            <p:cNvSpPr txBox="1">
              <a:spLocks noChangeArrowheads="1"/>
            </p:cNvSpPr>
            <p:nvPr/>
          </p:nvSpPr>
          <p:spPr bwMode="auto">
            <a:xfrm>
              <a:off x="3224192" y="4041068"/>
              <a:ext cx="1385684" cy="504056"/>
            </a:xfrm>
            <a:prstGeom prst="rect">
              <a:avLst/>
            </a:prstGeom>
            <a:solidFill>
              <a:schemeClr val="bg2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 algn="ctr">
                <a:lnSpc>
                  <a:spcPct val="115000"/>
                </a:lnSpc>
                <a:spcAft>
                  <a:spcPts val="0"/>
                </a:spcAft>
              </a:pPr>
              <a:r>
                <a:rPr lang="sv-SE" sz="1200" dirty="0" smtClean="0">
                  <a:latin typeface="Times New Roman"/>
                  <a:ea typeface="SimSun"/>
                  <a:cs typeface="Times New Roman"/>
                </a:rPr>
                <a:t>Baseline</a:t>
              </a:r>
            </a:p>
            <a:p>
              <a:pPr algn="ctr">
                <a:lnSpc>
                  <a:spcPct val="115000"/>
                </a:lnSpc>
                <a:spcAft>
                  <a:spcPts val="0"/>
                </a:spcAft>
              </a:pPr>
              <a:r>
                <a:rPr lang="sv-SE" sz="1200" dirty="0" smtClean="0">
                  <a:latin typeface="Times New Roman"/>
                  <a:ea typeface="SimSun"/>
                  <a:cs typeface="Times New Roman"/>
                </a:rPr>
                <a:t>≥78 years, </a:t>
              </a:r>
              <a:r>
                <a:rPr lang="sv-SE" sz="1200" dirty="0" smtClean="0">
                  <a:effectLst/>
                  <a:latin typeface="Times New Roman"/>
                  <a:ea typeface="SimSun"/>
                  <a:cs typeface="Times New Roman"/>
                </a:rPr>
                <a:t>n=104</a:t>
              </a:r>
              <a:endParaRPr lang="en-GB" sz="1100" dirty="0">
                <a:effectLst/>
                <a:latin typeface="Calibri"/>
                <a:ea typeface="SimSun"/>
                <a:cs typeface="Times New Roman"/>
              </a:endParaRPr>
            </a:p>
          </p:txBody>
        </p:sp>
        <p:sp>
          <p:nvSpPr>
            <p:cNvPr id="81" name="Text Box 2"/>
            <p:cNvSpPr txBox="1">
              <a:spLocks noChangeArrowheads="1"/>
            </p:cNvSpPr>
            <p:nvPr/>
          </p:nvSpPr>
          <p:spPr bwMode="auto">
            <a:xfrm>
              <a:off x="1204481" y="5481228"/>
              <a:ext cx="1440160" cy="504056"/>
            </a:xfrm>
            <a:prstGeom prst="rect">
              <a:avLst/>
            </a:prstGeom>
            <a:solidFill>
              <a:schemeClr val="bg2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 algn="ctr">
                <a:lnSpc>
                  <a:spcPct val="115000"/>
                </a:lnSpc>
                <a:spcAft>
                  <a:spcPts val="0"/>
                </a:spcAft>
              </a:pPr>
              <a:r>
                <a:rPr lang="sv-SE" sz="1200" dirty="0" smtClean="0">
                  <a:latin typeface="Times New Roman"/>
                  <a:ea typeface="SimSun"/>
                  <a:cs typeface="Times New Roman"/>
                </a:rPr>
                <a:t>6-year follow-up</a:t>
              </a:r>
            </a:p>
            <a:p>
              <a:pPr algn="ctr">
                <a:lnSpc>
                  <a:spcPct val="115000"/>
                </a:lnSpc>
                <a:spcAft>
                  <a:spcPts val="0"/>
                </a:spcAft>
              </a:pPr>
              <a:r>
                <a:rPr lang="sv-SE" sz="1200" dirty="0" smtClean="0">
                  <a:latin typeface="Times New Roman"/>
                  <a:ea typeface="SimSun"/>
                  <a:cs typeface="Times New Roman"/>
                </a:rPr>
                <a:t>&lt;78 years, </a:t>
              </a:r>
              <a:r>
                <a:rPr lang="sv-SE" sz="1200" dirty="0" smtClean="0">
                  <a:effectLst/>
                  <a:latin typeface="Times New Roman"/>
                  <a:ea typeface="SimSun"/>
                  <a:cs typeface="Times New Roman"/>
                </a:rPr>
                <a:t>n=128</a:t>
              </a:r>
              <a:endParaRPr lang="en-GB" sz="1100" dirty="0">
                <a:effectLst/>
                <a:latin typeface="Calibri"/>
                <a:ea typeface="SimSun"/>
                <a:cs typeface="Times New Roman"/>
              </a:endParaRPr>
            </a:p>
          </p:txBody>
        </p:sp>
        <p:sp>
          <p:nvSpPr>
            <p:cNvPr id="82" name="Text Box 2"/>
            <p:cNvSpPr txBox="1">
              <a:spLocks noChangeArrowheads="1"/>
            </p:cNvSpPr>
            <p:nvPr/>
          </p:nvSpPr>
          <p:spPr bwMode="auto">
            <a:xfrm>
              <a:off x="3224193" y="4761148"/>
              <a:ext cx="1397232" cy="504056"/>
            </a:xfrm>
            <a:prstGeom prst="rect">
              <a:avLst/>
            </a:prstGeom>
            <a:solidFill>
              <a:schemeClr val="bg2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 algn="ctr">
                <a:lnSpc>
                  <a:spcPct val="115000"/>
                </a:lnSpc>
                <a:spcAft>
                  <a:spcPts val="0"/>
                </a:spcAft>
              </a:pPr>
              <a:r>
                <a:rPr lang="sv-SE" sz="1200" dirty="0" smtClean="0">
                  <a:latin typeface="Times New Roman"/>
                  <a:ea typeface="SimSun"/>
                  <a:cs typeface="Times New Roman"/>
                </a:rPr>
                <a:t>3-year follow-up</a:t>
              </a:r>
            </a:p>
            <a:p>
              <a:pPr algn="ctr">
                <a:lnSpc>
                  <a:spcPct val="115000"/>
                </a:lnSpc>
                <a:spcAft>
                  <a:spcPts val="0"/>
                </a:spcAft>
              </a:pPr>
              <a:r>
                <a:rPr lang="sv-SE" sz="1200" dirty="0" smtClean="0">
                  <a:solidFill>
                    <a:srgbClr val="FF0000"/>
                  </a:solidFill>
                  <a:latin typeface="Times New Roman"/>
                  <a:ea typeface="SimSun"/>
                  <a:cs typeface="Times New Roman"/>
                </a:rPr>
                <a:t>≥</a:t>
              </a:r>
              <a:r>
                <a:rPr lang="sv-SE" sz="1200" dirty="0" smtClean="0">
                  <a:latin typeface="Times New Roman"/>
                  <a:ea typeface="SimSun"/>
                  <a:cs typeface="Times New Roman"/>
                </a:rPr>
                <a:t>78 </a:t>
              </a:r>
              <a:r>
                <a:rPr lang="sv-SE" sz="1200" dirty="0" smtClean="0">
                  <a:latin typeface="Times New Roman"/>
                  <a:ea typeface="SimSun"/>
                  <a:cs typeface="Times New Roman"/>
                </a:rPr>
                <a:t>years, </a:t>
              </a:r>
              <a:r>
                <a:rPr lang="sv-SE" sz="1200" dirty="0" smtClean="0">
                  <a:effectLst/>
                  <a:latin typeface="Times New Roman"/>
                  <a:ea typeface="SimSun"/>
                  <a:cs typeface="Times New Roman"/>
                </a:rPr>
                <a:t>n=90</a:t>
              </a:r>
              <a:endParaRPr lang="en-GB" sz="1100" dirty="0">
                <a:effectLst/>
                <a:latin typeface="Calibri"/>
                <a:ea typeface="SimSun"/>
                <a:cs typeface="Times New Roman"/>
              </a:endParaRPr>
            </a:p>
          </p:txBody>
        </p:sp>
        <p:sp>
          <p:nvSpPr>
            <p:cNvPr id="83" name="Text Box 2"/>
            <p:cNvSpPr txBox="1">
              <a:spLocks noChangeArrowheads="1"/>
            </p:cNvSpPr>
            <p:nvPr/>
          </p:nvSpPr>
          <p:spPr bwMode="auto">
            <a:xfrm>
              <a:off x="3235741" y="5481228"/>
              <a:ext cx="1385684" cy="504056"/>
            </a:xfrm>
            <a:prstGeom prst="rect">
              <a:avLst/>
            </a:prstGeom>
            <a:solidFill>
              <a:schemeClr val="bg2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 algn="ctr">
                <a:lnSpc>
                  <a:spcPct val="115000"/>
                </a:lnSpc>
                <a:spcAft>
                  <a:spcPts val="0"/>
                </a:spcAft>
              </a:pPr>
              <a:r>
                <a:rPr lang="sv-SE" sz="1200" dirty="0" smtClean="0">
                  <a:latin typeface="Times New Roman"/>
                  <a:ea typeface="SimSun"/>
                  <a:cs typeface="Times New Roman"/>
                </a:rPr>
                <a:t>6-year follow-up</a:t>
              </a:r>
            </a:p>
            <a:p>
              <a:pPr algn="ctr">
                <a:lnSpc>
                  <a:spcPct val="115000"/>
                </a:lnSpc>
                <a:spcAft>
                  <a:spcPts val="0"/>
                </a:spcAft>
              </a:pPr>
              <a:r>
                <a:rPr lang="sv-SE" sz="1200" dirty="0" smtClean="0">
                  <a:solidFill>
                    <a:srgbClr val="FF0000"/>
                  </a:solidFill>
                  <a:latin typeface="Times New Roman"/>
                  <a:ea typeface="SimSun"/>
                  <a:cs typeface="Times New Roman"/>
                </a:rPr>
                <a:t>≥</a:t>
              </a:r>
              <a:r>
                <a:rPr lang="sv-SE" sz="1200" dirty="0" smtClean="0">
                  <a:latin typeface="Times New Roman"/>
                  <a:ea typeface="SimSun"/>
                  <a:cs typeface="Times New Roman"/>
                </a:rPr>
                <a:t>78 </a:t>
              </a:r>
              <a:r>
                <a:rPr lang="sv-SE" sz="1200" dirty="0" smtClean="0">
                  <a:latin typeface="Times New Roman"/>
                  <a:ea typeface="SimSun"/>
                  <a:cs typeface="Times New Roman"/>
                </a:rPr>
                <a:t>years, </a:t>
              </a:r>
              <a:r>
                <a:rPr lang="sv-SE" sz="1200" dirty="0" smtClean="0">
                  <a:effectLst/>
                  <a:latin typeface="Times New Roman"/>
                  <a:ea typeface="SimSun"/>
                  <a:cs typeface="Times New Roman"/>
                </a:rPr>
                <a:t>n=69</a:t>
              </a:r>
              <a:endParaRPr lang="en-GB" sz="1100" dirty="0">
                <a:effectLst/>
                <a:latin typeface="Calibri"/>
                <a:ea typeface="SimSun"/>
                <a:cs typeface="Times New Roman"/>
              </a:endParaRPr>
            </a:p>
          </p:txBody>
        </p:sp>
        <p:sp>
          <p:nvSpPr>
            <p:cNvPr id="115" name="Text Box 2"/>
            <p:cNvSpPr txBox="1">
              <a:spLocks noChangeArrowheads="1"/>
            </p:cNvSpPr>
            <p:nvPr/>
          </p:nvSpPr>
          <p:spPr bwMode="auto">
            <a:xfrm>
              <a:off x="4771203" y="2198458"/>
              <a:ext cx="2668989" cy="510462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 algn="ctr">
                <a:lnSpc>
                  <a:spcPct val="115000"/>
                </a:lnSpc>
                <a:spcAft>
                  <a:spcPts val="0"/>
                </a:spcAft>
              </a:pPr>
              <a:r>
                <a:rPr lang="en-GB" sz="1100" dirty="0" smtClean="0">
                  <a:effectLst/>
                  <a:latin typeface="Times New Roman"/>
                  <a:ea typeface="SimSun"/>
                  <a:cs typeface="Times New Roman"/>
                </a:rPr>
                <a:t>292 undertook MRI </a:t>
              </a:r>
              <a:r>
                <a:rPr lang="en-GB" sz="1100" dirty="0" smtClean="0">
                  <a:latin typeface="Times New Roman"/>
                  <a:ea typeface="SimSun"/>
                  <a:cs typeface="Times New Roman"/>
                </a:rPr>
                <a:t>scan </a:t>
              </a:r>
              <a:r>
                <a:rPr lang="en-GB" sz="1100" dirty="0">
                  <a:latin typeface="Times New Roman"/>
                  <a:ea typeface="SimSun"/>
                  <a:cs typeface="Times New Roman"/>
                </a:rPr>
                <a:t>with different DTI sequence</a:t>
              </a:r>
              <a:endParaRPr lang="en-GB" sz="1100" dirty="0">
                <a:effectLst/>
                <a:latin typeface="Calibri"/>
                <a:ea typeface="SimSun"/>
                <a:cs typeface="Times New Roman"/>
              </a:endParaRPr>
            </a:p>
          </p:txBody>
        </p:sp>
        <p:sp>
          <p:nvSpPr>
            <p:cNvPr id="135" name="Text Box 2"/>
            <p:cNvSpPr txBox="1">
              <a:spLocks noChangeArrowheads="1"/>
            </p:cNvSpPr>
            <p:nvPr/>
          </p:nvSpPr>
          <p:spPr bwMode="auto">
            <a:xfrm>
              <a:off x="4819525" y="2846215"/>
              <a:ext cx="2620666" cy="1215475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 algn="ctr">
                <a:lnSpc>
                  <a:spcPct val="115000"/>
                </a:lnSpc>
                <a:spcAft>
                  <a:spcPts val="0"/>
                </a:spcAft>
              </a:pPr>
              <a:r>
                <a:rPr lang="en-GB" sz="1100" dirty="0" smtClean="0">
                  <a:effectLst/>
                  <a:latin typeface="Times New Roman"/>
                  <a:ea typeface="SimSun"/>
                  <a:cs typeface="Times New Roman"/>
                </a:rPr>
                <a:t>We excluded 22 persons due to brain tumour (n=2), stroke (n=3), arachnoid cyst (n=1), suboptimal image quality for assessing white matter hyperintensities (n=1), and missing values for </a:t>
              </a:r>
              <a:r>
                <a:rPr lang="en-GB" sz="1100" i="1" dirty="0" smtClean="0">
                  <a:effectLst/>
                  <a:latin typeface="Times New Roman"/>
                  <a:ea typeface="SimSun"/>
                  <a:cs typeface="Times New Roman"/>
                </a:rPr>
                <a:t>APOE</a:t>
              </a:r>
              <a:r>
                <a:rPr lang="en-GB" sz="1100" dirty="0" smtClean="0">
                  <a:effectLst/>
                  <a:latin typeface="Times New Roman"/>
                  <a:ea typeface="SimSun"/>
                  <a:cs typeface="Times New Roman"/>
                </a:rPr>
                <a:t> status (n=15)</a:t>
              </a:r>
              <a:endParaRPr lang="en-GB" sz="1100" dirty="0">
                <a:effectLst/>
                <a:latin typeface="Calibri"/>
                <a:ea typeface="SimSun"/>
                <a:cs typeface="Times New Roman"/>
              </a:endParaRPr>
            </a:p>
          </p:txBody>
        </p:sp>
        <p:cxnSp>
          <p:nvCxnSpPr>
            <p:cNvPr id="143" name="Straight Arrow Connector 142"/>
            <p:cNvCxnSpPr>
              <a:endCxn id="79" idx="0"/>
            </p:cNvCxnSpPr>
            <p:nvPr/>
          </p:nvCxnSpPr>
          <p:spPr>
            <a:xfrm>
              <a:off x="1924561" y="3825044"/>
              <a:ext cx="3487" cy="236647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7" name="Straight Arrow Connector 146"/>
            <p:cNvCxnSpPr/>
            <p:nvPr/>
          </p:nvCxnSpPr>
          <p:spPr>
            <a:xfrm>
              <a:off x="3897135" y="3825044"/>
              <a:ext cx="3487" cy="216024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8" name="Straight Arrow Connector 147"/>
            <p:cNvCxnSpPr>
              <a:stCxn id="79" idx="2"/>
              <a:endCxn id="81" idx="0"/>
            </p:cNvCxnSpPr>
            <p:nvPr/>
          </p:nvCxnSpPr>
          <p:spPr>
            <a:xfrm flipH="1">
              <a:off x="1924561" y="4545124"/>
              <a:ext cx="3487" cy="936104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4" name="Straight Arrow Connector 153"/>
            <p:cNvCxnSpPr>
              <a:stCxn id="80" idx="2"/>
              <a:endCxn id="82" idx="0"/>
            </p:cNvCxnSpPr>
            <p:nvPr/>
          </p:nvCxnSpPr>
          <p:spPr>
            <a:xfrm>
              <a:off x="3917034" y="4545124"/>
              <a:ext cx="5775" cy="216024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4" name="Straight Arrow Connector 163"/>
            <p:cNvCxnSpPr>
              <a:stCxn id="82" idx="2"/>
              <a:endCxn id="83" idx="0"/>
            </p:cNvCxnSpPr>
            <p:nvPr/>
          </p:nvCxnSpPr>
          <p:spPr>
            <a:xfrm>
              <a:off x="3922809" y="5265204"/>
              <a:ext cx="5774" cy="216024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9" name="Text Box 2"/>
            <p:cNvSpPr txBox="1">
              <a:spLocks noChangeArrowheads="1"/>
            </p:cNvSpPr>
            <p:nvPr/>
          </p:nvSpPr>
          <p:spPr bwMode="auto">
            <a:xfrm>
              <a:off x="467544" y="4718737"/>
              <a:ext cx="1239288" cy="474459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 algn="ctr">
                <a:lnSpc>
                  <a:spcPct val="115000"/>
                </a:lnSpc>
                <a:spcAft>
                  <a:spcPts val="0"/>
                </a:spcAft>
              </a:pPr>
              <a:r>
                <a:rPr lang="sv-SE" sz="1100" dirty="0" smtClean="0">
                  <a:effectLst/>
                  <a:latin typeface="Times New Roman" panose="02020603050405020304" pitchFamily="18" charset="0"/>
                  <a:ea typeface="SimSun"/>
                  <a:cs typeface="Times New Roman" panose="02020603050405020304" pitchFamily="18" charset="0"/>
                </a:rPr>
                <a:t>4 refused, and 5 died</a:t>
              </a:r>
              <a:endParaRPr lang="en-GB" sz="1100" dirty="0">
                <a:effectLst/>
                <a:latin typeface="Times New Roman" panose="02020603050405020304" pitchFamily="18" charset="0"/>
                <a:ea typeface="SimSun"/>
                <a:cs typeface="Times New Roman" panose="02020603050405020304" pitchFamily="18" charset="0"/>
              </a:endParaRPr>
            </a:p>
          </p:txBody>
        </p:sp>
        <p:sp>
          <p:nvSpPr>
            <p:cNvPr id="182" name="Text Box 2"/>
            <p:cNvSpPr txBox="1">
              <a:spLocks noChangeArrowheads="1"/>
            </p:cNvSpPr>
            <p:nvPr/>
          </p:nvSpPr>
          <p:spPr bwMode="auto">
            <a:xfrm>
              <a:off x="4819525" y="4470351"/>
              <a:ext cx="2620667" cy="290797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 algn="ctr">
                <a:lnSpc>
                  <a:spcPct val="115000"/>
                </a:lnSpc>
                <a:spcAft>
                  <a:spcPts val="0"/>
                </a:spcAft>
              </a:pPr>
              <a:r>
                <a:rPr lang="sv-SE" sz="1100" dirty="0" smtClean="0">
                  <a:effectLst/>
                  <a:latin typeface="Times New Roman" panose="02020603050405020304" pitchFamily="18" charset="0"/>
                  <a:ea typeface="SimSun"/>
                  <a:cs typeface="Times New Roman" panose="02020603050405020304" pitchFamily="18" charset="0"/>
                </a:rPr>
                <a:t>8 refused, 1 moved, and 5 died</a:t>
              </a:r>
              <a:endParaRPr lang="en-GB" sz="1100" dirty="0">
                <a:effectLst/>
                <a:latin typeface="Times New Roman" panose="02020603050405020304" pitchFamily="18" charset="0"/>
                <a:ea typeface="SimSun"/>
                <a:cs typeface="Times New Roman" panose="02020603050405020304" pitchFamily="18" charset="0"/>
              </a:endParaRPr>
            </a:p>
          </p:txBody>
        </p:sp>
        <p:sp>
          <p:nvSpPr>
            <p:cNvPr id="186" name="Text Box 2"/>
            <p:cNvSpPr txBox="1">
              <a:spLocks noChangeArrowheads="1"/>
            </p:cNvSpPr>
            <p:nvPr/>
          </p:nvSpPr>
          <p:spPr bwMode="auto">
            <a:xfrm>
              <a:off x="4819525" y="5190431"/>
              <a:ext cx="2620665" cy="290797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 algn="ctr">
                <a:lnSpc>
                  <a:spcPct val="115000"/>
                </a:lnSpc>
                <a:spcAft>
                  <a:spcPts val="0"/>
                </a:spcAft>
              </a:pPr>
              <a:r>
                <a:rPr lang="sv-SE" sz="1100" dirty="0" smtClean="0">
                  <a:effectLst/>
                  <a:latin typeface="Times New Roman" panose="02020603050405020304" pitchFamily="18" charset="0"/>
                  <a:ea typeface="SimSun"/>
                  <a:cs typeface="Times New Roman" panose="02020603050405020304" pitchFamily="18" charset="0"/>
                </a:rPr>
                <a:t>3 refused, 2 moved, and 16 died</a:t>
              </a:r>
              <a:endParaRPr lang="en-GB" sz="1100" dirty="0">
                <a:effectLst/>
                <a:latin typeface="Times New Roman" panose="02020603050405020304" pitchFamily="18" charset="0"/>
                <a:ea typeface="SimSun"/>
                <a:cs typeface="Times New Roman" panose="02020603050405020304" pitchFamily="18" charset="0"/>
              </a:endParaRPr>
            </a:p>
          </p:txBody>
        </p:sp>
        <p:cxnSp>
          <p:nvCxnSpPr>
            <p:cNvPr id="58" name="Straight Arrow Connector 57"/>
            <p:cNvCxnSpPr>
              <a:stCxn id="7" idx="2"/>
              <a:endCxn id="8" idx="0"/>
            </p:cNvCxnSpPr>
            <p:nvPr/>
          </p:nvCxnSpPr>
          <p:spPr>
            <a:xfrm flipH="1">
              <a:off x="2911809" y="1808820"/>
              <a:ext cx="2887" cy="245621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Arrow Connector 62"/>
            <p:cNvCxnSpPr>
              <a:endCxn id="115" idx="1"/>
            </p:cNvCxnSpPr>
            <p:nvPr/>
          </p:nvCxnSpPr>
          <p:spPr>
            <a:xfrm>
              <a:off x="2920076" y="2453689"/>
              <a:ext cx="1851127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Arrow Connector 64"/>
            <p:cNvCxnSpPr>
              <a:endCxn id="6" idx="1"/>
            </p:cNvCxnSpPr>
            <p:nvPr/>
          </p:nvCxnSpPr>
          <p:spPr>
            <a:xfrm>
              <a:off x="2908922" y="684827"/>
              <a:ext cx="1862281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Arrow Connector 83"/>
            <p:cNvCxnSpPr/>
            <p:nvPr/>
          </p:nvCxnSpPr>
          <p:spPr>
            <a:xfrm>
              <a:off x="2911610" y="3313587"/>
              <a:ext cx="1896761" cy="1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Arrow Connector 41"/>
            <p:cNvCxnSpPr>
              <a:endCxn id="182" idx="1"/>
            </p:cNvCxnSpPr>
            <p:nvPr/>
          </p:nvCxnSpPr>
          <p:spPr>
            <a:xfrm>
              <a:off x="3928583" y="4615750"/>
              <a:ext cx="890942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Arrow Connector 45"/>
            <p:cNvCxnSpPr>
              <a:endCxn id="186" idx="1"/>
            </p:cNvCxnSpPr>
            <p:nvPr/>
          </p:nvCxnSpPr>
          <p:spPr>
            <a:xfrm>
              <a:off x="3928583" y="5335829"/>
              <a:ext cx="890942" cy="1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Arrow Connector 51"/>
            <p:cNvCxnSpPr>
              <a:endCxn id="179" idx="3"/>
            </p:cNvCxnSpPr>
            <p:nvPr/>
          </p:nvCxnSpPr>
          <p:spPr>
            <a:xfrm flipH="1">
              <a:off x="1706832" y="4955967"/>
              <a:ext cx="221216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19721252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1224</TotalTime>
  <Words>162</Words>
  <Application>Microsoft Office PowerPoint</Application>
  <PresentationFormat>On-screen Show (4:3)</PresentationFormat>
  <Paragraphs>23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Rui Wang</dc:creator>
  <cp:lastModifiedBy>Rui Wang</cp:lastModifiedBy>
  <cp:revision>45</cp:revision>
  <dcterms:created xsi:type="dcterms:W3CDTF">2014-10-13T08:59:43Z</dcterms:created>
  <dcterms:modified xsi:type="dcterms:W3CDTF">2014-11-26T08:08:20Z</dcterms:modified>
</cp:coreProperties>
</file>