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272" y="-15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aldrecentrum.local\rf\rui.wang\My%20Documents\Study%20III\Results\Interactionresults_0907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\\aldrecentrum.local\rf\rui.wang\My%20Documents\Study%20III\Results\Interactionresults_0907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200" b="0"/>
            </a:pPr>
            <a:r>
              <a:rPr lang="sv-SE" sz="1200" b="0"/>
              <a:t>MMSE changes by tertiles of axial diffusivity score </a:t>
            </a:r>
          </a:p>
        </c:rich>
      </c:tx>
      <c:layout>
        <c:manualLayout>
          <c:xMode val="edge"/>
          <c:yMode val="edge"/>
          <c:x val="0.14468044619422599"/>
          <c:y val="6.0185185185185203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1791287118521948"/>
          <c:y val="0.20694444444444399"/>
          <c:w val="0.85433714168081931"/>
          <c:h val="0.60858969045873312"/>
        </c:manualLayout>
      </c:layout>
      <c:lineChart>
        <c:grouping val="standard"/>
        <c:varyColors val="0"/>
        <c:ser>
          <c:idx val="0"/>
          <c:order val="0"/>
          <c:tx>
            <c:strRef>
              <c:f>Sheet3!$F$35</c:f>
              <c:strCache>
                <c:ptCount val="1"/>
                <c:pt idx="0">
                  <c:v>Bottom tertile</c:v>
                </c:pt>
              </c:strCache>
            </c:strRef>
          </c:tx>
          <c:spPr>
            <a:ln w="25400">
              <a:solidFill>
                <a:schemeClr val="tx2"/>
              </a:solidFill>
              <a:prstDash val="sysDash"/>
            </a:ln>
          </c:spPr>
          <c:marker>
            <c:symbol val="none"/>
          </c:marker>
          <c:cat>
            <c:strRef>
              <c:f>Sheet3!$G$34:$N$34</c:f>
              <c:strCache>
                <c:ptCount val="8"/>
                <c:pt idx="0">
                  <c:v>Baseline</c:v>
                </c:pt>
                <c:pt idx="1">
                  <c:v>1st</c:v>
                </c:pt>
                <c:pt idx="2">
                  <c:v>2nd</c:v>
                </c:pt>
                <c:pt idx="3">
                  <c:v>3rd</c:v>
                </c:pt>
                <c:pt idx="4">
                  <c:v>4th</c:v>
                </c:pt>
                <c:pt idx="5">
                  <c:v>5th</c:v>
                </c:pt>
                <c:pt idx="6">
                  <c:v>6th</c:v>
                </c:pt>
                <c:pt idx="7">
                  <c:v>7th</c:v>
                </c:pt>
              </c:strCache>
            </c:strRef>
          </c:cat>
          <c:val>
            <c:numRef>
              <c:f>Sheet3!$G$35:$N$35</c:f>
              <c:numCache>
                <c:formatCode>General</c:formatCode>
                <c:ptCount val="8"/>
                <c:pt idx="0">
                  <c:v>28.955749999999998</c:v>
                </c:pt>
                <c:pt idx="1">
                  <c:v>28.86299</c:v>
                </c:pt>
                <c:pt idx="2">
                  <c:v>28.770240000000001</c:v>
                </c:pt>
                <c:pt idx="3">
                  <c:v>28.677479999999999</c:v>
                </c:pt>
                <c:pt idx="4">
                  <c:v>28.58473</c:v>
                </c:pt>
                <c:pt idx="5">
                  <c:v>28.491969999999998</c:v>
                </c:pt>
                <c:pt idx="6">
                  <c:v>28.39922</c:v>
                </c:pt>
                <c:pt idx="7">
                  <c:v>28.306460000000001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Sheet3!$F$36</c:f>
              <c:strCache>
                <c:ptCount val="1"/>
                <c:pt idx="0">
                  <c:v>Median tertile</c:v>
                </c:pt>
              </c:strCache>
            </c:strRef>
          </c:tx>
          <c:spPr>
            <a:ln w="25400">
              <a:solidFill>
                <a:srgbClr val="C00000"/>
              </a:solidFill>
              <a:prstDash val="lgDash"/>
            </a:ln>
          </c:spPr>
          <c:marker>
            <c:symbol val="none"/>
          </c:marker>
          <c:cat>
            <c:strRef>
              <c:f>Sheet3!$G$34:$N$34</c:f>
              <c:strCache>
                <c:ptCount val="8"/>
                <c:pt idx="0">
                  <c:v>Baseline</c:v>
                </c:pt>
                <c:pt idx="1">
                  <c:v>1st</c:v>
                </c:pt>
                <c:pt idx="2">
                  <c:v>2nd</c:v>
                </c:pt>
                <c:pt idx="3">
                  <c:v>3rd</c:v>
                </c:pt>
                <c:pt idx="4">
                  <c:v>4th</c:v>
                </c:pt>
                <c:pt idx="5">
                  <c:v>5th</c:v>
                </c:pt>
                <c:pt idx="6">
                  <c:v>6th</c:v>
                </c:pt>
                <c:pt idx="7">
                  <c:v>7th</c:v>
                </c:pt>
              </c:strCache>
            </c:strRef>
          </c:cat>
          <c:val>
            <c:numRef>
              <c:f>Sheet3!$G$36:$N$36</c:f>
              <c:numCache>
                <c:formatCode>General</c:formatCode>
                <c:ptCount val="8"/>
                <c:pt idx="0">
                  <c:v>29.061330000000002</c:v>
                </c:pt>
                <c:pt idx="1">
                  <c:v>28.805009999999999</c:v>
                </c:pt>
                <c:pt idx="2">
                  <c:v>28.548680000000001</c:v>
                </c:pt>
                <c:pt idx="3">
                  <c:v>28.292359999999999</c:v>
                </c:pt>
                <c:pt idx="4">
                  <c:v>28.03603</c:v>
                </c:pt>
                <c:pt idx="5">
                  <c:v>27.779710000000001</c:v>
                </c:pt>
                <c:pt idx="6">
                  <c:v>27.52338</c:v>
                </c:pt>
                <c:pt idx="7">
                  <c:v>27.267060000000001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Sheet3!$F$37</c:f>
              <c:strCache>
                <c:ptCount val="1"/>
                <c:pt idx="0">
                  <c:v>Top tertile</c:v>
                </c:pt>
              </c:strCache>
            </c:strRef>
          </c:tx>
          <c:spPr>
            <a:ln w="25400">
              <a:solidFill>
                <a:schemeClr val="tx1"/>
              </a:solidFill>
            </a:ln>
          </c:spPr>
          <c:marker>
            <c:symbol val="none"/>
          </c:marker>
          <c:cat>
            <c:strRef>
              <c:f>Sheet3!$G$34:$N$34</c:f>
              <c:strCache>
                <c:ptCount val="8"/>
                <c:pt idx="0">
                  <c:v>Baseline</c:v>
                </c:pt>
                <c:pt idx="1">
                  <c:v>1st</c:v>
                </c:pt>
                <c:pt idx="2">
                  <c:v>2nd</c:v>
                </c:pt>
                <c:pt idx="3">
                  <c:v>3rd</c:v>
                </c:pt>
                <c:pt idx="4">
                  <c:v>4th</c:v>
                </c:pt>
                <c:pt idx="5">
                  <c:v>5th</c:v>
                </c:pt>
                <c:pt idx="6">
                  <c:v>6th</c:v>
                </c:pt>
                <c:pt idx="7">
                  <c:v>7th</c:v>
                </c:pt>
              </c:strCache>
            </c:strRef>
          </c:cat>
          <c:val>
            <c:numRef>
              <c:f>Sheet3!$G$37:$N$37</c:f>
              <c:numCache>
                <c:formatCode>General</c:formatCode>
                <c:ptCount val="8"/>
                <c:pt idx="0">
                  <c:v>29.294509999999999</c:v>
                </c:pt>
                <c:pt idx="1">
                  <c:v>28.836189999999998</c:v>
                </c:pt>
                <c:pt idx="2">
                  <c:v>28.377870000000001</c:v>
                </c:pt>
                <c:pt idx="3">
                  <c:v>27.919550000000001</c:v>
                </c:pt>
                <c:pt idx="4">
                  <c:v>27.46123</c:v>
                </c:pt>
                <c:pt idx="5">
                  <c:v>27.00291</c:v>
                </c:pt>
                <c:pt idx="6">
                  <c:v>26.544589999999999</c:v>
                </c:pt>
                <c:pt idx="7">
                  <c:v>26.086269999999999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04274944"/>
        <c:axId val="125995648"/>
      </c:lineChart>
      <c:catAx>
        <c:axId val="10427494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b="0"/>
                </a:pPr>
                <a:r>
                  <a:rPr lang="sv-SE" b="0"/>
                  <a:t>Follow-up year</a:t>
                </a:r>
              </a:p>
            </c:rich>
          </c:tx>
          <c:layout>
            <c:manualLayout>
              <c:xMode val="edge"/>
              <c:yMode val="edge"/>
              <c:x val="0.70453476403684834"/>
              <c:y val="0.91633380088622529"/>
            </c:manualLayout>
          </c:layout>
          <c:overlay val="0"/>
        </c:title>
        <c:numFmt formatCode="General" sourceLinked="1"/>
        <c:majorTickMark val="in"/>
        <c:minorTickMark val="none"/>
        <c:tickLblPos val="nextTo"/>
        <c:txPr>
          <a:bodyPr/>
          <a:lstStyle/>
          <a:p>
            <a:pPr>
              <a:defRPr sz="1000"/>
            </a:pPr>
            <a:endParaRPr lang="en-US"/>
          </a:p>
        </c:txPr>
        <c:crossAx val="125995648"/>
        <c:crosses val="autoZero"/>
        <c:auto val="1"/>
        <c:lblAlgn val="ctr"/>
        <c:lblOffset val="100"/>
        <c:noMultiLvlLbl val="0"/>
      </c:catAx>
      <c:valAx>
        <c:axId val="125995648"/>
        <c:scaling>
          <c:orientation val="minMax"/>
          <c:max val="30"/>
          <c:min val="25"/>
        </c:scaling>
        <c:delete val="0"/>
        <c:axPos val="l"/>
        <c:title>
          <c:tx>
            <c:rich>
              <a:bodyPr/>
              <a:lstStyle/>
              <a:p>
                <a:pPr>
                  <a:defRPr sz="1000" b="0"/>
                </a:pPr>
                <a:r>
                  <a:rPr lang="sv-SE" sz="1000" b="0"/>
                  <a:t>MMSE score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04274944"/>
        <c:crosses val="autoZero"/>
        <c:crossBetween val="between"/>
        <c:majorUnit val="1"/>
      </c:valAx>
    </c:plotArea>
    <c:legend>
      <c:legendPos val="r"/>
      <c:layout>
        <c:manualLayout>
          <c:xMode val="edge"/>
          <c:yMode val="edge"/>
          <c:x val="0.12672222222222199"/>
          <c:y val="0.64469305920093301"/>
          <c:w val="0.75383333333333302"/>
          <c:h val="0.152280183727034"/>
        </c:manualLayout>
      </c:layout>
      <c:overlay val="0"/>
      <c:txPr>
        <a:bodyPr/>
        <a:lstStyle/>
        <a:p>
          <a:pPr>
            <a:defRPr sz="800"/>
          </a:pPr>
          <a:endParaRPr lang="en-US"/>
        </a:p>
      </c:txPr>
    </c:legend>
    <c:plotVisOnly val="1"/>
    <c:dispBlanksAs val="gap"/>
    <c:showDLblsOverMax val="0"/>
  </c:chart>
  <c:spPr>
    <a:ln>
      <a:noFill/>
    </a:ln>
  </c:spPr>
  <c:txPr>
    <a:bodyPr/>
    <a:lstStyle/>
    <a:p>
      <a:pPr>
        <a:defRPr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200" b="0"/>
            </a:pPr>
            <a:r>
              <a:rPr lang="sv-SE" sz="1200" b="0"/>
              <a:t>MMSE changes by tertiles of radial diffusivity score </a:t>
            </a:r>
          </a:p>
        </c:rich>
      </c:tx>
      <c:layout>
        <c:manualLayout>
          <c:xMode val="edge"/>
          <c:yMode val="edge"/>
          <c:x val="0.14468044619422599"/>
          <c:y val="6.0185185185185203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1791287118521948"/>
          <c:y val="0.20694444444444399"/>
          <c:w val="0.85433714168081931"/>
          <c:h val="0.60858969045873312"/>
        </c:manualLayout>
      </c:layout>
      <c:lineChart>
        <c:grouping val="standard"/>
        <c:varyColors val="0"/>
        <c:ser>
          <c:idx val="0"/>
          <c:order val="0"/>
          <c:tx>
            <c:strRef>
              <c:f>Sheet3!$Q$35</c:f>
              <c:strCache>
                <c:ptCount val="1"/>
                <c:pt idx="0">
                  <c:v>Bottom tertile</c:v>
                </c:pt>
              </c:strCache>
            </c:strRef>
          </c:tx>
          <c:spPr>
            <a:ln w="25400">
              <a:solidFill>
                <a:schemeClr val="tx2"/>
              </a:solidFill>
              <a:prstDash val="sysDash"/>
            </a:ln>
          </c:spPr>
          <c:marker>
            <c:symbol val="none"/>
          </c:marker>
          <c:cat>
            <c:strRef>
              <c:f>Sheet3!$R$34:$Y$34</c:f>
              <c:strCache>
                <c:ptCount val="8"/>
                <c:pt idx="0">
                  <c:v>Baseline</c:v>
                </c:pt>
                <c:pt idx="1">
                  <c:v>1st</c:v>
                </c:pt>
                <c:pt idx="2">
                  <c:v>2nd</c:v>
                </c:pt>
                <c:pt idx="3">
                  <c:v>3rd</c:v>
                </c:pt>
                <c:pt idx="4">
                  <c:v>4th</c:v>
                </c:pt>
                <c:pt idx="5">
                  <c:v>5th</c:v>
                </c:pt>
                <c:pt idx="6">
                  <c:v>6th</c:v>
                </c:pt>
                <c:pt idx="7">
                  <c:v>7th</c:v>
                </c:pt>
              </c:strCache>
            </c:strRef>
          </c:cat>
          <c:val>
            <c:numRef>
              <c:f>Sheet3!$R$35:$Y$35</c:f>
              <c:numCache>
                <c:formatCode>General</c:formatCode>
                <c:ptCount val="8"/>
                <c:pt idx="0">
                  <c:v>29.048469999999998</c:v>
                </c:pt>
                <c:pt idx="1">
                  <c:v>28.956990000000001</c:v>
                </c:pt>
                <c:pt idx="2">
                  <c:v>28.86551</c:v>
                </c:pt>
                <c:pt idx="3">
                  <c:v>28.774039999999999</c:v>
                </c:pt>
                <c:pt idx="4">
                  <c:v>28.682559999999999</c:v>
                </c:pt>
                <c:pt idx="5">
                  <c:v>28.591080000000002</c:v>
                </c:pt>
                <c:pt idx="6">
                  <c:v>28.499600000000001</c:v>
                </c:pt>
                <c:pt idx="7">
                  <c:v>28.40813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Sheet3!$Q$36</c:f>
              <c:strCache>
                <c:ptCount val="1"/>
                <c:pt idx="0">
                  <c:v>Median tertile</c:v>
                </c:pt>
              </c:strCache>
            </c:strRef>
          </c:tx>
          <c:spPr>
            <a:ln w="25400">
              <a:solidFill>
                <a:srgbClr val="C00000"/>
              </a:solidFill>
              <a:prstDash val="lgDash"/>
            </a:ln>
          </c:spPr>
          <c:marker>
            <c:symbol val="none"/>
          </c:marker>
          <c:cat>
            <c:strRef>
              <c:f>Sheet3!$R$34:$Y$34</c:f>
              <c:strCache>
                <c:ptCount val="8"/>
                <c:pt idx="0">
                  <c:v>Baseline</c:v>
                </c:pt>
                <c:pt idx="1">
                  <c:v>1st</c:v>
                </c:pt>
                <c:pt idx="2">
                  <c:v>2nd</c:v>
                </c:pt>
                <c:pt idx="3">
                  <c:v>3rd</c:v>
                </c:pt>
                <c:pt idx="4">
                  <c:v>4th</c:v>
                </c:pt>
                <c:pt idx="5">
                  <c:v>5th</c:v>
                </c:pt>
                <c:pt idx="6">
                  <c:v>6th</c:v>
                </c:pt>
                <c:pt idx="7">
                  <c:v>7th</c:v>
                </c:pt>
              </c:strCache>
            </c:strRef>
          </c:cat>
          <c:val>
            <c:numRef>
              <c:f>Sheet3!$R$36:$Y$36</c:f>
              <c:numCache>
                <c:formatCode>General</c:formatCode>
                <c:ptCount val="8"/>
                <c:pt idx="0">
                  <c:v>29.01615</c:v>
                </c:pt>
                <c:pt idx="1">
                  <c:v>28.798400000000001</c:v>
                </c:pt>
                <c:pt idx="2">
                  <c:v>28.580639999999999</c:v>
                </c:pt>
                <c:pt idx="3">
                  <c:v>28.36289</c:v>
                </c:pt>
                <c:pt idx="4">
                  <c:v>28.145140000000001</c:v>
                </c:pt>
                <c:pt idx="5">
                  <c:v>27.927379999999999</c:v>
                </c:pt>
                <c:pt idx="6">
                  <c:v>27.709630000000001</c:v>
                </c:pt>
                <c:pt idx="7">
                  <c:v>27.491869999999999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Sheet3!$Q$37</c:f>
              <c:strCache>
                <c:ptCount val="1"/>
                <c:pt idx="0">
                  <c:v>Top tertile</c:v>
                </c:pt>
              </c:strCache>
            </c:strRef>
          </c:tx>
          <c:spPr>
            <a:ln w="25400">
              <a:solidFill>
                <a:schemeClr val="tx1"/>
              </a:solidFill>
            </a:ln>
          </c:spPr>
          <c:marker>
            <c:symbol val="none"/>
          </c:marker>
          <c:cat>
            <c:strRef>
              <c:f>Sheet3!$R$34:$Y$34</c:f>
              <c:strCache>
                <c:ptCount val="8"/>
                <c:pt idx="0">
                  <c:v>Baseline</c:v>
                </c:pt>
                <c:pt idx="1">
                  <c:v>1st</c:v>
                </c:pt>
                <c:pt idx="2">
                  <c:v>2nd</c:v>
                </c:pt>
                <c:pt idx="3">
                  <c:v>3rd</c:v>
                </c:pt>
                <c:pt idx="4">
                  <c:v>4th</c:v>
                </c:pt>
                <c:pt idx="5">
                  <c:v>5th</c:v>
                </c:pt>
                <c:pt idx="6">
                  <c:v>6th</c:v>
                </c:pt>
                <c:pt idx="7">
                  <c:v>7th</c:v>
                </c:pt>
              </c:strCache>
            </c:strRef>
          </c:cat>
          <c:val>
            <c:numRef>
              <c:f>Sheet3!$R$37:$Y$37</c:f>
              <c:numCache>
                <c:formatCode>General</c:formatCode>
                <c:ptCount val="8"/>
                <c:pt idx="0">
                  <c:v>29.25911</c:v>
                </c:pt>
                <c:pt idx="1">
                  <c:v>28.762239999999998</c:v>
                </c:pt>
                <c:pt idx="2">
                  <c:v>28.265370000000001</c:v>
                </c:pt>
                <c:pt idx="3">
                  <c:v>27.7685</c:v>
                </c:pt>
                <c:pt idx="4">
                  <c:v>27.271629999999998</c:v>
                </c:pt>
                <c:pt idx="5">
                  <c:v>26.774760000000001</c:v>
                </c:pt>
                <c:pt idx="6">
                  <c:v>26.277889999999999</c:v>
                </c:pt>
                <c:pt idx="7">
                  <c:v>25.781020000000002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83993344"/>
        <c:axId val="83995264"/>
      </c:lineChart>
      <c:catAx>
        <c:axId val="8399334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b="0"/>
                </a:pPr>
                <a:r>
                  <a:rPr lang="sv-SE" b="0"/>
                  <a:t>Follow-up year</a:t>
                </a:r>
              </a:p>
            </c:rich>
          </c:tx>
          <c:layout>
            <c:manualLayout>
              <c:xMode val="edge"/>
              <c:yMode val="edge"/>
              <c:x val="0.70453476403684834"/>
              <c:y val="0.91633380088622529"/>
            </c:manualLayout>
          </c:layout>
          <c:overlay val="0"/>
        </c:title>
        <c:numFmt formatCode="General" sourceLinked="1"/>
        <c:majorTickMark val="in"/>
        <c:minorTickMark val="none"/>
        <c:tickLblPos val="nextTo"/>
        <c:txPr>
          <a:bodyPr/>
          <a:lstStyle/>
          <a:p>
            <a:pPr>
              <a:defRPr sz="1000"/>
            </a:pPr>
            <a:endParaRPr lang="en-US"/>
          </a:p>
        </c:txPr>
        <c:crossAx val="83995264"/>
        <c:crosses val="autoZero"/>
        <c:auto val="1"/>
        <c:lblAlgn val="ctr"/>
        <c:lblOffset val="100"/>
        <c:noMultiLvlLbl val="0"/>
      </c:catAx>
      <c:valAx>
        <c:axId val="83995264"/>
        <c:scaling>
          <c:orientation val="minMax"/>
          <c:max val="30"/>
          <c:min val="25"/>
        </c:scaling>
        <c:delete val="0"/>
        <c:axPos val="l"/>
        <c:title>
          <c:tx>
            <c:rich>
              <a:bodyPr/>
              <a:lstStyle/>
              <a:p>
                <a:pPr>
                  <a:defRPr sz="1000" b="0"/>
                </a:pPr>
                <a:r>
                  <a:rPr lang="sv-SE" sz="1000" b="0"/>
                  <a:t>MMSE score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83993344"/>
        <c:crosses val="autoZero"/>
        <c:crossBetween val="between"/>
        <c:majorUnit val="1"/>
      </c:valAx>
    </c:plotArea>
    <c:legend>
      <c:legendPos val="r"/>
      <c:layout>
        <c:manualLayout>
          <c:xMode val="edge"/>
          <c:yMode val="edge"/>
          <c:x val="0.12672222222222199"/>
          <c:y val="0.64469305920093301"/>
          <c:w val="0.75383333333333302"/>
          <c:h val="0.152280183727034"/>
        </c:manualLayout>
      </c:layout>
      <c:overlay val="0"/>
      <c:txPr>
        <a:bodyPr/>
        <a:lstStyle/>
        <a:p>
          <a:pPr>
            <a:defRPr sz="800"/>
          </a:pPr>
          <a:endParaRPr lang="en-US"/>
        </a:p>
      </c:txPr>
    </c:legend>
    <c:plotVisOnly val="1"/>
    <c:dispBlanksAs val="gap"/>
    <c:showDLblsOverMax val="0"/>
  </c:chart>
  <c:spPr>
    <a:ln>
      <a:noFill/>
    </a:ln>
  </c:spPr>
  <c:txPr>
    <a:bodyPr/>
    <a:lstStyle/>
    <a:p>
      <a:pPr>
        <a:defRPr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CA910-7D7F-47EC-BB57-7BF79EA068F7}" type="datetimeFigureOut">
              <a:rPr lang="en-GB" smtClean="0"/>
              <a:t>10/11/2014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239258-0930-4A6F-A086-8D92AFAC1E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39710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CA910-7D7F-47EC-BB57-7BF79EA068F7}" type="datetimeFigureOut">
              <a:rPr lang="en-GB" smtClean="0"/>
              <a:t>10/11/2014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239258-0930-4A6F-A086-8D92AFAC1E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4835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CA910-7D7F-47EC-BB57-7BF79EA068F7}" type="datetimeFigureOut">
              <a:rPr lang="en-GB" smtClean="0"/>
              <a:t>10/11/2014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239258-0930-4A6F-A086-8D92AFAC1E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06654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CA910-7D7F-47EC-BB57-7BF79EA068F7}" type="datetimeFigureOut">
              <a:rPr lang="en-GB" smtClean="0"/>
              <a:t>10/11/2014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239258-0930-4A6F-A086-8D92AFAC1E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97527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CA910-7D7F-47EC-BB57-7BF79EA068F7}" type="datetimeFigureOut">
              <a:rPr lang="en-GB" smtClean="0"/>
              <a:t>10/11/2014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239258-0930-4A6F-A086-8D92AFAC1E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90717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CA910-7D7F-47EC-BB57-7BF79EA068F7}" type="datetimeFigureOut">
              <a:rPr lang="en-GB" smtClean="0"/>
              <a:t>10/11/2014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239258-0930-4A6F-A086-8D92AFAC1E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27725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CA910-7D7F-47EC-BB57-7BF79EA068F7}" type="datetimeFigureOut">
              <a:rPr lang="en-GB" smtClean="0"/>
              <a:t>10/11/2014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239258-0930-4A6F-A086-8D92AFAC1E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88139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CA910-7D7F-47EC-BB57-7BF79EA068F7}" type="datetimeFigureOut">
              <a:rPr lang="en-GB" smtClean="0"/>
              <a:t>10/11/2014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239258-0930-4A6F-A086-8D92AFAC1E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04326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CA910-7D7F-47EC-BB57-7BF79EA068F7}" type="datetimeFigureOut">
              <a:rPr lang="en-GB" smtClean="0"/>
              <a:t>10/11/2014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239258-0930-4A6F-A086-8D92AFAC1E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08329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CA910-7D7F-47EC-BB57-7BF79EA068F7}" type="datetimeFigureOut">
              <a:rPr lang="en-GB" smtClean="0"/>
              <a:t>10/11/2014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239258-0930-4A6F-A086-8D92AFAC1E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5152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CA910-7D7F-47EC-BB57-7BF79EA068F7}" type="datetimeFigureOut">
              <a:rPr lang="en-GB" smtClean="0"/>
              <a:t>10/11/2014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239258-0930-4A6F-A086-8D92AFAC1E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92640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CCA910-7D7F-47EC-BB57-7BF79EA068F7}" type="datetimeFigureOut">
              <a:rPr lang="en-GB" smtClean="0"/>
              <a:t>10/11/2014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239258-0930-4A6F-A086-8D92AFAC1E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31078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hart 6"/>
          <p:cNvGraphicFramePr/>
          <p:nvPr>
            <p:extLst>
              <p:ext uri="{D42A27DB-BD31-4B8C-83A1-F6EECF244321}">
                <p14:modId xmlns:p14="http://schemas.microsoft.com/office/powerpoint/2010/main" val="1943765393"/>
              </p:ext>
            </p:extLst>
          </p:nvPr>
        </p:nvGraphicFramePr>
        <p:xfrm>
          <a:off x="251520" y="0"/>
          <a:ext cx="4680520" cy="30689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Chart 7"/>
          <p:cNvGraphicFramePr/>
          <p:nvPr>
            <p:extLst>
              <p:ext uri="{D42A27DB-BD31-4B8C-83A1-F6EECF244321}">
                <p14:modId xmlns:p14="http://schemas.microsoft.com/office/powerpoint/2010/main" val="31411168"/>
              </p:ext>
            </p:extLst>
          </p:nvPr>
        </p:nvGraphicFramePr>
        <p:xfrm>
          <a:off x="251520" y="3140968"/>
          <a:ext cx="4891844" cy="30689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Rectangle 8"/>
          <p:cNvSpPr/>
          <p:nvPr/>
        </p:nvSpPr>
        <p:spPr>
          <a:xfrm>
            <a:off x="5390728" y="4464814"/>
            <a:ext cx="345638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Figure e-2</a:t>
            </a:r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Adjusted means for MMSE score over a seven year period by tertiles of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axial diffusivity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radial diffusivity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at baseline. </a:t>
            </a:r>
            <a:endParaRPr lang="en-GB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means were adjusted for age, sex, education, white-matter hyperintensities, and </a:t>
            </a:r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APOE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-ε4 status.</a:t>
            </a:r>
            <a:endParaRPr lang="en-GB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MMSE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Mini-Mental State Examination.</a:t>
            </a:r>
            <a:endParaRPr lang="en-GB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71368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1223</TotalTime>
  <Words>72</Words>
  <Application>Microsoft Office PowerPoint</Application>
  <PresentationFormat>On-screen Show (4:3)</PresentationFormat>
  <Paragraphs>9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Rui Wang</dc:creator>
  <cp:lastModifiedBy>Rui Wang</cp:lastModifiedBy>
  <cp:revision>44</cp:revision>
  <dcterms:created xsi:type="dcterms:W3CDTF">2014-10-13T08:59:43Z</dcterms:created>
  <dcterms:modified xsi:type="dcterms:W3CDTF">2014-11-10T16:51:52Z</dcterms:modified>
</cp:coreProperties>
</file>