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2" r:id="rId2"/>
    <p:sldId id="269" r:id="rId3"/>
    <p:sldId id="267" r:id="rId4"/>
    <p:sldId id="276" r:id="rId5"/>
    <p:sldId id="270" r:id="rId6"/>
    <p:sldId id="271" r:id="rId7"/>
    <p:sldId id="277" r:id="rId8"/>
    <p:sldId id="278" r:id="rId9"/>
    <p:sldId id="279" r:id="rId10"/>
    <p:sldId id="282" r:id="rId11"/>
    <p:sldId id="268" r:id="rId12"/>
    <p:sldId id="273" r:id="rId13"/>
    <p:sldId id="283" r:id="rId14"/>
  </p:sldIdLst>
  <p:sldSz cx="9906000" cy="6858000" type="A4"/>
  <p:notesSz cx="6797675" cy="9926638"/>
  <p:defaultTextStyle>
    <a:defPPr>
      <a:defRPr lang="ko-KR"/>
    </a:defPPr>
    <a:lvl1pPr marL="0" algn="l" defTabSz="957925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63" algn="l" defTabSz="957925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925" algn="l" defTabSz="957925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888" algn="l" defTabSz="957925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851" algn="l" defTabSz="957925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814" algn="l" defTabSz="957925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776" algn="l" defTabSz="957925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739" algn="l" defTabSz="957925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702" algn="l" defTabSz="957925" rtl="0" eaLnBrk="1" latinLnBrk="1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0" autoAdjust="0"/>
  </p:normalViewPr>
  <p:slideViewPr>
    <p:cSldViewPr>
      <p:cViewPr>
        <p:scale>
          <a:sx n="90" d="100"/>
          <a:sy n="90" d="100"/>
        </p:scale>
        <p:origin x="-804" y="-306"/>
      </p:cViewPr>
      <p:guideLst>
        <p:guide orient="horz" pos="3133"/>
        <p:guide orient="horz" pos="213"/>
        <p:guide orient="horz" pos="164"/>
        <p:guide pos="3120"/>
        <p:guide pos="5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42A37-10FD-459B-B77D-09371CE16A6C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525214-BB4C-4D15-B380-F3B65CF2EC2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89097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2872" rtl="0" eaLnBrk="1" latinLnBrk="1" hangingPunct="1">
      <a:defRPr sz="300" kern="1200">
        <a:solidFill>
          <a:schemeClr val="tx1"/>
        </a:solidFill>
        <a:latin typeface="+mn-lt"/>
        <a:ea typeface="+mn-ea"/>
        <a:cs typeface="+mn-cs"/>
      </a:defRPr>
    </a:lvl1pPr>
    <a:lvl2pPr marL="106436" algn="l" defTabSz="212872" rtl="0" eaLnBrk="1" latinLnBrk="1" hangingPunct="1">
      <a:defRPr sz="300" kern="1200">
        <a:solidFill>
          <a:schemeClr val="tx1"/>
        </a:solidFill>
        <a:latin typeface="+mn-lt"/>
        <a:ea typeface="+mn-ea"/>
        <a:cs typeface="+mn-cs"/>
      </a:defRPr>
    </a:lvl2pPr>
    <a:lvl3pPr marL="212872" algn="l" defTabSz="212872" rtl="0" eaLnBrk="1" latinLnBrk="1" hangingPunct="1">
      <a:defRPr sz="300" kern="1200">
        <a:solidFill>
          <a:schemeClr val="tx1"/>
        </a:solidFill>
        <a:latin typeface="+mn-lt"/>
        <a:ea typeface="+mn-ea"/>
        <a:cs typeface="+mn-cs"/>
      </a:defRPr>
    </a:lvl3pPr>
    <a:lvl4pPr marL="319308" algn="l" defTabSz="212872" rtl="0" eaLnBrk="1" latinLnBrk="1" hangingPunct="1">
      <a:defRPr sz="300" kern="1200">
        <a:solidFill>
          <a:schemeClr val="tx1"/>
        </a:solidFill>
        <a:latin typeface="+mn-lt"/>
        <a:ea typeface="+mn-ea"/>
        <a:cs typeface="+mn-cs"/>
      </a:defRPr>
    </a:lvl4pPr>
    <a:lvl5pPr marL="425745" algn="l" defTabSz="212872" rtl="0" eaLnBrk="1" latinLnBrk="1" hangingPunct="1">
      <a:defRPr sz="300" kern="1200">
        <a:solidFill>
          <a:schemeClr val="tx1"/>
        </a:solidFill>
        <a:latin typeface="+mn-lt"/>
        <a:ea typeface="+mn-ea"/>
        <a:cs typeface="+mn-cs"/>
      </a:defRPr>
    </a:lvl5pPr>
    <a:lvl6pPr marL="532181" algn="l" defTabSz="212872" rtl="0" eaLnBrk="1" latinLnBrk="1" hangingPunct="1">
      <a:defRPr sz="300" kern="1200">
        <a:solidFill>
          <a:schemeClr val="tx1"/>
        </a:solidFill>
        <a:latin typeface="+mn-lt"/>
        <a:ea typeface="+mn-ea"/>
        <a:cs typeface="+mn-cs"/>
      </a:defRPr>
    </a:lvl6pPr>
    <a:lvl7pPr marL="638617" algn="l" defTabSz="212872" rtl="0" eaLnBrk="1" latinLnBrk="1" hangingPunct="1">
      <a:defRPr sz="300" kern="1200">
        <a:solidFill>
          <a:schemeClr val="tx1"/>
        </a:solidFill>
        <a:latin typeface="+mn-lt"/>
        <a:ea typeface="+mn-ea"/>
        <a:cs typeface="+mn-cs"/>
      </a:defRPr>
    </a:lvl7pPr>
    <a:lvl8pPr marL="745053" algn="l" defTabSz="212872" rtl="0" eaLnBrk="1" latinLnBrk="1" hangingPunct="1">
      <a:defRPr sz="300" kern="1200">
        <a:solidFill>
          <a:schemeClr val="tx1"/>
        </a:solidFill>
        <a:latin typeface="+mn-lt"/>
        <a:ea typeface="+mn-ea"/>
        <a:cs typeface="+mn-cs"/>
      </a:defRPr>
    </a:lvl8pPr>
    <a:lvl9pPr marL="851489" algn="l" defTabSz="212872" rtl="0" eaLnBrk="1" latinLnBrk="1" hangingPunct="1">
      <a:defRPr sz="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525214-BB4C-4D15-B380-F3B65CF2EC2E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215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9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9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7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22623862" y="1730375"/>
            <a:ext cx="7020189" cy="368649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1559852" y="1730375"/>
            <a:ext cx="20898908" cy="368649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96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9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688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15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3948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7377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5273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3170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1559853" y="10080625"/>
            <a:ext cx="13959549" cy="285146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5684500" y="10080625"/>
            <a:ext cx="13959550" cy="285146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63" indent="0">
              <a:buNone/>
              <a:defRPr sz="2100" b="1"/>
            </a:lvl2pPr>
            <a:lvl3pPr marL="957925" indent="0">
              <a:buNone/>
              <a:defRPr sz="1900" b="1"/>
            </a:lvl3pPr>
            <a:lvl4pPr marL="1436888" indent="0">
              <a:buNone/>
              <a:defRPr sz="1700" b="1"/>
            </a:lvl4pPr>
            <a:lvl5pPr marL="1915851" indent="0">
              <a:buNone/>
              <a:defRPr sz="1700" b="1"/>
            </a:lvl5pPr>
            <a:lvl6pPr marL="2394814" indent="0">
              <a:buNone/>
              <a:defRPr sz="1700" b="1"/>
            </a:lvl6pPr>
            <a:lvl7pPr marL="2873776" indent="0">
              <a:buNone/>
              <a:defRPr sz="1700" b="1"/>
            </a:lvl7pPr>
            <a:lvl8pPr marL="3352739" indent="0">
              <a:buNone/>
              <a:defRPr sz="1700" b="1"/>
            </a:lvl8pPr>
            <a:lvl9pPr marL="3831702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63" indent="0">
              <a:buNone/>
              <a:defRPr sz="2100" b="1"/>
            </a:lvl2pPr>
            <a:lvl3pPr marL="957925" indent="0">
              <a:buNone/>
              <a:defRPr sz="1900" b="1"/>
            </a:lvl3pPr>
            <a:lvl4pPr marL="1436888" indent="0">
              <a:buNone/>
              <a:defRPr sz="1700" b="1"/>
            </a:lvl4pPr>
            <a:lvl5pPr marL="1915851" indent="0">
              <a:buNone/>
              <a:defRPr sz="1700" b="1"/>
            </a:lvl5pPr>
            <a:lvl6pPr marL="2394814" indent="0">
              <a:buNone/>
              <a:defRPr sz="1700" b="1"/>
            </a:lvl6pPr>
            <a:lvl7pPr marL="2873776" indent="0">
              <a:buNone/>
              <a:defRPr sz="1700" b="1"/>
            </a:lvl7pPr>
            <a:lvl8pPr marL="3352739" indent="0">
              <a:buNone/>
              <a:defRPr sz="1700" b="1"/>
            </a:lvl8pPr>
            <a:lvl9pPr marL="3831702" indent="0">
              <a:buNone/>
              <a:defRPr sz="17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1" y="273051"/>
            <a:ext cx="3259006" cy="1162050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500"/>
            </a:lvl1pPr>
            <a:lvl2pPr marL="478963" indent="0">
              <a:buNone/>
              <a:defRPr sz="1300"/>
            </a:lvl2pPr>
            <a:lvl3pPr marL="957925" indent="0">
              <a:buNone/>
              <a:defRPr sz="1000"/>
            </a:lvl3pPr>
            <a:lvl4pPr marL="1436888" indent="0">
              <a:buNone/>
              <a:defRPr sz="1000"/>
            </a:lvl4pPr>
            <a:lvl5pPr marL="1915851" indent="0">
              <a:buNone/>
              <a:defRPr sz="1000"/>
            </a:lvl5pPr>
            <a:lvl6pPr marL="2394814" indent="0">
              <a:buNone/>
              <a:defRPr sz="1000"/>
            </a:lvl6pPr>
            <a:lvl7pPr marL="2873776" indent="0">
              <a:buNone/>
              <a:defRPr sz="1000"/>
            </a:lvl7pPr>
            <a:lvl8pPr marL="3352739" indent="0">
              <a:buNone/>
              <a:defRPr sz="1000"/>
            </a:lvl8pPr>
            <a:lvl9pPr marL="383170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400"/>
            </a:lvl1pPr>
            <a:lvl2pPr marL="478963" indent="0">
              <a:buNone/>
              <a:defRPr sz="2900"/>
            </a:lvl2pPr>
            <a:lvl3pPr marL="957925" indent="0">
              <a:buNone/>
              <a:defRPr sz="2500"/>
            </a:lvl3pPr>
            <a:lvl4pPr marL="1436888" indent="0">
              <a:buNone/>
              <a:defRPr sz="2100"/>
            </a:lvl4pPr>
            <a:lvl5pPr marL="1915851" indent="0">
              <a:buNone/>
              <a:defRPr sz="2100"/>
            </a:lvl5pPr>
            <a:lvl6pPr marL="2394814" indent="0">
              <a:buNone/>
              <a:defRPr sz="2100"/>
            </a:lvl6pPr>
            <a:lvl7pPr marL="2873776" indent="0">
              <a:buNone/>
              <a:defRPr sz="2100"/>
            </a:lvl7pPr>
            <a:lvl8pPr marL="3352739" indent="0">
              <a:buNone/>
              <a:defRPr sz="2100"/>
            </a:lvl8pPr>
            <a:lvl9pPr marL="3831702" indent="0">
              <a:buNone/>
              <a:defRPr sz="21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500"/>
            </a:lvl1pPr>
            <a:lvl2pPr marL="478963" indent="0">
              <a:buNone/>
              <a:defRPr sz="1300"/>
            </a:lvl2pPr>
            <a:lvl3pPr marL="957925" indent="0">
              <a:buNone/>
              <a:defRPr sz="1000"/>
            </a:lvl3pPr>
            <a:lvl4pPr marL="1436888" indent="0">
              <a:buNone/>
              <a:defRPr sz="1000"/>
            </a:lvl4pPr>
            <a:lvl5pPr marL="1915851" indent="0">
              <a:buNone/>
              <a:defRPr sz="1000"/>
            </a:lvl5pPr>
            <a:lvl6pPr marL="2394814" indent="0">
              <a:buNone/>
              <a:defRPr sz="1000"/>
            </a:lvl6pPr>
            <a:lvl7pPr marL="2873776" indent="0">
              <a:buNone/>
              <a:defRPr sz="1000"/>
            </a:lvl7pPr>
            <a:lvl8pPr marL="3352739" indent="0">
              <a:buNone/>
              <a:defRPr sz="1000"/>
            </a:lvl8pPr>
            <a:lvl9pPr marL="3831702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5793" tIns="47896" rIns="95793" bIns="47896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93" tIns="47896" rIns="95793" bIns="47896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5793" tIns="47896" rIns="95793" bIns="47896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AC978-C2CD-4488-9BD6-1D5978D1F250}" type="datetimeFigureOut">
              <a:rPr lang="ko-KR" altLang="en-US" smtClean="0"/>
              <a:pPr/>
              <a:t>2015-01-21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5793" tIns="47896" rIns="95793" bIns="47896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5793" tIns="47896" rIns="95793" bIns="47896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A9685-36C4-4C3C-9F9F-6CB25DDC35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925" rtl="0" eaLnBrk="1" latinLnBrk="1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222" indent="-359222" algn="l" defTabSz="957925" rtl="0" eaLnBrk="1" latinLnBrk="1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8314" indent="-299352" algn="l" defTabSz="957925" rtl="0" eaLnBrk="1" latinLnBrk="1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407" indent="-239481" algn="l" defTabSz="957925" rtl="0" eaLnBrk="1" latinLnBrk="1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370" indent="-239481" algn="l" defTabSz="957925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332" indent="-239481" algn="l" defTabSz="957925" rtl="0" eaLnBrk="1" latinLnBrk="1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4295" indent="-239481" algn="l" defTabSz="957925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1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1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965" y="4382777"/>
            <a:ext cx="6634881" cy="179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642783" y="527290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2118" y="136947"/>
            <a:ext cx="8958283" cy="267717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6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</a:t>
            </a:r>
            <a:r>
              <a:rPr lang="en-US" altLang="ko-KR" sz="16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Figure. Human proteins identified </a:t>
            </a:r>
            <a:r>
              <a:rPr lang="en-US" altLang="ko-KR" sz="16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from </a:t>
            </a:r>
            <a:r>
              <a:rPr lang="en-US" altLang="ko-KR" sz="16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HuDB</a:t>
            </a:r>
            <a:r>
              <a:rPr lang="en-US" altLang="ko-KR" sz="16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r>
              <a:rPr lang="en-US" altLang="ko-KR" sz="16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and HFDB searches of Calu-1 </a:t>
            </a:r>
            <a:r>
              <a:rPr lang="en-US" altLang="ko-KR" sz="1600" dirty="0" err="1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secretome</a:t>
            </a:r>
            <a:r>
              <a:rPr lang="en-US" altLang="ko-KR" sz="16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.</a:t>
            </a:r>
            <a:r>
              <a:rPr lang="en-US" altLang="ko-KR" sz="11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</a:p>
        </p:txBody>
      </p:sp>
      <p:sp>
        <p:nvSpPr>
          <p:cNvPr id="3" name="타원 2"/>
          <p:cNvSpPr/>
          <p:nvPr/>
        </p:nvSpPr>
        <p:spPr>
          <a:xfrm>
            <a:off x="3306755" y="2175047"/>
            <a:ext cx="2297341" cy="2165539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타원 6"/>
          <p:cNvSpPr/>
          <p:nvPr/>
        </p:nvSpPr>
        <p:spPr>
          <a:xfrm>
            <a:off x="3820750" y="2198171"/>
            <a:ext cx="2297341" cy="2165539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388702" y="3063195"/>
            <a:ext cx="4825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6692" y="3063195"/>
            <a:ext cx="676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396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95393" y="3055542"/>
            <a:ext cx="676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79"/>
          <a:stretch/>
        </p:blipFill>
        <p:spPr bwMode="auto">
          <a:xfrm>
            <a:off x="3233867" y="741750"/>
            <a:ext cx="5886535" cy="120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직선 화살표 연결선 10"/>
          <p:cNvCxnSpPr/>
          <p:nvPr/>
        </p:nvCxnSpPr>
        <p:spPr>
          <a:xfrm flipV="1">
            <a:off x="5889104" y="1971015"/>
            <a:ext cx="0" cy="100811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화살표 연결선 15"/>
          <p:cNvCxnSpPr/>
          <p:nvPr/>
        </p:nvCxnSpPr>
        <p:spPr>
          <a:xfrm rot="10800000" flipV="1">
            <a:off x="3522780" y="3513000"/>
            <a:ext cx="0" cy="100811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44688" y="468263"/>
            <a:ext cx="7488832" cy="390828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Venn diagram showing the number of common proteins and the proteins </a:t>
            </a:r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identified exclusively from </a:t>
            </a:r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HuDB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search (detailed in B) or HFDB search (detailed in C)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46715" y="2092786"/>
            <a:ext cx="1191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HuDB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17096" y="3841170"/>
            <a:ext cx="1191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HFDB</a:t>
            </a:r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33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0598" y="431513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Isoform 13 of </a:t>
            </a:r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Calumenin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(</a:t>
            </a:r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Human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) in </a:t>
            </a:r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HuDB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none in HFDB</a:t>
            </a:r>
            <a:endParaRPr lang="en-US" altLang="ko-KR" sz="1200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2668" y="3222838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IDGDKDGFVTVDELKDWIK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744" y="3539232"/>
            <a:ext cx="9000000" cy="289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10" t="33287" r="1474" b="41918"/>
          <a:stretch/>
        </p:blipFill>
        <p:spPr bwMode="auto">
          <a:xfrm>
            <a:off x="830438" y="898835"/>
            <a:ext cx="9000000" cy="1662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9400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</a:t>
            </a:r>
            <a:endParaRPr lang="en-US" altLang="ko-KR" sz="2000" b="1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560" y="709169"/>
            <a:ext cx="8607305" cy="1259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80598" y="431513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The list is solely identified human protein groups in HFDB. None of  PSMs were matched to bovine protein groups in </a:t>
            </a:r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HuDB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391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</a:t>
            </a:r>
            <a:endParaRPr lang="en-US" altLang="ko-KR" sz="2000" b="1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0598" y="423163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Cadherin EGF LAG seven-pass G-type receptor 1 (Fragment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) (Human) in HFDB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 none in </a:t>
            </a:r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HuDB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081" y="3645023"/>
            <a:ext cx="9000000" cy="289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89" t="33522" r="1602" b="24657"/>
          <a:stretch/>
        </p:blipFill>
        <p:spPr bwMode="auto">
          <a:xfrm>
            <a:off x="910607" y="709169"/>
            <a:ext cx="8208912" cy="25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02668" y="3412119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ANDPDEGPNAQImYQIVEGDmR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269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C</a:t>
            </a:r>
            <a:endParaRPr lang="en-US" altLang="ko-KR" sz="2000" b="1" dirty="0" smtClean="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0598" y="423163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IQ and AAA domain-containing protein 1 (Fragment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) (Human) in HFDB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 none in </a:t>
            </a:r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HuDB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2668" y="3412119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MYNKMWHQTQEALGALLDK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308" y="3643144"/>
            <a:ext cx="9000000" cy="289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94" t="33736" r="1564" b="35450"/>
          <a:stretch/>
        </p:blipFill>
        <p:spPr bwMode="auto">
          <a:xfrm>
            <a:off x="844246" y="759968"/>
            <a:ext cx="8871669" cy="2020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872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0598" y="431513"/>
            <a:ext cx="8398967" cy="390828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The list is solely identified human protein groups in </a:t>
            </a:r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HuDB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. But, almost all PSMs were matched to bovine protein groups in HFDB 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787" y="953345"/>
            <a:ext cx="8335693" cy="2821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391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0" t="25373" r="6896" b="29103"/>
          <a:stretch/>
        </p:blipFill>
        <p:spPr bwMode="auto">
          <a:xfrm>
            <a:off x="976919" y="3775670"/>
            <a:ext cx="8287644" cy="2761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9" t="25809" r="7737" b="28857"/>
          <a:stretch/>
        </p:blipFill>
        <p:spPr bwMode="auto">
          <a:xfrm>
            <a:off x="976919" y="709169"/>
            <a:ext cx="8202338" cy="2749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80598" y="431513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Plasminogen (Human) in </a:t>
            </a:r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HuDB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</a:t>
            </a:r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Plasminogen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(Bovine) in HFDB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976919" y="2825693"/>
            <a:ext cx="1212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in </a:t>
            </a:r>
            <a:r>
              <a:rPr lang="en-US" altLang="ko-KR" sz="2000" dirty="0" err="1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HuDB</a:t>
            </a:r>
            <a:r>
              <a:rPr lang="en-US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992560" y="6021288"/>
            <a:ext cx="12266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in </a:t>
            </a:r>
            <a:r>
              <a:rPr lang="en-US" altLang="ko-KR" sz="20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HFDB 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391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80598" y="431513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 err="1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TPENYPNAGLTMNYcR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81" y="980728"/>
            <a:ext cx="8856984" cy="284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7356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0598" y="431513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Eukaryotic translation initiation factor 3 subunit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D (Human) in </a:t>
            </a:r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HuDB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 none in HFDB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2" t="25524" r="8214" b="40381"/>
          <a:stretch/>
        </p:blipFill>
        <p:spPr bwMode="auto">
          <a:xfrm>
            <a:off x="780802" y="709169"/>
            <a:ext cx="8928992" cy="2268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73" y="3699852"/>
            <a:ext cx="8335892" cy="2681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9489" y="3408382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 err="1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NLAMEATYINHNFSQQcLR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269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0598" y="431513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Tubulin </a:t>
            </a:r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beta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chain (Human) in </a:t>
            </a:r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HuDB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Tubulin beta chain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(Bovine) </a:t>
            </a:r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in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HFDB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 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6" t="32977" r="1544" b="35771"/>
          <a:stretch/>
        </p:blipFill>
        <p:spPr bwMode="auto">
          <a:xfrm>
            <a:off x="852686" y="836712"/>
            <a:ext cx="8695284" cy="200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8" t="33707" r="1797" b="33147"/>
          <a:stretch/>
        </p:blipFill>
        <p:spPr bwMode="auto">
          <a:xfrm>
            <a:off x="852686" y="3858766"/>
            <a:ext cx="8543696" cy="2090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직사각형 9"/>
          <p:cNvSpPr/>
          <p:nvPr/>
        </p:nvSpPr>
        <p:spPr>
          <a:xfrm>
            <a:off x="976919" y="2348880"/>
            <a:ext cx="121219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in </a:t>
            </a:r>
            <a:r>
              <a:rPr lang="en-US" altLang="ko-KR" sz="2000" dirty="0" err="1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HuDB</a:t>
            </a:r>
            <a:r>
              <a:rPr lang="en-US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endParaRPr lang="ko-KR" alt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992560" y="5544475"/>
            <a:ext cx="12266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in </a:t>
            </a:r>
            <a:r>
              <a:rPr lang="en-US" altLang="ko-KR" sz="20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HFDB </a:t>
            </a:r>
            <a:endParaRPr lang="ko-KR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9269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0598" y="431513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GHYTEGAELVDSVLDVVRK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24" y="637675"/>
            <a:ext cx="9000000" cy="3002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80598" y="3789040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GHYTEGAELVDSVLDVVR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44" y="4049459"/>
            <a:ext cx="9000000" cy="289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039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80598" y="431513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 err="1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LTTPTYGDLNHLVSATMSGVTTcLR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48" y="641123"/>
            <a:ext cx="9000000" cy="289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91727" y="3645024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 err="1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LTTPTYGDLNHLVSATMSGVTTcLR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44" y="3789040"/>
            <a:ext cx="9000000" cy="289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8133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848544" y="379897"/>
            <a:ext cx="416046" cy="32927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2000" b="1" dirty="0" smtClean="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80598" y="431513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Isoform 2 of Microtubule-associated protein RP/EB family member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2 (Human) in </a:t>
            </a:r>
            <a:r>
              <a:rPr lang="en-US" altLang="ko-KR" sz="1200" dirty="0" err="1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HuDB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 </a:t>
            </a:r>
            <a:r>
              <a:rPr lang="en-US" altLang="ko-KR" sz="1200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 </a:t>
            </a:r>
            <a:r>
              <a:rPr lang="en-US" altLang="ko-KR" sz="12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  <a:sym typeface="Wingdings" panose="05000000000000000000" pitchFamily="2" charset="2"/>
              </a:rPr>
              <a:t>none in HFDB</a:t>
            </a:r>
            <a:endParaRPr lang="en-US" altLang="ko-KR" sz="1200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61" y="3479800"/>
            <a:ext cx="9000000" cy="2895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1" t="33411" r="2015" b="37182"/>
          <a:stretch/>
        </p:blipFill>
        <p:spPr bwMode="auto">
          <a:xfrm>
            <a:off x="743628" y="908720"/>
            <a:ext cx="9000000" cy="1969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02668" y="3222838"/>
            <a:ext cx="8398967" cy="206162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sz="1200" dirty="0" err="1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SDKDLETQVIQLNEQVmHQLWPR</a:t>
            </a:r>
            <a:endParaRPr lang="en-US" altLang="ko-KR" sz="1200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478" y="4512"/>
            <a:ext cx="1342138" cy="313884"/>
          </a:xfrm>
          <a:prstGeom prst="rect">
            <a:avLst/>
          </a:prstGeom>
          <a:noFill/>
        </p:spPr>
        <p:txBody>
          <a:bodyPr wrap="square" lIns="21287" tIns="10644" rIns="21287" bIns="10644" rtlCol="0">
            <a:spAutoFit/>
          </a:bodyPr>
          <a:lstStyle/>
          <a:p>
            <a:r>
              <a:rPr lang="en-US" altLang="ko-KR" dirty="0" smtClean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S1 Figure</a:t>
            </a:r>
            <a:endParaRPr lang="en-US" altLang="ko-KR" dirty="0" smtClean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22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905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5457</TotalTime>
  <Words>266</Words>
  <Application>Microsoft Office PowerPoint</Application>
  <PresentationFormat>A4 용지(210x297mm)</PresentationFormat>
  <Paragraphs>56</Paragraphs>
  <Slides>13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kist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지혜</dc:creator>
  <cp:lastModifiedBy>CLee</cp:lastModifiedBy>
  <cp:revision>272</cp:revision>
  <cp:lastPrinted>2013-11-07T11:22:44Z</cp:lastPrinted>
  <dcterms:created xsi:type="dcterms:W3CDTF">2011-04-20T01:16:28Z</dcterms:created>
  <dcterms:modified xsi:type="dcterms:W3CDTF">2015-01-21T08:54:08Z</dcterms:modified>
</cp:coreProperties>
</file>